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7"/>
  </p:notesMasterIdLst>
  <p:sldIdLst>
    <p:sldId id="257" r:id="rId2"/>
    <p:sldId id="273" r:id="rId3"/>
    <p:sldId id="274" r:id="rId4"/>
    <p:sldId id="294" r:id="rId5"/>
    <p:sldId id="276" r:id="rId6"/>
    <p:sldId id="277" r:id="rId7"/>
    <p:sldId id="278" r:id="rId8"/>
    <p:sldId id="279" r:id="rId9"/>
    <p:sldId id="280" r:id="rId10"/>
    <p:sldId id="281" r:id="rId11"/>
    <p:sldId id="282" r:id="rId12"/>
    <p:sldId id="283" r:id="rId13"/>
    <p:sldId id="284" r:id="rId14"/>
    <p:sldId id="285" r:id="rId15"/>
    <p:sldId id="286" r:id="rId16"/>
    <p:sldId id="287" r:id="rId17"/>
    <p:sldId id="324" r:id="rId18"/>
    <p:sldId id="289" r:id="rId19"/>
    <p:sldId id="290" r:id="rId20"/>
    <p:sldId id="291" r:id="rId21"/>
    <p:sldId id="292" r:id="rId22"/>
    <p:sldId id="293" r:id="rId23"/>
    <p:sldId id="258" r:id="rId24"/>
    <p:sldId id="260" r:id="rId25"/>
    <p:sldId id="261" r:id="rId26"/>
    <p:sldId id="263" r:id="rId27"/>
    <p:sldId id="264" r:id="rId28"/>
    <p:sldId id="265" r:id="rId29"/>
    <p:sldId id="266" r:id="rId30"/>
    <p:sldId id="268" r:id="rId31"/>
    <p:sldId id="269" r:id="rId32"/>
    <p:sldId id="270" r:id="rId33"/>
    <p:sldId id="271" r:id="rId34"/>
    <p:sldId id="272" r:id="rId35"/>
    <p:sldId id="325" r:id="rId36"/>
    <p:sldId id="326" r:id="rId37"/>
    <p:sldId id="275" r:id="rId38"/>
    <p:sldId id="327" r:id="rId39"/>
    <p:sldId id="328" r:id="rId40"/>
    <p:sldId id="329" r:id="rId41"/>
    <p:sldId id="330" r:id="rId42"/>
    <p:sldId id="331" r:id="rId43"/>
    <p:sldId id="332" r:id="rId44"/>
    <p:sldId id="333" r:id="rId45"/>
    <p:sldId id="334" r:id="rId4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87" d="100"/>
          <a:sy n="87" d="100"/>
        </p:scale>
        <p:origin x="680" y="2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78481-C573-49B0-BC47-9DCCC6B4224D}" type="datetimeFigureOut">
              <a:rPr lang="en-US" smtClean="0"/>
              <a:t>9/15/2025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74A746-6811-4CB7-86D7-25559EFA4360}" type="slidenum">
              <a:rPr lang="en-US" smtClean="0"/>
              <a:t>‹#›</a:t>
            </a:fld>
            <a:endParaRPr lang="en-US"/>
          </a:p>
        </p:txBody>
      </p:sp>
    </p:spTree>
    <p:extLst>
      <p:ext uri="{BB962C8B-B14F-4D97-AF65-F5344CB8AC3E}">
        <p14:creationId xmlns:p14="http://schemas.microsoft.com/office/powerpoint/2010/main" val="146542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a:xfrm>
            <a:off x="381000" y="685800"/>
            <a:ext cx="6096000" cy="3429000"/>
          </a:xfrm>
          <a:ln/>
        </p:spPr>
      </p:sp>
      <p:sp>
        <p:nvSpPr>
          <p:cNvPr id="77826" name="Notes Placeholder 2"/>
          <p:cNvSpPr>
            <a:spLocks noGrp="1"/>
          </p:cNvSpPr>
          <p:nvPr>
            <p:ph type="body" idx="1"/>
          </p:nvPr>
        </p:nvSpPr>
        <p:spPr>
          <a:noFill/>
          <a:ln/>
        </p:spPr>
        <p:txBody>
          <a:bodyPr/>
          <a:lstStyle/>
          <a:p>
            <a:endParaRPr lang="en-US" dirty="0"/>
          </a:p>
        </p:txBody>
      </p:sp>
      <p:sp>
        <p:nvSpPr>
          <p:cNvPr id="4" name="Slide Number Placeholder 3"/>
          <p:cNvSpPr>
            <a:spLocks noGrp="1"/>
          </p:cNvSpPr>
          <p:nvPr>
            <p:ph type="sldNum" sz="quarter" idx="5"/>
          </p:nvPr>
        </p:nvSpPr>
        <p:spPr/>
        <p:txBody>
          <a:bodyPr/>
          <a:lstStyle/>
          <a:p>
            <a:pPr>
              <a:defRPr/>
            </a:pPr>
            <a:fld id="{EE8864D0-3CBE-4737-8223-73678754424A}" type="slidenum">
              <a:rPr lang="en-US" smtClean="0"/>
              <a:pPr>
                <a:defRPr/>
              </a:pPr>
              <a:t>1</a:t>
            </a:fld>
            <a:endParaRPr lang="en-US" dirty="0"/>
          </a:p>
        </p:txBody>
      </p:sp>
    </p:spTree>
    <p:extLst>
      <p:ext uri="{BB962C8B-B14F-4D97-AF65-F5344CB8AC3E}">
        <p14:creationId xmlns:p14="http://schemas.microsoft.com/office/powerpoint/2010/main" val="3413161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381000" y="685800"/>
            <a:ext cx="6096000" cy="3429000"/>
          </a:xfrm>
          <a:ln/>
        </p:spPr>
      </p:sp>
      <p:sp>
        <p:nvSpPr>
          <p:cNvPr id="911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07095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xfrm>
            <a:off x="381000" y="685800"/>
            <a:ext cx="6096000" cy="3429000"/>
          </a:xfrm>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99443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xfrm>
            <a:off x="381000" y="685800"/>
            <a:ext cx="6096000" cy="3429000"/>
          </a:xfrm>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10733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xfrm>
            <a:off x="381000" y="685800"/>
            <a:ext cx="6096000" cy="3429000"/>
          </a:xfrm>
          <a:ln/>
        </p:spPr>
      </p:sp>
      <p:sp>
        <p:nvSpPr>
          <p:cNvPr id="1003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9290911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xfrm>
            <a:off x="381000" y="685800"/>
            <a:ext cx="6096000" cy="3429000"/>
          </a:xfrm>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877226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a:t>
            </a:r>
            <a:r>
              <a:rPr lang="en-US" baseline="0" dirty="0"/>
              <a:t> have the code from a HTML page. </a:t>
            </a:r>
          </a:p>
          <a:p>
            <a:endParaRPr lang="en-US" baseline="0" dirty="0"/>
          </a:p>
          <a:p>
            <a:r>
              <a:rPr lang="en-US" baseline="0" dirty="0"/>
              <a:t>In the body section we have a heading tag and then we begin to define our first list – an ordered list. </a:t>
            </a:r>
          </a:p>
          <a:p>
            <a:endParaRPr lang="en-US" baseline="0" dirty="0"/>
          </a:p>
          <a:p>
            <a:r>
              <a:rPr lang="en-US" baseline="0" dirty="0"/>
              <a:t>This list has two items in it se we have two list items in the list. </a:t>
            </a:r>
          </a:p>
          <a:p>
            <a:endParaRPr lang="en-US" baseline="0" dirty="0"/>
          </a:p>
          <a:p>
            <a:r>
              <a:rPr lang="en-US" baseline="0" dirty="0"/>
              <a:t>The next list we define is a unordered list with two list items. </a:t>
            </a:r>
          </a:p>
          <a:p>
            <a:endParaRPr lang="en-US" baseline="0" dirty="0"/>
          </a:p>
          <a:p>
            <a:r>
              <a:rPr lang="en-US" baseline="0" dirty="0"/>
              <a:t>The last list we have is a description list. </a:t>
            </a:r>
          </a:p>
          <a:p>
            <a:endParaRPr lang="en-US" baseline="0" dirty="0"/>
          </a:p>
          <a:p>
            <a:r>
              <a:rPr lang="en-US" baseline="0" dirty="0"/>
              <a:t>In this list we have two list items with descriptions that are created using the </a:t>
            </a:r>
            <a:r>
              <a:rPr lang="en-US" baseline="0" dirty="0" err="1"/>
              <a:t>dt</a:t>
            </a:r>
            <a:r>
              <a:rPr lang="en-US" baseline="0" dirty="0"/>
              <a:t> tags. </a:t>
            </a:r>
          </a:p>
          <a:p>
            <a:endParaRPr lang="en-US" baseline="0" dirty="0"/>
          </a:p>
          <a:p>
            <a:r>
              <a:rPr lang="en-US" baseline="0" dirty="0"/>
              <a:t>Each list descriptions also has two description list items created with the </a:t>
            </a:r>
            <a:r>
              <a:rPr lang="en-US" baseline="0" dirty="0" err="1"/>
              <a:t>dd</a:t>
            </a:r>
            <a:r>
              <a:rPr lang="en-US" baseline="0" dirty="0"/>
              <a:t> tags. </a:t>
            </a:r>
          </a:p>
          <a:p>
            <a:endParaRPr lang="en-US" baseline="0" dirty="0"/>
          </a:p>
          <a:p>
            <a:r>
              <a:rPr lang="en-US" baseline="0" dirty="0"/>
              <a:t>Now lets see what happens when we load this into a browser. </a:t>
            </a:r>
          </a:p>
          <a:p>
            <a:endParaRPr lang="en-US" baseline="0" dirty="0"/>
          </a:p>
          <a:p>
            <a:r>
              <a:rPr lang="en-US" baseline="0" dirty="0"/>
              <a:t>As you can see we have an ordered list that has numbers listed for each list item. </a:t>
            </a:r>
          </a:p>
          <a:p>
            <a:endParaRPr lang="en-US" baseline="0" dirty="0"/>
          </a:p>
          <a:p>
            <a:r>
              <a:rPr lang="en-US" baseline="0" dirty="0"/>
              <a:t>We have an unordered list with bullets for each list item. </a:t>
            </a:r>
          </a:p>
          <a:p>
            <a:endParaRPr lang="en-US" baseline="0" dirty="0"/>
          </a:p>
          <a:p>
            <a:r>
              <a:rPr lang="en-US" baseline="0" dirty="0"/>
              <a:t>And we have a Description list with tow list descriptions and two description list items under each description.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There are two exercises you can do to make changes to an ordered list and an unordered list.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these exercises come back and restart the video. </a:t>
            </a:r>
            <a:endParaRPr lang="en-US" sz="1200"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25</a:t>
            </a:fld>
            <a:endParaRPr lang="en-US" dirty="0"/>
          </a:p>
        </p:txBody>
      </p:sp>
    </p:spTree>
    <p:extLst>
      <p:ext uri="{BB962C8B-B14F-4D97-AF65-F5344CB8AC3E}">
        <p14:creationId xmlns:p14="http://schemas.microsoft.com/office/powerpoint/2010/main" val="3656556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rtl="0" eaLnBrk="1" fontAlgn="t" latinLnBrk="0" hangingPunct="1">
              <a:spcBef>
                <a:spcPts val="0"/>
              </a:spcBef>
              <a:spcAft>
                <a:spcPts val="0"/>
              </a:spcAft>
            </a:pPr>
            <a:r>
              <a:rPr lang="en-US" dirty="0"/>
              <a:t>You can also stylize</a:t>
            </a:r>
            <a:r>
              <a:rPr lang="en-US" baseline="0" dirty="0"/>
              <a:t> a ordered list by specifying the type based on a numerical value. The choices are </a:t>
            </a:r>
            <a:r>
              <a:rPr lang="en-US" sz="1200" b="0" i="0" u="none" strike="noStrike" kern="1200" dirty="0">
                <a:solidFill>
                  <a:srgbClr val="000000"/>
                </a:solidFill>
                <a:effectLst/>
                <a:latin typeface="Arial"/>
              </a:rPr>
              <a:t>decimal, decimal-leading-zero, </a:t>
            </a:r>
            <a:endParaRPr lang="en-US" sz="1400" b="0" i="0" u="none" strike="noStrike" dirty="0">
              <a:effectLst/>
              <a:latin typeface="Arial"/>
            </a:endParaRPr>
          </a:p>
          <a:p>
            <a:pPr marL="0" algn="l" rtl="0" eaLnBrk="1" fontAlgn="t" latinLnBrk="0" hangingPunct="1">
              <a:spcBef>
                <a:spcPts val="0"/>
              </a:spcBef>
              <a:spcAft>
                <a:spcPts val="0"/>
              </a:spcAft>
            </a:pPr>
            <a:r>
              <a:rPr lang="en-US" sz="1200" b="0" i="0" u="none" strike="noStrike" kern="1200" dirty="0">
                <a:solidFill>
                  <a:srgbClr val="000000"/>
                </a:solidFill>
                <a:effectLst/>
                <a:latin typeface="Arial"/>
              </a:rPr>
              <a:t>lower-alpha, upper-alpha, lower-roman and upper-roman. </a:t>
            </a:r>
          </a:p>
          <a:p>
            <a:pPr marL="0" algn="l" rtl="0" eaLnBrk="1" fontAlgn="t" latinLnBrk="0" hangingPunct="1">
              <a:spcBef>
                <a:spcPts val="0"/>
              </a:spcBef>
              <a:spcAft>
                <a:spcPts val="0"/>
              </a:spcAft>
            </a:pPr>
            <a:endParaRPr lang="en-US" sz="1200" b="0" i="0" u="none" strike="noStrike" kern="1200" dirty="0">
              <a:solidFill>
                <a:srgbClr val="000000"/>
              </a:solidFill>
              <a:effectLst/>
              <a:latin typeface="Arial"/>
            </a:endParaRPr>
          </a:p>
          <a:p>
            <a:pPr marL="0" algn="l" rtl="0" eaLnBrk="1" fontAlgn="t" latinLnBrk="0" hangingPunct="1">
              <a:spcBef>
                <a:spcPts val="0"/>
              </a:spcBef>
              <a:spcAft>
                <a:spcPts val="0"/>
              </a:spcAft>
            </a:pPr>
            <a:r>
              <a:rPr lang="en-US" sz="1200" b="0" i="0" u="none" strike="noStrike" kern="1200" dirty="0">
                <a:solidFill>
                  <a:srgbClr val="000000"/>
                </a:solidFill>
                <a:effectLst/>
                <a:latin typeface="Arial"/>
              </a:rPr>
              <a:t>There are also a lot</a:t>
            </a:r>
            <a:r>
              <a:rPr lang="en-US" sz="1200" b="0" i="0" u="none" strike="noStrike" kern="1200" baseline="0" dirty="0">
                <a:solidFill>
                  <a:srgbClr val="000000"/>
                </a:solidFill>
                <a:effectLst/>
                <a:latin typeface="Arial"/>
              </a:rPr>
              <a:t> of additional examples of list type fonts and numbers for ordered list that can be specified.  Here is a partial listing of some of the other options you have. </a:t>
            </a:r>
            <a:endParaRPr lang="en-US" sz="1200" b="0" i="0" u="none" strike="noStrike" kern="1200" dirty="0">
              <a:solidFill>
                <a:srgbClr val="000000"/>
              </a:solidFill>
              <a:effectLst/>
              <a:latin typeface="Arial"/>
            </a:endParaRPr>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27</a:t>
            </a:fld>
            <a:endParaRPr lang="en-US" dirty="0"/>
          </a:p>
        </p:txBody>
      </p:sp>
    </p:spTree>
    <p:extLst>
      <p:ext uri="{BB962C8B-B14F-4D97-AF65-F5344CB8AC3E}">
        <p14:creationId xmlns:p14="http://schemas.microsoft.com/office/powerpoint/2010/main" val="12164660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a:t>
            </a:r>
            <a:r>
              <a:rPr lang="en-US" baseline="0" dirty="0"/>
              <a:t> can also use CSS to define the position of list items. In this code the margin and padding is specified for the list items to position the items. </a:t>
            </a:r>
          </a:p>
          <a:p>
            <a:endParaRPr lang="en-US" baseline="0" dirty="0"/>
          </a:p>
          <a:p>
            <a:r>
              <a:rPr lang="en-US" baseline="0" dirty="0"/>
              <a:t>In the first declaration the margin an padding are set to zero. </a:t>
            </a:r>
          </a:p>
          <a:p>
            <a:endParaRPr lang="en-US" baseline="0" dirty="0"/>
          </a:p>
          <a:p>
            <a:r>
              <a:rPr lang="en-US" baseline="0" dirty="0"/>
              <a:t>The next declaration changes the heading padding. The next declaration changes the unordered list padding on the left. The last declaration changes the list item of the unordered list padding for the left and bottom.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28</a:t>
            </a:fld>
            <a:endParaRPr lang="en-US" dirty="0"/>
          </a:p>
        </p:txBody>
      </p:sp>
    </p:spTree>
    <p:extLst>
      <p:ext uri="{BB962C8B-B14F-4D97-AF65-F5344CB8AC3E}">
        <p14:creationId xmlns:p14="http://schemas.microsoft.com/office/powerpoint/2010/main" val="1894234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CSS list marker property can be changed for unordered list markers using the list-style-position properties. The values that can be applied include i</a:t>
            </a:r>
            <a:r>
              <a:rPr lang="en-US" dirty="0"/>
              <a:t>nside</a:t>
            </a:r>
            <a:r>
              <a:rPr lang="en-US" baseline="0" dirty="0"/>
              <a:t>, outside, initial and inherit. </a:t>
            </a:r>
          </a:p>
          <a:p>
            <a:endParaRPr lang="en-US" baseline="0" dirty="0"/>
          </a:p>
          <a:p>
            <a:r>
              <a:rPr lang="en-US" baseline="0" dirty="0"/>
              <a:t>Lets see an example of this list style properties. In this example we can see what happens when we select the value of i</a:t>
            </a:r>
            <a:r>
              <a:rPr lang="en-US" dirty="0"/>
              <a:t>nside</a:t>
            </a:r>
            <a:r>
              <a:rPr lang="en-US" baseline="0" dirty="0"/>
              <a:t>, outside, and initial.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There is an exercise you can do to make changes to an unordered list markers position.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this exercise come back and restart the video. </a:t>
            </a:r>
            <a:endParaRPr lang="en-US" sz="1200" dirty="0"/>
          </a:p>
          <a:p>
            <a:r>
              <a:rPr lang="en-US" baseline="0" dirty="0"/>
              <a:t>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29</a:t>
            </a:fld>
            <a:endParaRPr lang="en-US" dirty="0"/>
          </a:p>
        </p:txBody>
      </p:sp>
    </p:spTree>
    <p:extLst>
      <p:ext uri="{BB962C8B-B14F-4D97-AF65-F5344CB8AC3E}">
        <p14:creationId xmlns:p14="http://schemas.microsoft.com/office/powerpoint/2010/main" val="41333796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The HTML &lt;a&gt; tag defines a hyperlink. A hyperlink is a word, group of words, or image that you can click on to jump to another document. When you move the cursor over a link in a Web page, the arrow will turn into a little hand.</a:t>
            </a:r>
          </a:p>
          <a:p>
            <a:endParaRPr lang="en-US" dirty="0">
              <a:effectLst/>
            </a:endParaRPr>
          </a:p>
          <a:p>
            <a:r>
              <a:rPr lang="en-US" dirty="0">
                <a:effectLst/>
              </a:rPr>
              <a:t>The most important attribute of the &lt;a&gt; element is the </a:t>
            </a:r>
            <a:r>
              <a:rPr lang="en-US" dirty="0" err="1">
                <a:effectLst/>
              </a:rPr>
              <a:t>href</a:t>
            </a:r>
            <a:r>
              <a:rPr lang="en-US" dirty="0">
                <a:effectLst/>
              </a:rPr>
              <a:t> attribute, which indicates the link's destination.</a:t>
            </a:r>
          </a:p>
          <a:p>
            <a:endParaRPr lang="en-US" dirty="0">
              <a:effectLst/>
            </a:endParaRPr>
          </a:p>
          <a:p>
            <a:r>
              <a:rPr lang="en-US" dirty="0">
                <a:effectLst/>
              </a:rPr>
              <a:t>In this example the destination</a:t>
            </a:r>
            <a:r>
              <a:rPr lang="en-US" baseline="0" dirty="0">
                <a:effectLst/>
              </a:rPr>
              <a:t> is www.profburnett.com</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[First Button - Go to W3C Website] </a:t>
            </a:r>
            <a:endParaRPr lang="en-US" baseline="0" dirty="0"/>
          </a:p>
          <a:p>
            <a:endParaRPr lang="en-US" baseline="0" dirty="0">
              <a:effectLst/>
            </a:endParaRPr>
          </a:p>
          <a:p>
            <a:r>
              <a:rPr lang="en-US" baseline="0" dirty="0">
                <a:effectLst/>
              </a:rPr>
              <a:t>There were significant changes made to the A tag between HTML 4.01 and HTML5. </a:t>
            </a:r>
          </a:p>
          <a:p>
            <a:endParaRPr lang="en-US" baseline="0" dirty="0">
              <a:effectLst/>
            </a:endParaRPr>
          </a:p>
          <a:p>
            <a:r>
              <a:rPr lang="en-US" dirty="0">
                <a:effectLst/>
              </a:rPr>
              <a:t>In HTML 4.01, the &lt;a&gt; tag could be either a hyperlink or an anchor. In HTML5, the &lt;a&gt; tag is always a hyperlink, but if it has no </a:t>
            </a:r>
            <a:r>
              <a:rPr lang="en-US" dirty="0" err="1">
                <a:effectLst/>
              </a:rPr>
              <a:t>href</a:t>
            </a:r>
            <a:r>
              <a:rPr lang="en-US" dirty="0">
                <a:effectLst/>
              </a:rPr>
              <a:t> attribute, it is only a placeholder for a hyperlink.</a:t>
            </a:r>
          </a:p>
          <a:p>
            <a:endParaRPr lang="en-US" dirty="0">
              <a:effectLst/>
            </a:endParaRPr>
          </a:p>
          <a:p>
            <a:r>
              <a:rPr lang="en-US" dirty="0">
                <a:effectLst/>
              </a:rPr>
              <a:t>HTML5 has some new attributes, and some HTML 4.01 attributes are no longer supported.</a:t>
            </a:r>
          </a:p>
          <a:p>
            <a:endParaRPr lang="en-US" baseline="0" dirty="0">
              <a:effectLst/>
            </a:endParaRPr>
          </a:p>
          <a:p>
            <a:r>
              <a:rPr lang="en-US" baseline="0" dirty="0">
                <a:effectLst/>
              </a:rPr>
              <a:t>The attributes are listed below. </a:t>
            </a:r>
          </a:p>
          <a:p>
            <a:endParaRPr lang="en-US" baseline="0" dirty="0">
              <a:effectLst/>
            </a:endParaRPr>
          </a:p>
          <a:p>
            <a:r>
              <a:rPr lang="en-US" baseline="0" dirty="0">
                <a:effectLst/>
              </a:rPr>
              <a:t>As you can see many are no longer supported in HTML5 and there are two new attributes in HTML5, media and type. </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br>
              <a:rPr lang="en-US" b="1" baseline="0" dirty="0"/>
            </a:b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[Second Button - Go to W3C Website] </a:t>
            </a:r>
            <a:endParaRPr lang="en-US" baseline="0" dirty="0"/>
          </a:p>
          <a:p>
            <a:endParaRPr lang="en-US" baseline="0" dirty="0">
              <a:effectLst/>
            </a:endParaRPr>
          </a:p>
          <a:p>
            <a:r>
              <a:rPr lang="en-US" baseline="0" dirty="0">
                <a:effectLst/>
              </a:rPr>
              <a:t>Hyperlinks also support global attributes. Thes</a:t>
            </a:r>
            <a:r>
              <a:rPr lang="en-US" dirty="0">
                <a:effectLst/>
              </a:rPr>
              <a:t>e attributes can be used on </a:t>
            </a:r>
            <a:r>
              <a:rPr lang="en-US" b="0" dirty="0">
                <a:effectLst/>
              </a:rPr>
              <a:t>any</a:t>
            </a:r>
            <a:r>
              <a:rPr lang="en-US" dirty="0">
                <a:effectLst/>
              </a:rPr>
              <a:t> HTML element.</a:t>
            </a:r>
          </a:p>
          <a:p>
            <a:endParaRPr lang="en-US" baseline="0" dirty="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br>
              <a:rPr lang="en-US" b="1" baseline="0" dirty="0"/>
            </a:b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[Third Button - Go to W3C Website] </a:t>
            </a:r>
            <a:endParaRPr lang="en-US" baseline="0" dirty="0"/>
          </a:p>
          <a:p>
            <a:endParaRPr lang="en-US" baseline="0" dirty="0">
              <a:effectLst/>
            </a:endParaRPr>
          </a:p>
          <a:p>
            <a:r>
              <a:rPr lang="en-US" baseline="0" dirty="0">
                <a:effectLst/>
              </a:rPr>
              <a:t>Hyperlinks also support event attributes. In </a:t>
            </a:r>
            <a:r>
              <a:rPr lang="en-US" dirty="0">
                <a:effectLst/>
              </a:rPr>
              <a:t>HTML 4 they added the ability to let events trigger actions in a browser, like starting a JavaScript script when a user clicks on an element. Below are the global event attributes that can be added to HTML elements to define event actions.</a:t>
            </a:r>
            <a:r>
              <a:rPr lang="en-US" baseline="0" dirty="0">
                <a:effectLst/>
              </a:rPr>
              <a:t> </a:t>
            </a:r>
          </a:p>
          <a:p>
            <a:endParaRPr lang="en-US" baseline="0" dirty="0">
              <a:effectLst/>
            </a:endParaRPr>
          </a:p>
          <a:p>
            <a:r>
              <a:rPr lang="en-US" baseline="0" dirty="0">
                <a:effectLst/>
              </a:rPr>
              <a:t>There are also window events, form events, keyboard events, mouse events and media events. These event triggers can be added to a HTML element to trigger a </a:t>
            </a:r>
            <a:r>
              <a:rPr lang="en-US" baseline="0" dirty="0" err="1">
                <a:effectLst/>
              </a:rPr>
              <a:t>JavScript</a:t>
            </a:r>
            <a:r>
              <a:rPr lang="en-US" baseline="0" dirty="0">
                <a:effectLst/>
              </a:rPr>
              <a:t> function so that there can be interaction based on the input of a users. </a:t>
            </a:r>
          </a:p>
          <a:p>
            <a:endParaRPr lang="en-US" baseline="0" dirty="0">
              <a:effectLst/>
            </a:endParaRPr>
          </a:p>
          <a:p>
            <a:r>
              <a:rPr lang="en-US" b="1" baseline="0" dirty="0"/>
              <a:t>[Minimize Browser] </a:t>
            </a:r>
            <a:endParaRPr lang="en-US" baseline="0" dirty="0">
              <a:effectLst/>
            </a:endParaRPr>
          </a:p>
          <a:p>
            <a:endParaRPr lang="en-US" dirty="0">
              <a:effectLst/>
            </a:endParaRPr>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30</a:t>
            </a:fld>
            <a:endParaRPr lang="en-US" dirty="0"/>
          </a:p>
        </p:txBody>
      </p:sp>
    </p:spTree>
    <p:extLst>
      <p:ext uri="{BB962C8B-B14F-4D97-AF65-F5344CB8AC3E}">
        <p14:creationId xmlns:p14="http://schemas.microsoft.com/office/powerpoint/2010/main" val="3341834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381000" y="685800"/>
            <a:ext cx="6096000" cy="3429000"/>
          </a:xfrm>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918107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xfrm>
            <a:off x="381000" y="685800"/>
            <a:ext cx="6096000" cy="3429000"/>
          </a:xfrm>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this next example we have three links that are used to link</a:t>
            </a:r>
            <a:r>
              <a:rPr lang="en-US" altLang="en-US" baseline="0" dirty="0"/>
              <a:t> to different content. </a:t>
            </a:r>
          </a:p>
          <a:p>
            <a:endParaRPr lang="en-US" altLang="en-US" baseline="0" dirty="0"/>
          </a:p>
          <a:p>
            <a:r>
              <a:rPr lang="en-US" altLang="en-US" b="0" baseline="0" dirty="0"/>
              <a:t>The first link is to the shopping cart and links to the </a:t>
            </a:r>
            <a:r>
              <a:rPr lang="en-US" sz="1200" b="0" dirty="0">
                <a:latin typeface="Courier New" panose="02070309020205020404" pitchFamily="49" charset="0"/>
                <a:cs typeface="Courier New" panose="02070309020205020404" pitchFamily="49" charset="0"/>
              </a:rPr>
              <a:t>cart.html page. </a:t>
            </a:r>
          </a:p>
          <a:p>
            <a:endParaRPr lang="en-US" altLang="en-US" sz="1200" b="0" dirty="0">
              <a:latin typeface="Courier New" panose="02070309020205020404" pitchFamily="49" charset="0"/>
              <a:cs typeface="Courier New" panose="02070309020205020404" pitchFamily="49" charset="0"/>
            </a:endParaRPr>
          </a:p>
          <a:p>
            <a:r>
              <a:rPr lang="en-US" altLang="en-US" sz="1200" b="0" dirty="0">
                <a:latin typeface="Courier New" panose="02070309020205020404" pitchFamily="49" charset="0"/>
                <a:cs typeface="Courier New" panose="02070309020205020404" pitchFamily="49" charset="0"/>
              </a:rPr>
              <a:t>The second link is to a animated gif that is link to</a:t>
            </a:r>
            <a:r>
              <a:rPr lang="en-US" altLang="en-US" sz="1200" b="0" baseline="0" dirty="0">
                <a:latin typeface="Courier New" panose="02070309020205020404" pitchFamily="49" charset="0"/>
                <a:cs typeface="Courier New" panose="02070309020205020404" pitchFamily="49" charset="0"/>
              </a:rPr>
              <a:t> the </a:t>
            </a:r>
            <a:r>
              <a:rPr lang="en-US" sz="1200" b="0" dirty="0">
                <a:latin typeface="Courier New" panose="02070309020205020404" pitchFamily="49" charset="0"/>
                <a:cs typeface="Courier New" panose="02070309020205020404" pitchFamily="49" charset="0"/>
              </a:rPr>
              <a:t>cart.html page</a:t>
            </a:r>
            <a:r>
              <a:rPr lang="en-US" sz="1200" b="0" baseline="0" dirty="0">
                <a:latin typeface="Courier New" panose="02070309020205020404" pitchFamily="49" charset="0"/>
                <a:cs typeface="Courier New" panose="02070309020205020404" pitchFamily="49" charset="0"/>
              </a:rPr>
              <a:t>. </a:t>
            </a:r>
          </a:p>
          <a:p>
            <a:endParaRPr lang="en-US" altLang="en-US" sz="1200" b="0" baseline="0" dirty="0">
              <a:latin typeface="Courier New" panose="02070309020205020404" pitchFamily="49" charset="0"/>
              <a:cs typeface="Courier New" panose="02070309020205020404" pitchFamily="49" charset="0"/>
            </a:endParaRPr>
          </a:p>
          <a:p>
            <a:r>
              <a:rPr lang="en-US" altLang="en-US" sz="1200" b="0" baseline="0" dirty="0">
                <a:latin typeface="Courier New" panose="02070309020205020404" pitchFamily="49" charset="0"/>
                <a:cs typeface="Courier New" panose="02070309020205020404" pitchFamily="49" charset="0"/>
              </a:rPr>
              <a:t>The last link is to a table of contents that is linked to a </a:t>
            </a:r>
            <a:r>
              <a:rPr lang="en-US" sz="1200" b="0" dirty="0">
                <a:latin typeface="Courier New" panose="02070309020205020404" pitchFamily="49" charset="0"/>
                <a:cs typeface="Courier New" panose="02070309020205020404" pitchFamily="49" charset="0"/>
              </a:rPr>
              <a:t>php_toc.html page. </a:t>
            </a:r>
          </a:p>
          <a:p>
            <a:endParaRPr lang="en-US" altLang="en-US" sz="1200" b="0" dirty="0">
              <a:latin typeface="Courier New" panose="02070309020205020404" pitchFamily="49" charset="0"/>
              <a:cs typeface="Courier New" panose="02070309020205020404" pitchFamily="49" charset="0"/>
            </a:endParaRPr>
          </a:p>
          <a:p>
            <a:r>
              <a:rPr lang="en-US" b="1" baseline="0" dirty="0"/>
              <a:t>[First Button] </a:t>
            </a:r>
          </a:p>
          <a:p>
            <a:endParaRPr lang="en-US" altLang="en-US" sz="1200" b="1" baseline="0" dirty="0">
              <a:latin typeface="Courier New" panose="02070309020205020404" pitchFamily="49" charset="0"/>
              <a:cs typeface="Courier New" panose="02070309020205020404" pitchFamily="49" charset="0"/>
            </a:endParaRPr>
          </a:p>
          <a:p>
            <a:r>
              <a:rPr lang="en-US" altLang="en-US" sz="1200" b="0" dirty="0">
                <a:latin typeface="Courier New" panose="02070309020205020404" pitchFamily="49" charset="0"/>
                <a:cs typeface="Courier New" panose="02070309020205020404" pitchFamily="49" charset="0"/>
              </a:rPr>
              <a:t>Let look at the actual page. </a:t>
            </a:r>
          </a:p>
          <a:p>
            <a:endParaRPr lang="en-US" altLang="en-US" sz="1200" b="0" dirty="0">
              <a:latin typeface="Courier New" panose="02070309020205020404" pitchFamily="49" charset="0"/>
              <a:cs typeface="Courier New" panose="02070309020205020404" pitchFamily="49" charset="0"/>
            </a:endParaRPr>
          </a:p>
          <a:p>
            <a:r>
              <a:rPr lang="en-US" altLang="en-US" sz="1200" b="0" dirty="0">
                <a:latin typeface="Courier New" panose="02070309020205020404" pitchFamily="49" charset="0"/>
                <a:cs typeface="Courier New" panose="02070309020205020404" pitchFamily="49" charset="0"/>
              </a:rPr>
              <a:t>Here we see a shopping</a:t>
            </a:r>
            <a:r>
              <a:rPr lang="en-US" altLang="en-US" sz="1200" b="0" baseline="0" dirty="0">
                <a:latin typeface="Courier New" panose="02070309020205020404" pitchFamily="49" charset="0"/>
                <a:cs typeface="Courier New" panose="02070309020205020404" pitchFamily="49" charset="0"/>
              </a:rPr>
              <a:t> cart text link and a shopping cart image link. </a:t>
            </a:r>
          </a:p>
          <a:p>
            <a:endParaRPr lang="en-US" altLang="en-US" sz="1200" b="0" baseline="0" dirty="0">
              <a:latin typeface="Courier New" panose="02070309020205020404" pitchFamily="49" charset="0"/>
              <a:cs typeface="Courier New" panose="02070309020205020404" pitchFamily="49" charset="0"/>
            </a:endParaRPr>
          </a:p>
          <a:p>
            <a:r>
              <a:rPr lang="en-US" altLang="en-US" sz="1200" b="0" baseline="0" dirty="0">
                <a:latin typeface="Courier New" panose="02070309020205020404" pitchFamily="49" charset="0"/>
                <a:cs typeface="Courier New" panose="02070309020205020404" pitchFamily="49" charset="0"/>
              </a:rPr>
              <a:t>On the next line the TOC  link displays the title of the link when you roll over it.</a:t>
            </a:r>
          </a:p>
          <a:p>
            <a:endParaRPr lang="en-US" altLang="en-US" sz="1200" b="0" baseline="0" dirty="0">
              <a:latin typeface="Courier New" panose="02070309020205020404" pitchFamily="49" charset="0"/>
              <a:cs typeface="Courier New" panose="02070309020205020404" pitchFamily="49" charset="0"/>
            </a:endParaRPr>
          </a:p>
          <a:p>
            <a:r>
              <a:rPr lang="en-US" b="1" baseline="0" dirty="0"/>
              <a:t>[Minimize Browser] </a:t>
            </a:r>
            <a:endParaRPr lang="en-US" altLang="en-US" b="0" dirty="0"/>
          </a:p>
        </p:txBody>
      </p:sp>
    </p:spTree>
    <p:extLst>
      <p:ext uri="{BB962C8B-B14F-4D97-AF65-F5344CB8AC3E}">
        <p14:creationId xmlns:p14="http://schemas.microsoft.com/office/powerpoint/2010/main" val="31941895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xfrm>
            <a:off x="381000" y="685800"/>
            <a:ext cx="6096000" cy="3429000"/>
          </a:xfrm>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this example the link is a</a:t>
            </a:r>
            <a:r>
              <a:rPr lang="en-US" altLang="en-US" baseline="0" dirty="0"/>
              <a:t> email link. This type of email link will launch wherever resident email application is available.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endParaRPr lang="en-US" altLang="en-US" baseline="0" dirty="0"/>
          </a:p>
          <a:p>
            <a:r>
              <a:rPr lang="en-US" altLang="en-US" baseline="0" dirty="0"/>
              <a:t>The example launches the email application that resides on the clients computer.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altLang="en-US" b="0" dirty="0"/>
          </a:p>
          <a:p>
            <a:endParaRPr lang="en-US" altLang="en-US" baseline="0" dirty="0"/>
          </a:p>
        </p:txBody>
      </p:sp>
    </p:spTree>
    <p:extLst>
      <p:ext uri="{BB962C8B-B14F-4D97-AF65-F5344CB8AC3E}">
        <p14:creationId xmlns:p14="http://schemas.microsoft.com/office/powerpoint/2010/main" val="39078261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381000" y="685800"/>
            <a:ext cx="6096000" cy="3429000"/>
          </a:xfrm>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this link example the link is to another website that</a:t>
            </a:r>
            <a:r>
              <a:rPr lang="en-US" altLang="en-US" baseline="0" dirty="0"/>
              <a:t> will launch in another tab or browser depending on the configuration of the clients browser settings.  </a:t>
            </a:r>
          </a:p>
          <a:p>
            <a:endParaRPr lang="en-US" altLang="en-US" baseline="0" dirty="0"/>
          </a:p>
          <a:p>
            <a:r>
              <a:rPr lang="en-US" altLang="en-US" baseline="0" dirty="0"/>
              <a:t>In this example the link is text link and formatted green. When activated a new web page for the HTML5test website is displayed in a new tab.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Let’s look at the actual page.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Here we see the green link and when we press it, it launches a new tab with the html5test website.</a:t>
            </a:r>
            <a:r>
              <a:rPr lang="en-US" altLang="en-US" sz="1200" b="0" baseline="0" dirty="0">
                <a:latin typeface="Courier New" panose="02070309020205020404" pitchFamily="49" charset="0"/>
                <a:cs typeface="Courier New" panose="02070309020205020404" pitchFamily="49" charset="0"/>
              </a:rPr>
              <a:t> </a:t>
            </a:r>
            <a:endParaRPr lang="en-US" altLang="en-US" sz="1200" b="0" dirty="0">
              <a:latin typeface="Courier New" panose="02070309020205020404" pitchFamily="49" charset="0"/>
              <a:cs typeface="Courier New" panose="02070309020205020404" pitchFamily="49" charset="0"/>
            </a:endParaRPr>
          </a:p>
          <a:p>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altLang="en-US" b="0" dirty="0"/>
          </a:p>
          <a:p>
            <a:endParaRPr lang="en-US" altLang="en-US" dirty="0"/>
          </a:p>
        </p:txBody>
      </p:sp>
    </p:spTree>
    <p:extLst>
      <p:ext uri="{BB962C8B-B14F-4D97-AF65-F5344CB8AC3E}">
        <p14:creationId xmlns:p14="http://schemas.microsoft.com/office/powerpoint/2010/main" val="16557267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xfrm>
            <a:off x="381000" y="685800"/>
            <a:ext cx="6096000" cy="3429000"/>
          </a:xfrm>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There will</a:t>
            </a:r>
            <a:r>
              <a:rPr lang="en-US" altLang="en-US" baseline="0" dirty="0"/>
              <a:t> be occasions when you need to jump to a point inside a given webpage. In those cases you can use a placeholder in the page to create a link to that point in a web page. Think of this capability as a bookmark.</a:t>
            </a:r>
          </a:p>
          <a:p>
            <a:endParaRPr lang="en-US" altLang="en-US" baseline="0" dirty="0"/>
          </a:p>
          <a:p>
            <a:r>
              <a:rPr lang="en-US" altLang="en-US" baseline="0" dirty="0"/>
              <a:t>In this first example the h1 heading is given the name id “top”. The placeholder and the text for this ID “top placeholder is “</a:t>
            </a:r>
            <a:r>
              <a:rPr lang="en-US" sz="1200" b="0" dirty="0">
                <a:latin typeface="Courier New" panose="02070309020205020404" pitchFamily="49" charset="0"/>
                <a:cs typeface="Courier New" panose="02070309020205020404" pitchFamily="49" charset="0"/>
              </a:rPr>
              <a:t>8 reasons why trainers like our books”. </a:t>
            </a:r>
          </a:p>
          <a:p>
            <a:endParaRPr lang="en-US" altLang="en-US" sz="1200" b="0" dirty="0">
              <a:latin typeface="Courier New" panose="02070309020205020404" pitchFamily="49" charset="0"/>
              <a:cs typeface="Courier New" panose="02070309020205020404" pitchFamily="49" charset="0"/>
            </a:endParaRPr>
          </a:p>
          <a:p>
            <a:r>
              <a:rPr lang="en-US" altLang="en-US" sz="1200" b="0" dirty="0">
                <a:latin typeface="Courier New" panose="02070309020205020404" pitchFamily="49" charset="0"/>
                <a:cs typeface="Courier New" panose="02070309020205020404" pitchFamily="49" charset="0"/>
              </a:rPr>
              <a:t>The next example has the H2 heading </a:t>
            </a:r>
            <a:r>
              <a:rPr lang="en-US" altLang="en-US" b="0" baseline="0" dirty="0"/>
              <a:t>given the id of reason6. The placeholder and the text for this ID is </a:t>
            </a:r>
            <a:r>
              <a:rPr lang="en-US" altLang="en-US" sz="1200" b="0" baseline="0" dirty="0">
                <a:latin typeface="Courier New" panose="02070309020205020404" pitchFamily="49" charset="0"/>
                <a:cs typeface="Courier New" panose="02070309020205020404" pitchFamily="49" charset="0"/>
              </a:rPr>
              <a:t>“</a:t>
            </a:r>
            <a:r>
              <a:rPr lang="en-US" altLang="en-US" b="0" dirty="0"/>
              <a:t>Our complete, real-world applications ensure mastery”. </a:t>
            </a:r>
          </a:p>
          <a:p>
            <a:endParaRPr lang="en-US" altLang="en-US" b="0" baseline="0" dirty="0"/>
          </a:p>
          <a:p>
            <a:r>
              <a:rPr lang="en-US" altLang="en-US" b="0" baseline="0" dirty="0"/>
              <a:t>Now to enable us to jump or link to these point in the webpage we simply insert an anchor tag with a </a:t>
            </a:r>
            <a:r>
              <a:rPr lang="en-US" altLang="en-US" b="0" baseline="0" dirty="0" err="1"/>
              <a:t>href</a:t>
            </a:r>
            <a:r>
              <a:rPr lang="en-US" altLang="en-US" b="0" baseline="0" dirty="0"/>
              <a:t> to the placeholder id. </a:t>
            </a:r>
          </a:p>
          <a:p>
            <a:endParaRPr lang="en-US" altLang="en-US" b="0" baseline="0" dirty="0"/>
          </a:p>
          <a:p>
            <a:r>
              <a:rPr lang="en-US" altLang="en-US" b="0" baseline="0" dirty="0"/>
              <a:t>In the next example we see the link being linked to the ID #reason6.</a:t>
            </a:r>
          </a:p>
          <a:p>
            <a:endParaRPr lang="en-US" altLang="en-US" b="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endParaRPr lang="en-US" altLang="en-US" b="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Now, let’s look at the actual page.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If we hover over the first link, in the notification panel at the bottom of the page, we can see the link reference.</a:t>
            </a:r>
            <a:r>
              <a:rPr lang="en-US" altLang="en-US" sz="1200" b="0" baseline="0" dirty="0">
                <a:latin typeface="Courier New" panose="02070309020205020404" pitchFamily="49" charset="0"/>
                <a:cs typeface="Courier New" panose="02070309020205020404" pitchFamily="49" charset="0"/>
              </a:rPr>
              <a:t> In this case the link is to a ID named reason 1.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baseline="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If we hover over the second link, in the notification panel at the bottom of the page, we can see the link reference.</a:t>
            </a:r>
            <a:r>
              <a:rPr lang="en-US" altLang="en-US" sz="1200" b="0" baseline="0" dirty="0">
                <a:latin typeface="Courier New" panose="02070309020205020404" pitchFamily="49" charset="0"/>
                <a:cs typeface="Courier New" panose="02070309020205020404" pitchFamily="49" charset="0"/>
              </a:rPr>
              <a:t> In this case the link is to a ID named reason 2.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baseline="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baseline="0" dirty="0">
                <a:latin typeface="Courier New" panose="02070309020205020404" pitchFamily="49" charset="0"/>
                <a:cs typeface="Courier New" panose="02070309020205020404" pitchFamily="49" charset="0"/>
              </a:rPr>
              <a:t>If we click on the link notice that the second item on the page moves to the top of the page. </a:t>
            </a:r>
            <a:endParaRPr lang="en-US" altLang="en-US" sz="1200" b="0" dirty="0">
              <a:latin typeface="Courier New" panose="02070309020205020404" pitchFamily="49" charset="0"/>
              <a:cs typeface="Courier New" panose="02070309020205020404" pitchFamily="49" charset="0"/>
            </a:endParaRPr>
          </a:p>
          <a:p>
            <a:r>
              <a:rPr lang="en-US" altLang="en-US" b="0" baseline="0" dirty="0"/>
              <a:t>   </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If we hover over the “Coordinated courses” link, in the notification panel at the bottom of the page, we can see the link reference.</a:t>
            </a:r>
            <a:r>
              <a:rPr lang="en-US" altLang="en-US" sz="1200" b="0" baseline="0" dirty="0">
                <a:latin typeface="Courier New" panose="02070309020205020404" pitchFamily="49" charset="0"/>
                <a:cs typeface="Courier New" panose="02070309020205020404" pitchFamily="49" charset="0"/>
              </a:rPr>
              <a:t> In this case the link is to a ID named reason 7. </a:t>
            </a:r>
          </a:p>
          <a:p>
            <a:endParaRPr lang="en-US" altLang="en-US" b="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baseline="0" dirty="0">
                <a:latin typeface="Courier New" panose="02070309020205020404" pitchFamily="49" charset="0"/>
                <a:cs typeface="Courier New" panose="02070309020205020404" pitchFamily="49" charset="0"/>
              </a:rPr>
              <a:t>If we click on the link notice that the seventh item on the page, </a:t>
            </a:r>
            <a:r>
              <a:rPr lang="en-US" altLang="en-US" sz="1200" b="0" dirty="0">
                <a:latin typeface="Courier New" panose="02070309020205020404" pitchFamily="49" charset="0"/>
                <a:cs typeface="Courier New" panose="02070309020205020404" pitchFamily="49" charset="0"/>
              </a:rPr>
              <a:t>the seventh item </a:t>
            </a:r>
            <a:r>
              <a:rPr lang="en-US" altLang="en-US" sz="1200" b="0" baseline="0" dirty="0">
                <a:latin typeface="Courier New" panose="02070309020205020404" pitchFamily="49" charset="0"/>
                <a:cs typeface="Courier New" panose="02070309020205020404" pitchFamily="49" charset="0"/>
              </a:rPr>
              <a:t>moves to the top of the page.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baseline="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dirty="0">
                <a:latin typeface="Courier New" panose="02070309020205020404" pitchFamily="49" charset="0"/>
                <a:cs typeface="Courier New" panose="02070309020205020404" pitchFamily="49" charset="0"/>
              </a:rPr>
              <a:t>If we hover over the “Return to top” link, in the notification panel at the bottom of the page, we can see the link reference.</a:t>
            </a:r>
            <a:r>
              <a:rPr lang="en-US" altLang="en-US" sz="1200" b="0" baseline="0" dirty="0">
                <a:latin typeface="Courier New" panose="02070309020205020404" pitchFamily="49" charset="0"/>
                <a:cs typeface="Courier New" panose="02070309020205020404" pitchFamily="49" charset="0"/>
              </a:rPr>
              <a:t> In this case the link is to a ID named top.</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baseline="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baseline="0" dirty="0">
                <a:latin typeface="Courier New" panose="02070309020205020404" pitchFamily="49" charset="0"/>
                <a:cs typeface="Courier New" panose="02070309020205020404" pitchFamily="49" charset="0"/>
              </a:rPr>
              <a:t> If we click on the link notice that page is returned to the top of the page.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baseline="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0" baseline="0" dirty="0">
                <a:latin typeface="Courier New" panose="02070309020205020404" pitchFamily="49" charset="0"/>
                <a:cs typeface="Courier New" panose="02070309020205020404" pitchFamily="49" charset="0"/>
              </a:rPr>
              <a:t>This is how placeholders work in HTML5.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sz="1200" b="0" baseline="0" dirty="0">
              <a:latin typeface="Courier New" panose="02070309020205020404" pitchFamily="49" charset="0"/>
              <a:cs typeface="Courier New" panose="02070309020205020404" pitchFamily="49"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alt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0" dirty="0"/>
          </a:p>
        </p:txBody>
      </p:sp>
    </p:spTree>
    <p:extLst>
      <p:ext uri="{BB962C8B-B14F-4D97-AF65-F5344CB8AC3E}">
        <p14:creationId xmlns:p14="http://schemas.microsoft.com/office/powerpoint/2010/main" val="3573486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xfrm>
            <a:off x="381000" y="685800"/>
            <a:ext cx="6096000" cy="3429000"/>
          </a:xfrm>
          <a:ln/>
        </p:spPr>
      </p:sp>
      <p:sp>
        <p:nvSpPr>
          <p:cNvPr id="1126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Listed</a:t>
            </a:r>
            <a:r>
              <a:rPr lang="en-US" altLang="en-US" baseline="0" dirty="0"/>
              <a:t> here are the various media formats that can be used to provide information. There are more formats the can be used. </a:t>
            </a:r>
            <a:endParaRPr lang="en-US" altLang="en-US" dirty="0"/>
          </a:p>
        </p:txBody>
      </p:sp>
    </p:spTree>
    <p:extLst>
      <p:ext uri="{BB962C8B-B14F-4D97-AF65-F5344CB8AC3E}">
        <p14:creationId xmlns:p14="http://schemas.microsoft.com/office/powerpoint/2010/main" val="4362910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xfrm>
            <a:off x="381000" y="685800"/>
            <a:ext cx="6096000" cy="3429000"/>
          </a:xfrm>
          <a:ln/>
        </p:spPr>
      </p:sp>
      <p:sp>
        <p:nvSpPr>
          <p:cNvPr id="1146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is an example that links a pdf document</a:t>
            </a:r>
            <a:r>
              <a:rPr lang="en-US" altLang="en-US" baseline="0" dirty="0"/>
              <a:t> to a hyperlink.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endParaRPr lang="en-US" altLang="en-US" baseline="0" dirty="0"/>
          </a:p>
          <a:p>
            <a:r>
              <a:rPr lang="en-US" altLang="en-US" baseline="0" dirty="0"/>
              <a:t>In this example you may get a security warning regarding opening this document. The warning is about files may contain viruses and that the media must be from a trusted source. In this case the warning is accepted and the document is displayed in the browser window or another tab of the browser.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altLang="en-US" b="0" dirty="0"/>
          </a:p>
          <a:p>
            <a:endParaRPr lang="en-US" altLang="en-US" dirty="0"/>
          </a:p>
        </p:txBody>
      </p:sp>
    </p:spTree>
    <p:extLst>
      <p:ext uri="{BB962C8B-B14F-4D97-AF65-F5344CB8AC3E}">
        <p14:creationId xmlns:p14="http://schemas.microsoft.com/office/powerpoint/2010/main" val="12136355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xfrm>
            <a:off x="381000" y="685800"/>
            <a:ext cx="6096000" cy="3429000"/>
          </a:xfrm>
          <a:ln/>
        </p:spPr>
      </p:sp>
      <p:sp>
        <p:nvSpPr>
          <p:cNvPr id="1167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the next example</a:t>
            </a:r>
            <a:r>
              <a:rPr lang="en-US" altLang="en-US" baseline="0" dirty="0"/>
              <a:t> we see a hyperlink for a mp3 file. </a:t>
            </a:r>
          </a:p>
          <a:p>
            <a:endParaRPr lang="en-US" altLang="en-US" baseline="0" dirty="0"/>
          </a:p>
          <a:p>
            <a:r>
              <a:rPr lang="en-US" altLang="en-US" baseline="0" dirty="0"/>
              <a:t>When the link is activated a media warning may be shown and then the media file will be launched in the browser. For this mp3 file the helper application that my be launched can include </a:t>
            </a:r>
            <a:r>
              <a:rPr lang="en-US" altLang="en-US" baseline="0" dirty="0" err="1"/>
              <a:t>Quicktime</a:t>
            </a:r>
            <a:r>
              <a:rPr lang="en-US" altLang="en-US" baseline="0" dirty="0"/>
              <a:t>, Windows Media Player, or some other media player.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endParaRPr lang="en-US" altLang="en-US" baseline="0" dirty="0"/>
          </a:p>
          <a:p>
            <a:r>
              <a:rPr lang="en-US" altLang="en-US" baseline="0" dirty="0"/>
              <a:t>In the next example the link is to a PowerPoint Show.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endParaRPr lang="en-US" altLang="en-US" baseline="0" dirty="0"/>
          </a:p>
          <a:p>
            <a:endParaRPr lang="en-US" altLang="en-US" baseline="0" dirty="0"/>
          </a:p>
          <a:p>
            <a:r>
              <a:rPr lang="en-US" altLang="en-US" baseline="0" dirty="0"/>
              <a:t>When the link is activated the PowerPoint show is played.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altLang="en-US" b="0" dirty="0"/>
          </a:p>
          <a:p>
            <a:endParaRPr lang="en-US" altLang="en-US" dirty="0"/>
          </a:p>
        </p:txBody>
      </p:sp>
    </p:spTree>
    <p:extLst>
      <p:ext uri="{BB962C8B-B14F-4D97-AF65-F5344CB8AC3E}">
        <p14:creationId xmlns:p14="http://schemas.microsoft.com/office/powerpoint/2010/main" val="6702792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381000" y="685800"/>
            <a:ext cx="6096000" cy="3429000"/>
          </a:xfrm>
          <a:ln/>
        </p:spPr>
      </p:sp>
      <p:sp>
        <p:nvSpPr>
          <p:cNvPr id="1024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As discussed in Chapter 4 CSS has common pseudo-class</a:t>
            </a:r>
            <a:r>
              <a:rPr lang="en-US" altLang="en-US" baseline="0" dirty="0"/>
              <a:t> of element selectors that are used to stylize links based on activation. </a:t>
            </a:r>
            <a:endParaRPr lang="en-US" altLang="en-US" dirty="0"/>
          </a:p>
        </p:txBody>
      </p:sp>
    </p:spTree>
    <p:extLst>
      <p:ext uri="{BB962C8B-B14F-4D97-AF65-F5344CB8AC3E}">
        <p14:creationId xmlns:p14="http://schemas.microsoft.com/office/powerpoint/2010/main" val="16737372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xfrm>
            <a:off x="381000" y="685800"/>
            <a:ext cx="6096000" cy="3429000"/>
          </a:xfrm>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Each pseudo-class</a:t>
            </a:r>
            <a:r>
              <a:rPr lang="en-US" altLang="en-US" baseline="0" dirty="0"/>
              <a:t> of element selector can be stylized to provide for a different style to be applied to link based on its activation.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[Example Button] </a:t>
            </a:r>
          </a:p>
          <a:p>
            <a:endParaRPr lang="en-US" altLang="en-US" baseline="0" dirty="0"/>
          </a:p>
          <a:p>
            <a:r>
              <a:rPr lang="en-US" altLang="en-US" baseline="0" dirty="0"/>
              <a:t>In the example if we hover over a link it becomes larger and if a link is has been activated it changes to purple.   </a:t>
            </a:r>
          </a:p>
          <a:p>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[Minimize Browser] </a:t>
            </a:r>
            <a:endParaRPr lang="en-US" altLang="en-US" b="0" dirty="0"/>
          </a:p>
          <a:p>
            <a:endParaRPr lang="en-US" altLang="en-US" dirty="0"/>
          </a:p>
        </p:txBody>
      </p:sp>
    </p:spTree>
    <p:extLst>
      <p:ext uri="{BB962C8B-B14F-4D97-AF65-F5344CB8AC3E}">
        <p14:creationId xmlns:p14="http://schemas.microsoft.com/office/powerpoint/2010/main" val="39499406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Creating navigation list starts with developing</a:t>
            </a:r>
            <a:r>
              <a:rPr lang="en-US" baseline="0" dirty="0"/>
              <a:t> a group of list items. </a:t>
            </a:r>
          </a:p>
          <a:p>
            <a:endParaRPr lang="en-US" baseline="0" dirty="0"/>
          </a:p>
          <a:p>
            <a:r>
              <a:rPr lang="en-US" baseline="0" dirty="0"/>
              <a:t>We do this using the unordered list element and list elements tags. We also use the HTML5 </a:t>
            </a:r>
            <a:r>
              <a:rPr lang="en-US" baseline="0" dirty="0" err="1"/>
              <a:t>nav</a:t>
            </a:r>
            <a:r>
              <a:rPr lang="en-US" baseline="0" dirty="0"/>
              <a:t> element tag to give this section of HTML code a navigation div area. This particular </a:t>
            </a:r>
            <a:r>
              <a:rPr lang="en-US" baseline="0" dirty="0" err="1"/>
              <a:t>nav</a:t>
            </a:r>
            <a:r>
              <a:rPr lang="en-US" baseline="0" dirty="0"/>
              <a:t> element is given the id of </a:t>
            </a:r>
            <a:r>
              <a:rPr lang="en-US" baseline="0" dirty="0" err="1"/>
              <a:t>nav_underscore_list</a:t>
            </a:r>
            <a:r>
              <a:rPr lang="en-US" baseline="0" dirty="0"/>
              <a:t>.   </a:t>
            </a:r>
          </a:p>
          <a:p>
            <a:endParaRPr lang="en-US" baseline="0" dirty="0"/>
          </a:p>
          <a:p>
            <a:r>
              <a:rPr lang="en-US" baseline="0" dirty="0"/>
              <a:t>In this list we have four lists items Home, Get Tickets, Become a Member, and About us. An additional class attribute of “Current” has been added to the Become a Member list item so that this list item in the list item to be highlighted. </a:t>
            </a:r>
          </a:p>
          <a:p>
            <a:endParaRPr lang="en-US" baseline="0" dirty="0"/>
          </a:p>
          <a:p>
            <a:r>
              <a:rPr lang="en-US" dirty="0"/>
              <a:t>When the list is stylized </a:t>
            </a:r>
            <a:r>
              <a:rPr lang="en-US" baseline="0" dirty="0"/>
              <a:t>with CSS it will look like this navigation list. </a:t>
            </a:r>
          </a:p>
          <a:p>
            <a:endParaRPr lang="en-US" baseline="0" dirty="0"/>
          </a:p>
          <a:p>
            <a:r>
              <a:rPr lang="en-US" baseline="0" dirty="0"/>
              <a:t>In this example the actual list is displayed without CSS </a:t>
            </a:r>
            <a:r>
              <a:rPr lang="en-US" dirty="0"/>
              <a:t>stylization.</a:t>
            </a:r>
            <a:r>
              <a:rPr lang="en-US" baseline="0" dirty="0"/>
              <a:t> </a:t>
            </a:r>
            <a:endParaRPr lang="en-US"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40</a:t>
            </a:fld>
            <a:endParaRPr lang="en-US" dirty="0"/>
          </a:p>
        </p:txBody>
      </p:sp>
    </p:spTree>
    <p:extLst>
      <p:ext uri="{BB962C8B-B14F-4D97-AF65-F5344CB8AC3E}">
        <p14:creationId xmlns:p14="http://schemas.microsoft.com/office/powerpoint/2010/main" val="2267850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381000" y="685800"/>
            <a:ext cx="6096000" cy="3429000"/>
          </a:xfrm>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1769594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xfrm>
            <a:off x="381000" y="685800"/>
            <a:ext cx="6096000" cy="3429000"/>
          </a:xfrm>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CSS</a:t>
            </a:r>
            <a:r>
              <a:rPr lang="en-US" altLang="en-US" baseline="0" dirty="0"/>
              <a:t> for stylizing the list into a vertical navigation bar begins with setting the margins and padding to zero. This is done to reset the area to zero. </a:t>
            </a:r>
          </a:p>
          <a:p>
            <a:endParaRPr lang="en-US" altLang="en-US" baseline="0" dirty="0"/>
          </a:p>
          <a:p>
            <a:r>
              <a:rPr lang="en-US" altLang="en-US" baseline="0" dirty="0"/>
              <a:t>The next CSS declaration removes the bullets from the list item and sets the margins for the left and bottom.</a:t>
            </a:r>
          </a:p>
          <a:p>
            <a:endParaRPr lang="en-US" altLang="en-US" baseline="0" dirty="0"/>
          </a:p>
          <a:p>
            <a:r>
              <a:rPr lang="en-US" altLang="en-US" b="0" baseline="0" dirty="0"/>
              <a:t>The next CSS declaration adds a </a:t>
            </a:r>
            <a:r>
              <a:rPr lang="en-US" sz="1200" b="0" dirty="0">
                <a:latin typeface="Courier New" panose="02070309020205020404" pitchFamily="49" charset="0"/>
                <a:cs typeface="Courier New" panose="02070309020205020404" pitchFamily="49" charset="0"/>
              </a:rPr>
              <a:t>space after each list item  and adds</a:t>
            </a:r>
            <a:r>
              <a:rPr lang="en-US" sz="1200" b="0" baseline="0" dirty="0">
                <a:latin typeface="Courier New" panose="02070309020205020404" pitchFamily="49" charset="0"/>
                <a:cs typeface="Courier New" panose="02070309020205020404" pitchFamily="49" charset="0"/>
              </a:rPr>
              <a:t> a blue </a:t>
            </a:r>
            <a:r>
              <a:rPr lang="en-US" sz="1200" b="0" dirty="0">
                <a:latin typeface="Courier New" panose="02070309020205020404" pitchFamily="49" charset="0"/>
                <a:cs typeface="Courier New" panose="02070309020205020404" pitchFamily="49" charset="0"/>
              </a:rPr>
              <a:t>border around each item. </a:t>
            </a:r>
          </a:p>
          <a:p>
            <a:endParaRPr lang="en-US" sz="1200" b="0" dirty="0">
              <a:latin typeface="Courier New" panose="02070309020205020404" pitchFamily="49" charset="0"/>
              <a:cs typeface="Courier New" panose="02070309020205020404" pitchFamily="49" charset="0"/>
            </a:endParaRPr>
          </a:p>
          <a:p>
            <a:r>
              <a:rPr lang="en-US" altLang="en-US" b="0" baseline="0" dirty="0"/>
              <a:t>The next CSS declaration creates the vertical block by stylizing the display property to block. The padding is et to .5em,  0, .5em, and  1.5em to provide space around the link item. </a:t>
            </a:r>
          </a:p>
          <a:p>
            <a:endParaRPr lang="en-US" altLang="en-US" b="0" baseline="0" dirty="0"/>
          </a:p>
          <a:p>
            <a:r>
              <a:rPr lang="en-US" altLang="en-US" b="0" baseline="0" dirty="0"/>
              <a:t>The final CSS declaration make the background silver. </a:t>
            </a:r>
          </a:p>
          <a:p>
            <a:endParaRPr lang="en-US" altLang="en-US" b="0" baseline="0" dirty="0"/>
          </a:p>
          <a:p>
            <a:r>
              <a:rPr lang="en-US" altLang="en-US" b="0" baseline="0" dirty="0"/>
              <a:t>Now lets take a look at the list as a stylized vertical navigation block.  </a:t>
            </a:r>
            <a:endParaRPr lang="en-US" altLang="en-US" b="0" dirty="0"/>
          </a:p>
        </p:txBody>
      </p:sp>
    </p:spTree>
    <p:extLst>
      <p:ext uri="{BB962C8B-B14F-4D97-AF65-F5344CB8AC3E}">
        <p14:creationId xmlns:p14="http://schemas.microsoft.com/office/powerpoint/2010/main" val="26309777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xfrm>
            <a:off x="381000" y="685800"/>
            <a:ext cx="6096000" cy="3429000"/>
          </a:xfrm>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We can also</a:t>
            </a:r>
            <a:r>
              <a:rPr lang="en-US" altLang="en-US" baseline="0" dirty="0"/>
              <a:t> stylize a </a:t>
            </a:r>
            <a:r>
              <a:rPr lang="en-US" altLang="en-US" baseline="0" dirty="0" err="1"/>
              <a:t>nav</a:t>
            </a:r>
            <a:r>
              <a:rPr lang="en-US" altLang="en-US" baseline="0" dirty="0"/>
              <a:t> bar as a horizontal navigation bar. </a:t>
            </a:r>
          </a:p>
          <a:p>
            <a:endParaRPr lang="en-US" altLang="en-US" baseline="0" dirty="0"/>
          </a:p>
          <a:p>
            <a:r>
              <a:rPr lang="en-US" altLang="en-US" baseline="0" dirty="0"/>
              <a:t>Notice that the </a:t>
            </a:r>
            <a:r>
              <a:rPr lang="en-US" altLang="en-US" baseline="0" dirty="0" err="1"/>
              <a:t>nav_bar</a:t>
            </a:r>
            <a:r>
              <a:rPr lang="en-US" altLang="en-US" baseline="0" dirty="0"/>
              <a:t> list item style for the display property is given an inline property. </a:t>
            </a:r>
          </a:p>
          <a:p>
            <a:endParaRPr lang="en-US" altLang="en-US" baseline="0" dirty="0"/>
          </a:p>
          <a:p>
            <a:r>
              <a:rPr lang="en-US" altLang="en-US" baseline="0" dirty="0"/>
              <a:t>When we see this CSS applied to the same HTML navigation elements it is displayed as a horizontal bar without a background. </a:t>
            </a:r>
            <a:endParaRPr lang="en-US" altLang="en-US" dirty="0"/>
          </a:p>
        </p:txBody>
      </p:sp>
    </p:spTree>
    <p:extLst>
      <p:ext uri="{BB962C8B-B14F-4D97-AF65-F5344CB8AC3E}">
        <p14:creationId xmlns:p14="http://schemas.microsoft.com/office/powerpoint/2010/main" val="38567999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xfrm>
            <a:off x="381000" y="685800"/>
            <a:ext cx="6096000" cy="3429000"/>
          </a:xfrm>
          <a:ln/>
        </p:spPr>
      </p:sp>
      <p:sp>
        <p:nvSpPr>
          <p:cNvPr id="1239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We can also</a:t>
            </a:r>
            <a:r>
              <a:rPr lang="en-US" altLang="en-US" baseline="0" dirty="0"/>
              <a:t> stylize a </a:t>
            </a:r>
            <a:r>
              <a:rPr lang="en-US" altLang="en-US" baseline="0" dirty="0" err="1"/>
              <a:t>nav</a:t>
            </a:r>
            <a:r>
              <a:rPr lang="en-US" altLang="en-US" baseline="0" dirty="0"/>
              <a:t> bar as a horizontal navigation bar with a background.  </a:t>
            </a:r>
          </a:p>
          <a:p>
            <a:endParaRPr lang="en-US" altLang="en-US" baseline="0" dirty="0"/>
          </a:p>
          <a:p>
            <a:r>
              <a:rPr lang="en-US" altLang="en-US" baseline="0" dirty="0"/>
              <a:t>When we see this CSS applied to the same HTML navigation elements it is displayed as a horizontal bar with a background. </a:t>
            </a:r>
            <a:endParaRPr lang="en-US" altLang="en-US" dirty="0"/>
          </a:p>
          <a:p>
            <a:endParaRPr lang="en-US" altLang="en-US" dirty="0"/>
          </a:p>
        </p:txBody>
      </p:sp>
    </p:spTree>
    <p:extLst>
      <p:ext uri="{BB962C8B-B14F-4D97-AF65-F5344CB8AC3E}">
        <p14:creationId xmlns:p14="http://schemas.microsoft.com/office/powerpoint/2010/main" val="5067037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 take a look at some of the examples on the W3C website.</a:t>
            </a:r>
            <a:r>
              <a:rPr lang="en-US" baseline="0" dirty="0"/>
              <a:t> </a:t>
            </a:r>
          </a:p>
          <a:p>
            <a:endParaRPr lang="en-US" baseline="0" dirty="0"/>
          </a:p>
          <a:p>
            <a:r>
              <a:rPr lang="en-US" baseline="0" dirty="0"/>
              <a:t>The first example is a vertical navigation bar without any specific formatting. A background color is added to the link area. </a:t>
            </a:r>
          </a:p>
          <a:p>
            <a:endParaRPr lang="en-US" baseline="0" dirty="0"/>
          </a:p>
          <a:p>
            <a:r>
              <a:rPr lang="en-US" baseline="0" dirty="0"/>
              <a:t>In the next example we see a fully stylized navigation bar. Notice the link state in the CSS code has been given specific formatting. </a:t>
            </a:r>
          </a:p>
          <a:p>
            <a:endParaRPr lang="en-US" baseline="0" dirty="0"/>
          </a:p>
          <a:p>
            <a:r>
              <a:rPr lang="en-US" baseline="0" dirty="0"/>
              <a:t>The next example is a horizontal </a:t>
            </a:r>
            <a:r>
              <a:rPr lang="en-US" baseline="0" dirty="0" err="1"/>
              <a:t>nav</a:t>
            </a:r>
            <a:r>
              <a:rPr lang="en-US" baseline="0" dirty="0"/>
              <a:t> bar without any formatting.</a:t>
            </a:r>
          </a:p>
          <a:p>
            <a:endParaRPr lang="en-US" baseline="0" dirty="0"/>
          </a:p>
          <a:p>
            <a:r>
              <a:rPr lang="en-US" baseline="0" dirty="0"/>
              <a:t>The last  example is a horizontal </a:t>
            </a:r>
            <a:r>
              <a:rPr lang="en-US" baseline="0" dirty="0" err="1"/>
              <a:t>nav</a:t>
            </a:r>
            <a:r>
              <a:rPr lang="en-US" baseline="0" dirty="0"/>
              <a:t> bar with the display block given a specific width to ensure to </a:t>
            </a:r>
            <a:r>
              <a:rPr lang="en-US" baseline="0" dirty="0" err="1"/>
              <a:t>nav</a:t>
            </a:r>
            <a:r>
              <a:rPr lang="en-US" baseline="0" dirty="0"/>
              <a:t> item are equal size. </a:t>
            </a:r>
          </a:p>
          <a:p>
            <a:r>
              <a:rPr lang="en-US" baseline="0" dirty="0"/>
              <a:t>If we comment out the width property in the a element, </a:t>
            </a:r>
          </a:p>
          <a:p>
            <a:endParaRPr lang="en-US" baseline="0" dirty="0"/>
          </a:p>
          <a:p>
            <a:r>
              <a:rPr lang="en-US" baseline="0" dirty="0"/>
              <a:t>and then resubmit the page, the </a:t>
            </a:r>
            <a:r>
              <a:rPr lang="en-US" baseline="0" dirty="0" err="1"/>
              <a:t>nav</a:t>
            </a:r>
            <a:r>
              <a:rPr lang="en-US" baseline="0" dirty="0"/>
              <a:t> block scrunches up to whatever the length is of the text for each list item.</a:t>
            </a:r>
          </a:p>
          <a:p>
            <a:endParaRPr lang="en-US" baseline="0" dirty="0"/>
          </a:p>
          <a:p>
            <a:r>
              <a:rPr lang="en-US" baseline="0" dirty="0"/>
              <a:t>By specifying the width, we ensure the </a:t>
            </a:r>
            <a:r>
              <a:rPr lang="en-US" baseline="0" dirty="0" err="1"/>
              <a:t>nav</a:t>
            </a:r>
            <a:r>
              <a:rPr lang="en-US" baseline="0" dirty="0"/>
              <a:t> bar list item looks evenly spaced and provides for better stylization.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Now it’s your turn to do these exercises. You can make changes to the CSS for the navigation bars to see what happens.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Once you have completed</a:t>
            </a:r>
            <a:r>
              <a:rPr lang="en-US" sz="1200" baseline="0" dirty="0"/>
              <a:t> this exercise come back and restart the video. </a:t>
            </a:r>
            <a:endParaRPr lang="en-US" sz="1200" dirty="0"/>
          </a:p>
        </p:txBody>
      </p:sp>
      <p:sp>
        <p:nvSpPr>
          <p:cNvPr id="4" name="Slide Number Placeholder 3"/>
          <p:cNvSpPr>
            <a:spLocks noGrp="1"/>
          </p:cNvSpPr>
          <p:nvPr>
            <p:ph type="sldNum" sz="quarter" idx="10"/>
          </p:nvPr>
        </p:nvSpPr>
        <p:spPr/>
        <p:txBody>
          <a:bodyPr/>
          <a:lstStyle/>
          <a:p>
            <a:pPr>
              <a:defRPr/>
            </a:pPr>
            <a:fld id="{85553DA4-8E42-4430-9B75-C0CB2FF86DC0}" type="slidenum">
              <a:rPr lang="en-US" smtClean="0"/>
              <a:pPr>
                <a:defRPr/>
              </a:pPr>
              <a:t>44</a:t>
            </a:fld>
            <a:endParaRPr lang="en-US" dirty="0"/>
          </a:p>
        </p:txBody>
      </p:sp>
    </p:spTree>
    <p:extLst>
      <p:ext uri="{BB962C8B-B14F-4D97-AF65-F5344CB8AC3E}">
        <p14:creationId xmlns:p14="http://schemas.microsoft.com/office/powerpoint/2010/main" val="361984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381000" y="685800"/>
            <a:ext cx="6096000" cy="3429000"/>
          </a:xfrm>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7131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381000" y="685800"/>
            <a:ext cx="6096000" cy="3429000"/>
          </a:xfrm>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50144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381000" y="685800"/>
            <a:ext cx="6096000" cy="3429000"/>
          </a:xfrm>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21865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381000" y="685800"/>
            <a:ext cx="6096000" cy="3429000"/>
          </a:xfrm>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17438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381000" y="685800"/>
            <a:ext cx="6096000" cy="3429000"/>
          </a:xfrm>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374200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xfrm>
            <a:off x="381000" y="685800"/>
            <a:ext cx="6096000" cy="3429000"/>
          </a:xfrm>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96265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8288" bIns="0" anchor="ctr">
            <a:no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8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effectLst>
                  <a:outerShdw blurRad="38100" dist="38100" dir="2700000" algn="tl">
                    <a:srgbClr val="000000">
                      <a:alpha val="43137"/>
                    </a:srgbClr>
                  </a:outerShdw>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p>
            <a:fld id="{58266653-C7D2-456E-A18E-EF57BC06DB5D}" type="datetime1">
              <a:rPr lang="en-US" smtClean="0"/>
              <a:t>9/15/2025</a:t>
            </a:fld>
            <a:endParaRPr lang="en-US"/>
          </a:p>
        </p:txBody>
      </p:sp>
      <p:sp>
        <p:nvSpPr>
          <p:cNvPr id="19" name="Footer Placeholder 18"/>
          <p:cNvSpPr>
            <a:spLocks noGrp="1"/>
          </p:cNvSpPr>
          <p:nvPr>
            <p:ph type="ftr" sz="quarter" idx="11"/>
          </p:nvPr>
        </p:nvSpPr>
        <p:spPr/>
        <p:txBody>
          <a:bodyPr/>
          <a:lstStyle/>
          <a:p>
            <a:r>
              <a:rPr lang="en-US"/>
              <a:t>Copyright © 2007 - 2025 Carl M. Burnett</a:t>
            </a:r>
          </a:p>
        </p:txBody>
      </p:sp>
      <p:sp>
        <p:nvSpPr>
          <p:cNvPr id="27" name="Slide Number Placeholder 26"/>
          <p:cNvSpPr>
            <a:spLocks noGrp="1"/>
          </p:cNvSpPr>
          <p:nvPr>
            <p:ph type="sldNum" sz="quarter" idx="12"/>
          </p:nvPr>
        </p:nvSpPr>
        <p:spPr/>
        <p:txBody>
          <a:bodyPr/>
          <a:lstStyle/>
          <a:p>
            <a:fld id="{3D46CBA2-ECE5-4BE9-B546-6761E0E670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03038CB-4D49-4BA8-B8EC-6A34C49B4219}"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1"/>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1"/>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0DB4F11-0AB5-45A5-91A6-0D239017776B}"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lvl1pPr>
              <a:defRPr b="1">
                <a:latin typeface="+mj-lt"/>
              </a:defRPr>
            </a:lvl1pPr>
          </a:lstStyle>
          <a:p>
            <a:fld id="{F33B03B3-5F42-44FD-BFB3-8C2F858EFE48}" type="datetime1">
              <a:rPr lang="en-US" smtClean="0"/>
              <a:pPr/>
              <a:t>9/15/2025</a:t>
            </a:fld>
            <a:endParaRPr lang="en-US"/>
          </a:p>
        </p:txBody>
      </p:sp>
      <p:sp>
        <p:nvSpPr>
          <p:cNvPr id="5" name="Footer Placeholder 4"/>
          <p:cNvSpPr>
            <a:spLocks noGrp="1"/>
          </p:cNvSpPr>
          <p:nvPr>
            <p:ph type="ftr" sz="quarter" idx="11"/>
          </p:nvPr>
        </p:nvSpPr>
        <p:spPr/>
        <p:txBody>
          <a:bodyPr/>
          <a:lstStyle>
            <a:lvl1pPr>
              <a:defRPr b="1">
                <a:latin typeface="+mj-lt"/>
              </a:defRPr>
            </a:lvl1pPr>
          </a:lstStyle>
          <a:p>
            <a:r>
              <a:rPr lang="en-US"/>
              <a:t>Copyright © 2007 - 2025 Carl M. Burnett</a:t>
            </a:r>
          </a:p>
        </p:txBody>
      </p:sp>
      <p:sp>
        <p:nvSpPr>
          <p:cNvPr id="6" name="Slide Number Placeholder 5"/>
          <p:cNvSpPr>
            <a:spLocks noGrp="1"/>
          </p:cNvSpPr>
          <p:nvPr>
            <p:ph type="sldNum" sz="quarter" idx="12"/>
          </p:nvPr>
        </p:nvSpPr>
        <p:spPr/>
        <p:txBody>
          <a:bodyPr/>
          <a:lstStyle>
            <a:lvl1pPr>
              <a:defRPr b="1">
                <a:latin typeface="+mj-lt"/>
              </a:defRPr>
            </a:lvl1pPr>
          </a:lstStyle>
          <a:p>
            <a:fld id="{3D46CBA2-ECE5-4BE9-B546-6761E0E670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ctr">
            <a:noAutofit/>
            <a:scene3d>
              <a:camera prst="orthographicFront"/>
              <a:lightRig rig="freezing" dir="t">
                <a:rot lat="0" lon="0" rev="5640000"/>
              </a:lightRig>
            </a:scene3d>
            <a:sp3d prstMaterial="flat">
              <a:bevelT w="38100" h="38100"/>
            </a:sp3d>
          </a:bodyPr>
          <a:lstStyle>
            <a:lvl1pPr algn="l" rtl="0">
              <a:spcBef>
                <a:spcPct val="0"/>
              </a:spcBef>
              <a:buNone/>
              <a:defRPr lang="en-US" sz="48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530352" y="2028498"/>
            <a:ext cx="7772400" cy="1132284"/>
          </a:xfrm>
        </p:spPr>
        <p:txBody>
          <a:bodyPr lIns="45720" rIns="45720" anchor="t"/>
          <a:lstStyle>
            <a:lvl1pPr marL="0" indent="0">
              <a:buNone/>
              <a:defRPr sz="2200" b="1">
                <a:solidFill>
                  <a:schemeClr val="tx1"/>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C46F6FD-495E-4BB3-9828-B66CE0973C79}"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7389EAB-34F6-4F34-9A93-A8253291A83B}"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36244EB-4899-4583-B8FD-1076988B362E}" type="datetime1">
              <a:rPr lang="en-US" smtClean="0"/>
              <a:t>9/15/2025</a:t>
            </a:fld>
            <a:endParaRPr lang="en-US"/>
          </a:p>
        </p:txBody>
      </p:sp>
      <p:sp>
        <p:nvSpPr>
          <p:cNvPr id="8" name="Footer Placeholder 7"/>
          <p:cNvSpPr>
            <a:spLocks noGrp="1"/>
          </p:cNvSpPr>
          <p:nvPr>
            <p:ph type="ftr" sz="quarter" idx="11"/>
          </p:nvPr>
        </p:nvSpPr>
        <p:spPr/>
        <p:txBody>
          <a:bodyPr/>
          <a:lstStyle/>
          <a:p>
            <a:r>
              <a:rPr lang="en-US"/>
              <a:t>Copyright © 2007 - 2025 Carl M. Burnett</a:t>
            </a:r>
          </a:p>
        </p:txBody>
      </p:sp>
      <p:sp>
        <p:nvSpPr>
          <p:cNvPr id="9" name="Slide Number Placeholder 8"/>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92E495C-87C0-4E75-BEFD-3A3C62DCB569}" type="datetime1">
              <a:rPr lang="en-US" smtClean="0"/>
              <a:t>9/15/2025</a:t>
            </a:fld>
            <a:endParaRPr lang="en-US"/>
          </a:p>
        </p:txBody>
      </p:sp>
      <p:sp>
        <p:nvSpPr>
          <p:cNvPr id="4" name="Footer Placeholder 3"/>
          <p:cNvSpPr>
            <a:spLocks noGrp="1"/>
          </p:cNvSpPr>
          <p:nvPr>
            <p:ph type="ftr" sz="quarter" idx="11"/>
          </p:nvPr>
        </p:nvSpPr>
        <p:spPr/>
        <p:txBody>
          <a:bodyPr/>
          <a:lstStyle/>
          <a:p>
            <a:r>
              <a:rPr lang="en-US"/>
              <a:t>Copyright © 2007 - 2025 Carl M. Burnett</a:t>
            </a:r>
          </a:p>
        </p:txBody>
      </p:sp>
      <p:sp>
        <p:nvSpPr>
          <p:cNvPr id="5" name="Slide Number Placeholder 4"/>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F0F495-4022-49CB-B76E-49E309599114}" type="datetime1">
              <a:rPr lang="en-US" smtClean="0"/>
              <a:t>9/15/2025</a:t>
            </a:fld>
            <a:endParaRPr lang="en-US"/>
          </a:p>
        </p:txBody>
      </p:sp>
      <p:sp>
        <p:nvSpPr>
          <p:cNvPr id="3" name="Footer Placeholder 2"/>
          <p:cNvSpPr>
            <a:spLocks noGrp="1"/>
          </p:cNvSpPr>
          <p:nvPr>
            <p:ph type="ftr" sz="quarter" idx="11"/>
          </p:nvPr>
        </p:nvSpPr>
        <p:spPr/>
        <p:txBody>
          <a:bodyPr/>
          <a:lstStyle/>
          <a:p>
            <a:r>
              <a:rPr lang="en-US"/>
              <a:t>Copyright © 2007 - 2025 Carl M. Burnett</a:t>
            </a:r>
          </a:p>
        </p:txBody>
      </p:sp>
      <p:sp>
        <p:nvSpPr>
          <p:cNvPr id="4" name="Slide Number Placeholder 3"/>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35A612C-7521-4203-9430-6B85DA576674}"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990C771-3044-494A-9E0F-E6ED3E6F8316}"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a:xfrm>
            <a:off x="8077200" y="4767263"/>
            <a:ext cx="609600" cy="273844"/>
          </a:xfrm>
        </p:spPr>
        <p:txBody>
          <a:bodyPr/>
          <a:lstStyle/>
          <a:p>
            <a:fld id="{3D46CBA2-ECE5-4BE9-B546-6761E0E67089}" type="slidenum">
              <a:rPr lang="en-US" smtClean="0"/>
              <a:t>‹#›</a:t>
            </a:fld>
            <a:endParaRPr lang="en-US"/>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457200" y="4767263"/>
            <a:ext cx="21336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8673ECC-6B66-41AD-B22E-0366FC04D0B3}" type="datetime1">
              <a:rPr lang="en-US" smtClean="0"/>
              <a:t>9/15/2025</a:t>
            </a:fld>
            <a:endParaRPr lang="en-US"/>
          </a:p>
        </p:txBody>
      </p:sp>
      <p:sp>
        <p:nvSpPr>
          <p:cNvPr id="22" name="Footer Placeholder 21"/>
          <p:cNvSpPr>
            <a:spLocks noGrp="1"/>
          </p:cNvSpPr>
          <p:nvPr>
            <p:ph type="ftr" sz="quarter" idx="3"/>
          </p:nvPr>
        </p:nvSpPr>
        <p:spPr>
          <a:xfrm>
            <a:off x="2667000" y="4767263"/>
            <a:ext cx="33528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a:t>Copyright © 2007 - 2025 Carl M. Burnett</a:t>
            </a:r>
          </a:p>
        </p:txBody>
      </p:sp>
      <p:sp>
        <p:nvSpPr>
          <p:cNvPr id="18" name="Slide Number Placeholder 17"/>
          <p:cNvSpPr>
            <a:spLocks noGrp="1"/>
          </p:cNvSpPr>
          <p:nvPr>
            <p:ph type="sldNum" sz="quarter" idx="4"/>
          </p:nvPr>
        </p:nvSpPr>
        <p:spPr>
          <a:xfrm>
            <a:off x="7924800" y="4767263"/>
            <a:ext cx="762000" cy="273844"/>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46CBA2-ECE5-4BE9-B546-6761E0E67089}" type="slidenum">
              <a:rPr lang="en-US" smtClean="0"/>
              <a:t>‹#›</a:t>
            </a:fld>
            <a:endParaRPr lang="en-US"/>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1" kern="1200">
          <a:ln>
            <a:noFill/>
          </a:ln>
          <a:solidFill>
            <a:schemeClr val="tx2"/>
          </a:solidFill>
          <a:effectLst>
            <a:outerShdw blurRad="38100" dist="38100" dir="2700000" algn="tl">
              <a:srgbClr val="000000">
                <a:alpha val="43137"/>
              </a:srgbClr>
            </a:outerShdw>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b="1" kern="1200">
          <a:solidFill>
            <a:schemeClr val="tx1"/>
          </a:solidFill>
          <a:latin typeface="+mj-lt"/>
          <a:ea typeface="Verdana" panose="020B0604030504040204" pitchFamily="34" charset="0"/>
          <a:cs typeface="Verdana" panose="020B0604030504040204" pitchFamily="34" charset="0"/>
        </a:defRPr>
      </a:lvl1pPr>
      <a:lvl2pPr marL="640080" indent="-246888" algn="l" rtl="0" eaLnBrk="1" latinLnBrk="0" hangingPunct="1">
        <a:spcBef>
          <a:spcPct val="20000"/>
        </a:spcBef>
        <a:buClr>
          <a:schemeClr val="accent1"/>
        </a:buClr>
        <a:buSzPct val="85000"/>
        <a:buFont typeface="Wingdings 2"/>
        <a:buChar char=""/>
        <a:defRPr kumimoji="0" sz="2400" b="1" kern="1200">
          <a:solidFill>
            <a:schemeClr val="tx1"/>
          </a:solidFill>
          <a:latin typeface="+mj-lt"/>
          <a:ea typeface="Verdana" panose="020B0604030504040204" pitchFamily="34" charset="0"/>
          <a:cs typeface="Verdana" panose="020B0604030504040204" pitchFamily="34" charset="0"/>
        </a:defRPr>
      </a:lvl2pPr>
      <a:lvl3pPr marL="914400" indent="-246888" algn="l" rtl="0" eaLnBrk="1" latinLnBrk="0" hangingPunct="1">
        <a:spcBef>
          <a:spcPct val="20000"/>
        </a:spcBef>
        <a:buClr>
          <a:schemeClr val="accent2"/>
        </a:buClr>
        <a:buSzPct val="70000"/>
        <a:buFont typeface="Wingdings 2"/>
        <a:buChar char=""/>
        <a:defRPr kumimoji="0" sz="2100" b="1" kern="1200">
          <a:solidFill>
            <a:schemeClr val="tx1"/>
          </a:solidFill>
          <a:latin typeface="+mj-lt"/>
          <a:ea typeface="Verdana" panose="020B0604030504040204" pitchFamily="34" charset="0"/>
          <a:cs typeface="Verdana" panose="020B0604030504040204" pitchFamily="34" charset="0"/>
        </a:defRPr>
      </a:lvl3pPr>
      <a:lvl4pPr marL="1188720" indent="-210312" algn="l" rtl="0" eaLnBrk="1" latinLnBrk="0" hangingPunct="1">
        <a:spcBef>
          <a:spcPct val="20000"/>
        </a:spcBef>
        <a:buClr>
          <a:schemeClr val="accent3"/>
        </a:buClr>
        <a:buSzPct val="65000"/>
        <a:buFont typeface="Wingdings 2"/>
        <a:buChar char=""/>
        <a:defRPr kumimoji="0" sz="2000" b="1" kern="1200">
          <a:solidFill>
            <a:schemeClr val="tx1"/>
          </a:solidFill>
          <a:latin typeface="+mj-lt"/>
          <a:ea typeface="Verdana" panose="020B0604030504040204" pitchFamily="34" charset="0"/>
          <a:cs typeface="Verdana" panose="020B0604030504040204" pitchFamily="34" charset="0"/>
        </a:defRPr>
      </a:lvl4pPr>
      <a:lvl5pPr marL="1463040" indent="-210312" algn="l" rtl="0" eaLnBrk="1" latinLnBrk="0" hangingPunct="1">
        <a:spcBef>
          <a:spcPct val="20000"/>
        </a:spcBef>
        <a:buClr>
          <a:schemeClr val="accent4"/>
        </a:buClr>
        <a:buSzPct val="65000"/>
        <a:buFont typeface="Wingdings 2"/>
        <a:buChar char=""/>
        <a:defRPr kumimoji="0" sz="2000" b="1" kern="1200">
          <a:solidFill>
            <a:schemeClr val="tx1"/>
          </a:solidFill>
          <a:latin typeface="+mj-lt"/>
          <a:ea typeface="Verdana" panose="020B0604030504040204" pitchFamily="34" charset="0"/>
          <a:cs typeface="Verdana" panose="020B060403050404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ofburnet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www.w3schools.com/css/css3_multiple_columns.as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6/10_text_columns.html"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www.w3schools.com/css/css_positioning.as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6/13_absolute_and_fixed.html"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6/14_toc.html"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www.profburnett.com/applications/ITI_133_HTML5_Desktop_and_Mobile_I/ch06/Overlapping_Elements.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w3schools.com/html/html_lists.as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profburnett.com/applications/ITI_133_HTML5_Desktop_and_Mobile_I/ch07/lists.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w3schools.com/css/tryit.asp?filename=trycss_list-style-type_al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w3schools.com/cssref/playit.asp?filename=playcss_list-style-position&amp;preval=insid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www.w3schools.com/tags/tag_a.asp"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www.w3schools.com/tags/ref_eventattributes.asp" TargetMode="External"/><Relationship Id="rId4" Type="http://schemas.openxmlformats.org/officeDocument/2006/relationships/hyperlink" Target="http://www.w3schools.com/tags/ref_standardattributes.as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8_1.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8_2.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10.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11.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media/report.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media/Hallelujah.mp3"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profburnett.com/applications/ITI_133_HTML5_Desktop_and_Mobile_I/ch07/media/chapter_01.pps"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9.ht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13_1.html"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13_1_CSS.html"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13_1_H_Nav_Bar_1.html"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profburnett.com/applications/ITI_133_HTML5_Desktop_and_Mobile_I/ch07/links_7_13_1_H_Nav_Bar_2.html"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w3schools.com/css/tryit.asp?filename=trycss_navbar_vertical"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www.w3schools.com/css/tryit.asp?filename=trycss_navbar_vertical_advanced" TargetMode="External"/><Relationship Id="rId5" Type="http://schemas.openxmlformats.org/officeDocument/2006/relationships/hyperlink" Target="http://www.w3schools.com/css/tryit.asp?filename=trycss_navbar_horizontal_float" TargetMode="External"/><Relationship Id="rId4" Type="http://schemas.openxmlformats.org/officeDocument/2006/relationships/hyperlink" Target="http://www.w3schools.com/css/tryit.asp?filename=trycss_navbar_horizontal"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90500" y="2371114"/>
            <a:ext cx="8572500" cy="1143000"/>
          </a:xfrm>
        </p:spPr>
        <p:txBody>
          <a:bodyPr>
            <a:normAutofit/>
          </a:bodyPr>
          <a:lstStyle/>
          <a:p>
            <a:pPr>
              <a:defRPr/>
            </a:pPr>
            <a:r>
              <a:rPr lang="en-US" sz="1800" dirty="0">
                <a:effectLst>
                  <a:outerShdw blurRad="38100" dist="38100" dir="2700000" algn="tl">
                    <a:srgbClr val="000000">
                      <a:alpha val="43137"/>
                    </a:srgbClr>
                  </a:outerShdw>
                </a:effectLst>
              </a:rPr>
              <a:t>Session IV</a:t>
            </a:r>
            <a:endParaRPr lang="en-US" sz="1800" dirty="0"/>
          </a:p>
          <a:p>
            <a:pPr>
              <a:defRPr/>
            </a:pPr>
            <a:r>
              <a:rPr lang="en-US" sz="1800" dirty="0"/>
              <a:t>Chapter 6 - How to Use CSS for Page Layout</a:t>
            </a:r>
          </a:p>
          <a:p>
            <a:pPr>
              <a:defRPr/>
            </a:pPr>
            <a:r>
              <a:rPr lang="en-US" sz="1800" dirty="0"/>
              <a:t>Chapter 7 - How to Work with CSS to do Links, Lists, and Navigation Menus</a:t>
            </a:r>
          </a:p>
          <a:p>
            <a:pPr>
              <a:defRPr/>
            </a:pPr>
            <a:endParaRPr lang="en-US" sz="1800" dirty="0">
              <a:effectLst>
                <a:outerShdw blurRad="38100" dist="38100" dir="2700000" algn="tl">
                  <a:srgbClr val="000000">
                    <a:alpha val="43137"/>
                  </a:srgbClr>
                </a:outerShdw>
              </a:effectLst>
            </a:endParaRPr>
          </a:p>
        </p:txBody>
      </p:sp>
      <p:sp>
        <p:nvSpPr>
          <p:cNvPr id="2054" name="Rectangle 6"/>
          <p:cNvSpPr>
            <a:spLocks noGrp="1" noChangeArrowheads="1"/>
          </p:cNvSpPr>
          <p:nvPr>
            <p:ph type="title"/>
          </p:nvPr>
        </p:nvSpPr>
        <p:spPr>
          <a:xfrm>
            <a:off x="31459" y="835054"/>
            <a:ext cx="8731541" cy="762000"/>
          </a:xfrm>
        </p:spPr>
        <p:txBody>
          <a:bodyPr/>
          <a:lstStyle/>
          <a:p>
            <a:pPr>
              <a:defRPr/>
            </a:pPr>
            <a:r>
              <a:rPr lang="en-US" sz="5400" dirty="0"/>
              <a:t>CSS3</a:t>
            </a:r>
          </a:p>
        </p:txBody>
      </p:sp>
      <p:sp>
        <p:nvSpPr>
          <p:cNvPr id="4" name="Rectangle 3">
            <a:extLst>
              <a:ext uri="{FF2B5EF4-FFF2-40B4-BE49-F238E27FC236}">
                <a16:creationId xmlns:a16="http://schemas.microsoft.com/office/drawing/2014/main" id="{8F68E5F8-F302-4133-BFFE-B36130866F3C}"/>
              </a:ext>
            </a:extLst>
          </p:cNvPr>
          <p:cNvSpPr txBox="1">
            <a:spLocks noChangeArrowheads="1"/>
          </p:cNvSpPr>
          <p:nvPr/>
        </p:nvSpPr>
        <p:spPr>
          <a:xfrm>
            <a:off x="567578" y="3486150"/>
            <a:ext cx="8195422" cy="914400"/>
          </a:xfrm>
          <a:prstGeom prst="rect">
            <a:avLst/>
          </a:prstGeom>
        </p:spPr>
        <p:txBody>
          <a:bodyPr vert="horz" lIns="0" rIns="18288" anchor="b">
            <a:normAutofit fontScale="77500" lnSpcReduction="20000"/>
          </a:bodyPr>
          <a:lstStyle>
            <a:lvl1pPr marL="0" marR="45720" indent="0" algn="r" rtl="0" eaLnBrk="1" latinLnBrk="0" hangingPunct="1">
              <a:spcBef>
                <a:spcPct val="20000"/>
              </a:spcBef>
              <a:buClr>
                <a:schemeClr val="accent3"/>
              </a:buClr>
              <a:buSzPct val="95000"/>
              <a:buFont typeface="Wingdings 2"/>
              <a:buNone/>
              <a:defRPr kumimoji="0" sz="2600" b="1" kern="1200">
                <a:solidFill>
                  <a:schemeClr val="tx1"/>
                </a:solidFill>
                <a:effectLst>
                  <a:outerShdw blurRad="38100" dist="38100" dir="2700000" algn="tl">
                    <a:srgbClr val="000000">
                      <a:alpha val="43137"/>
                    </a:srgbClr>
                  </a:outerShdw>
                </a:effectLst>
                <a:latin typeface="+mj-lt"/>
                <a:ea typeface="Verdana" panose="020B0604030504040204" pitchFamily="34" charset="0"/>
                <a:cs typeface="Verdana" panose="020B0604030504040204" pitchFamily="34" charset="0"/>
              </a:defRPr>
            </a:lvl1pPr>
            <a:lvl2pPr marL="457200" indent="0" algn="ctr" rtl="0" eaLnBrk="1" latinLnBrk="0" hangingPunct="1">
              <a:spcBef>
                <a:spcPct val="20000"/>
              </a:spcBef>
              <a:buClr>
                <a:schemeClr val="accent1"/>
              </a:buClr>
              <a:buSzPct val="85000"/>
              <a:buFont typeface="Wingdings 2"/>
              <a:buNone/>
              <a:defRPr kumimoji="0" sz="2400" b="1" kern="1200">
                <a:solidFill>
                  <a:schemeClr val="tx1"/>
                </a:solidFill>
                <a:latin typeface="+mj-lt"/>
                <a:ea typeface="Verdana" panose="020B0604030504040204" pitchFamily="34" charset="0"/>
                <a:cs typeface="Verdana" panose="020B0604030504040204" pitchFamily="34" charset="0"/>
              </a:defRPr>
            </a:lvl2pPr>
            <a:lvl3pPr marL="914400" indent="0" algn="ctr" rtl="0" eaLnBrk="1" latinLnBrk="0" hangingPunct="1">
              <a:spcBef>
                <a:spcPct val="20000"/>
              </a:spcBef>
              <a:buClr>
                <a:schemeClr val="accent2"/>
              </a:buClr>
              <a:buSzPct val="70000"/>
              <a:buFont typeface="Wingdings 2"/>
              <a:buNone/>
              <a:defRPr kumimoji="0" sz="2100" b="1" kern="1200">
                <a:solidFill>
                  <a:schemeClr val="tx1"/>
                </a:solidFill>
                <a:latin typeface="+mj-lt"/>
                <a:ea typeface="Verdana" panose="020B0604030504040204" pitchFamily="34" charset="0"/>
                <a:cs typeface="Verdana" panose="020B0604030504040204" pitchFamily="34" charset="0"/>
              </a:defRPr>
            </a:lvl3pPr>
            <a:lvl4pPr marL="1371600" indent="0" algn="ctr" rtl="0" eaLnBrk="1" latinLnBrk="0" hangingPunct="1">
              <a:spcBef>
                <a:spcPct val="20000"/>
              </a:spcBef>
              <a:buClr>
                <a:schemeClr val="accent3"/>
              </a:buClr>
              <a:buSzPct val="65000"/>
              <a:buFont typeface="Wingdings 2"/>
              <a:buNone/>
              <a:defRPr kumimoji="0" sz="2000" b="1" kern="1200">
                <a:solidFill>
                  <a:schemeClr val="tx1"/>
                </a:solidFill>
                <a:latin typeface="+mj-lt"/>
                <a:ea typeface="Verdana" panose="020B0604030504040204" pitchFamily="34" charset="0"/>
                <a:cs typeface="Verdana" panose="020B0604030504040204" pitchFamily="34" charset="0"/>
              </a:defRPr>
            </a:lvl4pPr>
            <a:lvl5pPr marL="1828800" indent="0" algn="ctr" rtl="0" eaLnBrk="1" latinLnBrk="0" hangingPunct="1">
              <a:spcBef>
                <a:spcPct val="20000"/>
              </a:spcBef>
              <a:buClr>
                <a:schemeClr val="accent4"/>
              </a:buClr>
              <a:buSzPct val="65000"/>
              <a:buFont typeface="Wingdings 2"/>
              <a:buNone/>
              <a:defRPr kumimoji="0" sz="2000" b="1" kern="1200">
                <a:solidFill>
                  <a:schemeClr val="tx1"/>
                </a:solidFill>
                <a:latin typeface="+mj-lt"/>
                <a:ea typeface="Verdana" panose="020B0604030504040204" pitchFamily="34" charset="0"/>
                <a:cs typeface="Verdana" panose="020B0604030504040204" pitchFamily="34" charset="0"/>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defRPr/>
            </a:pPr>
            <a:br>
              <a:rPr lang="en-US" sz="3600" dirty="0"/>
            </a:br>
            <a:r>
              <a:rPr lang="en-US" sz="2000" dirty="0">
                <a:hlinkClick r:id="rId3"/>
              </a:rPr>
              <a:t>www.profburnett.com</a:t>
            </a:r>
            <a:endParaRPr lang="en-US" sz="2000" dirty="0"/>
          </a:p>
          <a:p>
            <a:pPr>
              <a:defRPr/>
            </a:pPr>
            <a:r>
              <a:rPr lang="en-US" sz="2000" i="1" dirty="0">
                <a:solidFill>
                  <a:srgbClr val="FFC000"/>
                </a:solidFill>
              </a:rPr>
              <a:t>Master a Skill </a:t>
            </a:r>
            <a:r>
              <a:rPr lang="en-US" sz="2000" i="1" dirty="0"/>
              <a:t>/ </a:t>
            </a:r>
            <a:r>
              <a:rPr lang="en-US" sz="2000" i="1" dirty="0">
                <a:solidFill>
                  <a:srgbClr val="FFFF00"/>
                </a:solidFill>
              </a:rPr>
              <a:t>Learn for Life</a:t>
            </a:r>
          </a:p>
        </p:txBody>
      </p:sp>
    </p:spTree>
    <p:extLst>
      <p:ext uri="{BB962C8B-B14F-4D97-AF65-F5344CB8AC3E}">
        <p14:creationId xmlns:p14="http://schemas.microsoft.com/office/powerpoint/2010/main" val="520145261"/>
      </p:ext>
    </p:extLst>
  </p:cSld>
  <p:clrMapOvr>
    <a:masterClrMapping/>
  </p:clrMapOvr>
  <mc:AlternateContent xmlns:mc="http://schemas.openxmlformats.org/markup-compatibility/2006" xmlns:p14="http://schemas.microsoft.com/office/powerpoint/2010/main">
    <mc:Choice Requires="p14">
      <p:transition spd="med" p14:dur="700" advTm="11166">
        <p:fade/>
      </p:transition>
    </mc:Choice>
    <mc:Fallback xmlns="">
      <p:transition spd="med" advTm="11166">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effectLst>
                  <a:outerShdw blurRad="38100" dist="38100" dir="2700000" algn="tl">
                    <a:srgbClr val="000000">
                      <a:alpha val="43137"/>
                    </a:srgbClr>
                  </a:outerShdw>
                </a:effectLst>
              </a:rPr>
              <a:t>A 3-Column Web Page with Fixed-Width Columns</a:t>
            </a:r>
          </a:p>
        </p:txBody>
      </p:sp>
      <p:sp>
        <p:nvSpPr>
          <p:cNvPr id="7" name="Rectangle 6"/>
          <p:cNvSpPr/>
          <p:nvPr/>
        </p:nvSpPr>
        <p:spPr>
          <a:xfrm>
            <a:off x="918883" y="1581374"/>
            <a:ext cx="7306235" cy="2825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10553" y="1718534"/>
            <a:ext cx="6096000" cy="37113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Header</a:t>
            </a:r>
          </a:p>
        </p:txBody>
      </p:sp>
      <p:sp>
        <p:nvSpPr>
          <p:cNvPr id="9" name="Rectangle 8"/>
          <p:cNvSpPr/>
          <p:nvPr/>
        </p:nvSpPr>
        <p:spPr>
          <a:xfrm>
            <a:off x="2752165" y="2090680"/>
            <a:ext cx="3558988"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Section</a:t>
            </a:r>
          </a:p>
        </p:txBody>
      </p:sp>
      <p:sp>
        <p:nvSpPr>
          <p:cNvPr id="10" name="Rectangle 9"/>
          <p:cNvSpPr/>
          <p:nvPr/>
        </p:nvSpPr>
        <p:spPr>
          <a:xfrm>
            <a:off x="1510553" y="3808207"/>
            <a:ext cx="6096000" cy="37113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Footer</a:t>
            </a:r>
          </a:p>
        </p:txBody>
      </p:sp>
      <p:sp>
        <p:nvSpPr>
          <p:cNvPr id="11" name="Rectangle 10"/>
          <p:cNvSpPr/>
          <p:nvPr/>
        </p:nvSpPr>
        <p:spPr>
          <a:xfrm>
            <a:off x="6311153" y="2089671"/>
            <a:ext cx="1295400"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Sidebar B</a:t>
            </a:r>
          </a:p>
        </p:txBody>
      </p:sp>
      <p:sp>
        <p:nvSpPr>
          <p:cNvPr id="12" name="Rectangle 11"/>
          <p:cNvSpPr/>
          <p:nvPr/>
        </p:nvSpPr>
        <p:spPr>
          <a:xfrm>
            <a:off x="1510553" y="2089670"/>
            <a:ext cx="1295400"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Sidebar A</a:t>
            </a:r>
          </a:p>
        </p:txBody>
      </p:sp>
      <p:sp>
        <p:nvSpPr>
          <p:cNvPr id="3" name="Date Placeholder 2"/>
          <p:cNvSpPr>
            <a:spLocks noGrp="1"/>
          </p:cNvSpPr>
          <p:nvPr>
            <p:ph type="dt" sz="half" idx="10"/>
          </p:nvPr>
        </p:nvSpPr>
        <p:spPr/>
        <p:txBody>
          <a:bodyPr/>
          <a:lstStyle/>
          <a:p>
            <a:fld id="{F4742FA9-CCCC-4EC0-94B3-BA513747B203}" type="datetime1">
              <a:rPr lang="en-US" smtClean="0"/>
              <a:t>9/15/2025</a:t>
            </a:fld>
            <a:endParaRPr lang="en-US"/>
          </a:p>
        </p:txBody>
      </p:sp>
      <p:sp>
        <p:nvSpPr>
          <p:cNvPr id="4" name="Footer Placeholder 3"/>
          <p:cNvSpPr>
            <a:spLocks noGrp="1"/>
          </p:cNvSpPr>
          <p:nvPr>
            <p:ph type="ftr" sz="quarter" idx="11"/>
          </p:nvPr>
        </p:nvSpPr>
        <p:spPr/>
        <p:txBody>
          <a:bodyPr/>
          <a:lstStyle/>
          <a:p>
            <a:r>
              <a:rPr lang="en-US"/>
              <a:t>Copyright © 2007 - 2025 Carl M. Burnett</a:t>
            </a:r>
          </a:p>
        </p:txBody>
      </p:sp>
      <p:sp>
        <p:nvSpPr>
          <p:cNvPr id="5" name="Slide Number Placeholder 4"/>
          <p:cNvSpPr>
            <a:spLocks noGrp="1"/>
          </p:cNvSpPr>
          <p:nvPr>
            <p:ph type="sldNum" sz="quarter" idx="12"/>
          </p:nvPr>
        </p:nvSpPr>
        <p:spPr/>
        <p:txBody>
          <a:bodyPr/>
          <a:lstStyle/>
          <a:p>
            <a:fld id="{3D46CBA2-ECE5-4BE9-B546-6761E0E67089}" type="slidenum">
              <a:rPr lang="en-US" smtClean="0"/>
              <a:t>10</a:t>
            </a:fld>
            <a:endParaRPr lang="en-US"/>
          </a:p>
        </p:txBody>
      </p:sp>
    </p:spTree>
    <p:extLst>
      <p:ext uri="{BB962C8B-B14F-4D97-AF65-F5344CB8AC3E}">
        <p14:creationId xmlns:p14="http://schemas.microsoft.com/office/powerpoint/2010/main" val="2573482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519684"/>
          </a:xfrm>
        </p:spPr>
        <p:txBody>
          <a:bodyPr>
            <a:normAutofit/>
          </a:bodyPr>
          <a:lstStyle/>
          <a:p>
            <a:r>
              <a:rPr lang="en-US" sz="2800" b="1" dirty="0">
                <a:effectLst>
                  <a:outerShdw blurRad="38100" dist="38100" dir="2700000" algn="tl">
                    <a:srgbClr val="000000">
                      <a:alpha val="43137"/>
                    </a:srgbClr>
                  </a:outerShdw>
                </a:effectLst>
              </a:rPr>
              <a:t>CSS for 3-Column Web Page with Fixed-Width Columns</a:t>
            </a:r>
          </a:p>
        </p:txBody>
      </p:sp>
      <p:sp>
        <p:nvSpPr>
          <p:cNvPr id="3" name="Rectangle 2"/>
          <p:cNvSpPr/>
          <p:nvPr/>
        </p:nvSpPr>
        <p:spPr>
          <a:xfrm>
            <a:off x="466166" y="1246630"/>
            <a:ext cx="6391835" cy="3416320"/>
          </a:xfrm>
          <a:prstGeom prst="rect">
            <a:avLst/>
          </a:prstGeom>
        </p:spPr>
        <p:txBody>
          <a:bodyPr wrap="square">
            <a:spAutoFit/>
          </a:bodyPr>
          <a:lstStyle/>
          <a:p>
            <a:r>
              <a:rPr lang="en-US" sz="1200" b="1" dirty="0">
                <a:latin typeface="Courier New" panose="02070309020205020404" pitchFamily="49" charset="0"/>
                <a:cs typeface="Courier New" panose="02070309020205020404" pitchFamily="49" charset="0"/>
              </a:rPr>
              <a:t>body {</a:t>
            </a:r>
          </a:p>
          <a:p>
            <a:r>
              <a:rPr lang="en-US" sz="1200" b="1" dirty="0">
                <a:latin typeface="Courier New" panose="02070309020205020404" pitchFamily="49" charset="0"/>
                <a:cs typeface="Courier New" panose="02070309020205020404" pitchFamily="49" charset="0"/>
              </a:rPr>
              <a:t>    </a:t>
            </a:r>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width: 964px;</a:t>
            </a:r>
          </a:p>
          <a:p>
            <a:r>
              <a:rPr lang="en-US" sz="1200" b="1" dirty="0">
                <a:latin typeface="Courier New" panose="02070309020205020404" pitchFamily="49" charset="0"/>
                <a:cs typeface="Courier New" panose="02070309020205020404" pitchFamily="49" charset="0"/>
              </a:rPr>
              <a:t>    background-color: white;</a:t>
            </a:r>
          </a:p>
          <a:p>
            <a:r>
              <a:rPr lang="en-US" sz="1200" b="1" dirty="0">
                <a:latin typeface="Courier New" panose="02070309020205020404" pitchFamily="49" charset="0"/>
                <a:cs typeface="Courier New" panose="02070309020205020404" pitchFamily="49" charset="0"/>
              </a:rPr>
              <a:t>    margin: 15px auto;</a:t>
            </a:r>
          </a:p>
          <a:p>
            <a:r>
              <a:rPr lang="en-US" sz="1200" b="1" dirty="0">
                <a:latin typeface="Courier New" panose="02070309020205020404" pitchFamily="49" charset="0"/>
                <a:cs typeface="Courier New" panose="02070309020205020404" pitchFamily="49" charset="0"/>
              </a:rPr>
              <a:t>    border: 1px solid black; }</a:t>
            </a:r>
          </a:p>
          <a:p>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sidebarA</a:t>
            </a:r>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width: 180px;</a:t>
            </a:r>
          </a:p>
          <a:p>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height: 400px;     </a:t>
            </a:r>
          </a:p>
          <a:p>
            <a:r>
              <a:rPr lang="en-US" sz="1200" b="1" dirty="0">
                <a:latin typeface="Courier New" panose="02070309020205020404" pitchFamily="49" charset="0"/>
                <a:cs typeface="Courier New" panose="02070309020205020404" pitchFamily="49" charset="0"/>
              </a:rPr>
              <a:t>    float: left;</a:t>
            </a:r>
          </a:p>
          <a:p>
            <a:r>
              <a:rPr lang="en-US" sz="1200" b="1" dirty="0">
                <a:latin typeface="Courier New" panose="02070309020205020404" pitchFamily="49" charset="0"/>
                <a:cs typeface="Courier New" panose="02070309020205020404" pitchFamily="49" charset="0"/>
              </a:rPr>
              <a:t>    border-right: 2px solid #ef9c00; }</a:t>
            </a:r>
          </a:p>
          <a:p>
            <a:r>
              <a:rPr lang="en-US" sz="1200" b="1" dirty="0">
                <a:latin typeface="Courier New" panose="02070309020205020404" pitchFamily="49" charset="0"/>
                <a:cs typeface="Courier New" panose="02070309020205020404" pitchFamily="49" charset="0"/>
              </a:rPr>
              <a:t>section {</a:t>
            </a:r>
          </a:p>
          <a:p>
            <a:r>
              <a:rPr lang="en-US" sz="1200" b="1" dirty="0">
                <a:latin typeface="Courier New" panose="02070309020205020404" pitchFamily="49" charset="0"/>
                <a:cs typeface="Courier New" panose="02070309020205020404" pitchFamily="49" charset="0"/>
              </a:rPr>
              <a:t>    </a:t>
            </a:r>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width: 600px; </a:t>
            </a:r>
          </a:p>
          <a:p>
            <a:r>
              <a:rPr lang="en-US" sz="1200" b="1" dirty="0">
                <a:latin typeface="Courier New" panose="02070309020205020404" pitchFamily="49" charset="0"/>
                <a:cs typeface="Courier New" panose="02070309020205020404" pitchFamily="49" charset="0"/>
              </a:rPr>
              <a:t>    float: left; }</a:t>
            </a:r>
          </a:p>
          <a:p>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sidebarB</a:t>
            </a:r>
            <a:r>
              <a:rPr lang="en-US" sz="1200" b="1" dirty="0">
                <a:latin typeface="Courier New" panose="02070309020205020404" pitchFamily="49" charset="0"/>
                <a:cs typeface="Courier New" panose="02070309020205020404" pitchFamily="49" charset="0"/>
              </a:rPr>
              <a:t> {</a:t>
            </a:r>
          </a:p>
          <a:p>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width: 180px;</a:t>
            </a:r>
          </a:p>
          <a:p>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height: 400px;     </a:t>
            </a:r>
          </a:p>
          <a:p>
            <a:r>
              <a:rPr lang="en-US" sz="1200" b="1" dirty="0">
                <a:latin typeface="Courier New" panose="02070309020205020404" pitchFamily="49" charset="0"/>
                <a:cs typeface="Courier New" panose="02070309020205020404" pitchFamily="49" charset="0"/>
              </a:rPr>
              <a:t>    float: right;</a:t>
            </a:r>
          </a:p>
          <a:p>
            <a:r>
              <a:rPr lang="en-US" sz="1200" b="1" dirty="0">
                <a:latin typeface="Courier New" panose="02070309020205020404" pitchFamily="49" charset="0"/>
                <a:cs typeface="Courier New" panose="02070309020205020404" pitchFamily="49" charset="0"/>
              </a:rPr>
              <a:t>    border-left: 2px solid #ef9c00; }</a:t>
            </a:r>
          </a:p>
        </p:txBody>
      </p:sp>
      <p:sp>
        <p:nvSpPr>
          <p:cNvPr id="4" name="Date Placeholder 3"/>
          <p:cNvSpPr>
            <a:spLocks noGrp="1"/>
          </p:cNvSpPr>
          <p:nvPr>
            <p:ph type="dt" sz="half" idx="10"/>
          </p:nvPr>
        </p:nvSpPr>
        <p:spPr/>
        <p:txBody>
          <a:bodyPr/>
          <a:lstStyle/>
          <a:p>
            <a:fld id="{A761EBE0-CCAA-427B-A7C9-B2BFF450CC29}"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11</a:t>
            </a:fld>
            <a:endParaRPr lang="en-US"/>
          </a:p>
        </p:txBody>
      </p:sp>
    </p:spTree>
    <p:extLst>
      <p:ext uri="{BB962C8B-B14F-4D97-AF65-F5344CB8AC3E}">
        <p14:creationId xmlns:p14="http://schemas.microsoft.com/office/powerpoint/2010/main" val="2380895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672084"/>
          </a:xfrm>
        </p:spPr>
        <p:txBody>
          <a:bodyPr>
            <a:noAutofit/>
          </a:bodyPr>
          <a:lstStyle/>
          <a:p>
            <a:r>
              <a:rPr lang="en-US" sz="3200" dirty="0"/>
              <a:t>How to Use CSS3 to Create Multiple Columns</a:t>
            </a:r>
          </a:p>
        </p:txBody>
      </p:sp>
      <p:sp>
        <p:nvSpPr>
          <p:cNvPr id="3" name="Content Placeholder 2"/>
          <p:cNvSpPr>
            <a:spLocks noGrp="1"/>
          </p:cNvSpPr>
          <p:nvPr>
            <p:ph idx="1"/>
          </p:nvPr>
        </p:nvSpPr>
        <p:spPr/>
        <p:txBody>
          <a:bodyPr/>
          <a:lstStyle/>
          <a:p>
            <a:r>
              <a:rPr lang="en-US" sz="2400" dirty="0">
                <a:hlinkClick r:id="rId2"/>
              </a:rPr>
              <a:t>Browser Support</a:t>
            </a:r>
            <a:endParaRPr lang="en-US" sz="2400" dirty="0"/>
          </a:p>
          <a:p>
            <a:r>
              <a:rPr lang="en-US" sz="2400" dirty="0"/>
              <a:t>CSS3 Properties for Creating Multiple Columns</a:t>
            </a:r>
          </a:p>
          <a:p>
            <a:pPr lvl="1"/>
            <a:r>
              <a:rPr lang="en-US" sz="2000" dirty="0">
                <a:latin typeface="Courier New" panose="02070309020205020404" pitchFamily="49" charset="0"/>
                <a:cs typeface="Courier New" panose="02070309020205020404" pitchFamily="49" charset="0"/>
              </a:rPr>
              <a:t>column-count</a:t>
            </a:r>
          </a:p>
          <a:p>
            <a:pPr lvl="1"/>
            <a:r>
              <a:rPr lang="en-US" sz="2000" dirty="0">
                <a:latin typeface="Courier New" panose="02070309020205020404" pitchFamily="49" charset="0"/>
                <a:cs typeface="Courier New" panose="02070309020205020404" pitchFamily="49" charset="0"/>
              </a:rPr>
              <a:t>column-gap</a:t>
            </a:r>
          </a:p>
          <a:p>
            <a:pPr lvl="1"/>
            <a:r>
              <a:rPr lang="en-US" sz="2000" dirty="0">
                <a:latin typeface="Courier New" panose="02070309020205020404" pitchFamily="49" charset="0"/>
                <a:cs typeface="Courier New" panose="02070309020205020404" pitchFamily="49" charset="0"/>
              </a:rPr>
              <a:t>column-rule</a:t>
            </a:r>
          </a:p>
          <a:p>
            <a:pPr lvl="1"/>
            <a:r>
              <a:rPr lang="en-US" sz="2000" dirty="0">
                <a:latin typeface="Courier New" panose="02070309020205020404" pitchFamily="49" charset="0"/>
                <a:cs typeface="Courier New" panose="02070309020205020404" pitchFamily="49" charset="0"/>
              </a:rPr>
              <a:t>column-span</a:t>
            </a:r>
          </a:p>
          <a:p>
            <a:endParaRPr lang="en-US" sz="2400" dirty="0"/>
          </a:p>
        </p:txBody>
      </p:sp>
      <p:sp>
        <p:nvSpPr>
          <p:cNvPr id="4" name="Date Placeholder 3"/>
          <p:cNvSpPr>
            <a:spLocks noGrp="1"/>
          </p:cNvSpPr>
          <p:nvPr>
            <p:ph type="dt" sz="half" idx="10"/>
          </p:nvPr>
        </p:nvSpPr>
        <p:spPr/>
        <p:txBody>
          <a:bodyPr/>
          <a:lstStyle/>
          <a:p>
            <a:fld id="{9045235B-58B3-44B4-AC76-3868B0D9325C}"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12</a:t>
            </a:fld>
            <a:endParaRPr lang="en-US" dirty="0"/>
          </a:p>
        </p:txBody>
      </p:sp>
    </p:spTree>
    <p:extLst>
      <p:ext uri="{BB962C8B-B14F-4D97-AF65-F5344CB8AC3E}">
        <p14:creationId xmlns:p14="http://schemas.microsoft.com/office/powerpoint/2010/main" val="2946477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effectLst>
                  <a:outerShdw blurRad="38100" dist="38100" dir="2700000" algn="tl">
                    <a:srgbClr val="000000">
                      <a:alpha val="43137"/>
                    </a:srgbClr>
                  </a:outerShdw>
                </a:effectLst>
              </a:rPr>
              <a:t>How to Use CSS3 to Create Multiple Columns</a:t>
            </a:r>
          </a:p>
        </p:txBody>
      </p:sp>
      <p:sp>
        <p:nvSpPr>
          <p:cNvPr id="3" name="Rectangle 2"/>
          <p:cNvSpPr/>
          <p:nvPr/>
        </p:nvSpPr>
        <p:spPr>
          <a:xfrm>
            <a:off x="475129" y="1745926"/>
            <a:ext cx="4572000" cy="1077218"/>
          </a:xfrm>
          <a:prstGeom prst="rect">
            <a:avLst/>
          </a:prstGeom>
        </p:spPr>
        <p:txBody>
          <a:bodyPr>
            <a:spAutoFit/>
          </a:bodyPr>
          <a:lstStyle/>
          <a:p>
            <a:r>
              <a:rPr lang="en-US" sz="1600" b="1" dirty="0">
                <a:latin typeface="Courier New" panose="02070309020205020404" pitchFamily="49" charset="0"/>
                <a:cs typeface="Courier New" panose="02070309020205020404" pitchFamily="49" charset="0"/>
              </a:rPr>
              <a:t>article {</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moz</a:t>
            </a:r>
            <a:r>
              <a:rPr lang="en-US" sz="1600" b="1" dirty="0">
                <a:latin typeface="Courier New" panose="02070309020205020404" pitchFamily="49" charset="0"/>
                <a:cs typeface="Courier New" panose="02070309020205020404" pitchFamily="49" charset="0"/>
              </a:rPr>
              <a:t>-column-count: 3;</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webkit</a:t>
            </a:r>
            <a:r>
              <a:rPr lang="en-US" sz="1600" b="1" dirty="0">
                <a:latin typeface="Courier New" panose="02070309020205020404" pitchFamily="49" charset="0"/>
                <a:cs typeface="Courier New" panose="02070309020205020404" pitchFamily="49" charset="0"/>
              </a:rPr>
              <a:t>-column-count: 3;</a:t>
            </a:r>
          </a:p>
          <a:p>
            <a:r>
              <a:rPr lang="en-US" sz="1600" b="1" dirty="0">
                <a:latin typeface="Courier New" panose="02070309020205020404" pitchFamily="49" charset="0"/>
                <a:cs typeface="Courier New" panose="02070309020205020404" pitchFamily="49" charset="0"/>
              </a:rPr>
              <a:t>    column-count: 3; }</a:t>
            </a:r>
          </a:p>
        </p:txBody>
      </p:sp>
      <p:sp>
        <p:nvSpPr>
          <p:cNvPr id="4" name="Date Placeholder 3"/>
          <p:cNvSpPr>
            <a:spLocks noGrp="1"/>
          </p:cNvSpPr>
          <p:nvPr>
            <p:ph type="dt" sz="half" idx="10"/>
          </p:nvPr>
        </p:nvSpPr>
        <p:spPr/>
        <p:txBody>
          <a:bodyPr/>
          <a:lstStyle/>
          <a:p>
            <a:fld id="{2C9ACE7F-8361-41F3-9F0A-E66AF61CB7E8}"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13</a:t>
            </a:fld>
            <a:endParaRPr lang="en-US"/>
          </a:p>
        </p:txBody>
      </p:sp>
    </p:spTree>
    <p:extLst>
      <p:ext uri="{BB962C8B-B14F-4D97-AF65-F5344CB8AC3E}">
        <p14:creationId xmlns:p14="http://schemas.microsoft.com/office/powerpoint/2010/main" val="3364343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effectLst>
                  <a:outerShdw blurRad="38100" dist="38100" dir="2700000" algn="tl">
                    <a:srgbClr val="000000">
                      <a:alpha val="43137"/>
                    </a:srgbClr>
                  </a:outerShdw>
                </a:effectLst>
              </a:rPr>
              <a:t>How to Use CSS3 to Create Multiple Columns</a:t>
            </a:r>
          </a:p>
        </p:txBody>
      </p:sp>
      <p:sp>
        <p:nvSpPr>
          <p:cNvPr id="3" name="Rectangle 2"/>
          <p:cNvSpPr/>
          <p:nvPr/>
        </p:nvSpPr>
        <p:spPr>
          <a:xfrm>
            <a:off x="466165" y="1695185"/>
            <a:ext cx="5423647" cy="2554545"/>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article {</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moz</a:t>
            </a:r>
            <a:r>
              <a:rPr lang="en-US" sz="1600" b="1" dirty="0">
                <a:latin typeface="Courier New" panose="02070309020205020404" pitchFamily="49" charset="0"/>
                <a:cs typeface="Courier New" panose="02070309020205020404" pitchFamily="49" charset="0"/>
              </a:rPr>
              <a:t>-column-count: 3;</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webkit</a:t>
            </a:r>
            <a:r>
              <a:rPr lang="en-US" sz="1600" b="1" dirty="0">
                <a:latin typeface="Courier New" panose="02070309020205020404" pitchFamily="49" charset="0"/>
                <a:cs typeface="Courier New" panose="02070309020205020404" pitchFamily="49" charset="0"/>
              </a:rPr>
              <a:t>-column-count: 3;</a:t>
            </a:r>
          </a:p>
          <a:p>
            <a:r>
              <a:rPr lang="en-US" sz="1600" b="1" dirty="0">
                <a:latin typeface="Courier New" panose="02070309020205020404" pitchFamily="49" charset="0"/>
                <a:cs typeface="Courier New" panose="02070309020205020404" pitchFamily="49" charset="0"/>
              </a:rPr>
              <a:t>    column-count: 3;</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moz</a:t>
            </a:r>
            <a:r>
              <a:rPr lang="en-US" sz="1600" b="1" dirty="0">
                <a:latin typeface="Courier New" panose="02070309020205020404" pitchFamily="49" charset="0"/>
                <a:cs typeface="Courier New" panose="02070309020205020404" pitchFamily="49" charset="0"/>
              </a:rPr>
              <a:t>-column-gap: 25px;</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webkit</a:t>
            </a:r>
            <a:r>
              <a:rPr lang="en-US" sz="1600" b="1" dirty="0">
                <a:latin typeface="Courier New" panose="02070309020205020404" pitchFamily="49" charset="0"/>
                <a:cs typeface="Courier New" panose="02070309020205020404" pitchFamily="49" charset="0"/>
              </a:rPr>
              <a:t>-column-gap: 25px;</a:t>
            </a:r>
          </a:p>
          <a:p>
            <a:r>
              <a:rPr lang="en-US" sz="1600" b="1" dirty="0">
                <a:latin typeface="Courier New" panose="02070309020205020404" pitchFamily="49" charset="0"/>
                <a:cs typeface="Courier New" panose="02070309020205020404" pitchFamily="49" charset="0"/>
              </a:rPr>
              <a:t>    column-count-gap: 25px;</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moz</a:t>
            </a:r>
            <a:r>
              <a:rPr lang="en-US" sz="1600" b="1" dirty="0">
                <a:latin typeface="Courier New" panose="02070309020205020404" pitchFamily="49" charset="0"/>
                <a:cs typeface="Courier New" panose="02070309020205020404" pitchFamily="49" charset="0"/>
              </a:rPr>
              <a:t>-column-rule: 2px solid black;</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webkit</a:t>
            </a:r>
            <a:r>
              <a:rPr lang="en-US" sz="1600" b="1" dirty="0">
                <a:latin typeface="Courier New" panose="02070309020205020404" pitchFamily="49" charset="0"/>
                <a:cs typeface="Courier New" panose="02070309020205020404" pitchFamily="49" charset="0"/>
              </a:rPr>
              <a:t>-column-rule: 2px solid black;</a:t>
            </a:r>
          </a:p>
          <a:p>
            <a:r>
              <a:rPr lang="en-US" sz="1600" b="1" dirty="0">
                <a:latin typeface="Courier New" panose="02070309020205020404" pitchFamily="49" charset="0"/>
                <a:cs typeface="Courier New" panose="02070309020205020404" pitchFamily="49" charset="0"/>
              </a:rPr>
              <a:t>    column-rule: 2px solid black; }</a:t>
            </a:r>
          </a:p>
        </p:txBody>
      </p:sp>
      <p:sp>
        <p:nvSpPr>
          <p:cNvPr id="8" name="Rounded Rectangle 7">
            <a:hlinkClick r:id="rId3"/>
          </p:cNvPr>
          <p:cNvSpPr/>
          <p:nvPr/>
        </p:nvSpPr>
        <p:spPr>
          <a:xfrm>
            <a:off x="6526417" y="2341221"/>
            <a:ext cx="2263366" cy="461059"/>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4" name="Date Placeholder 3"/>
          <p:cNvSpPr>
            <a:spLocks noGrp="1"/>
          </p:cNvSpPr>
          <p:nvPr>
            <p:ph type="dt" sz="half" idx="10"/>
          </p:nvPr>
        </p:nvSpPr>
        <p:spPr/>
        <p:txBody>
          <a:bodyPr/>
          <a:lstStyle/>
          <a:p>
            <a:fld id="{FCDD2C19-CAFE-49E1-87D2-0297678794B3}"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14</a:t>
            </a:fld>
            <a:endParaRPr lang="en-US"/>
          </a:p>
        </p:txBody>
      </p:sp>
    </p:spTree>
    <p:extLst>
      <p:ext uri="{BB962C8B-B14F-4D97-AF65-F5344CB8AC3E}">
        <p14:creationId xmlns:p14="http://schemas.microsoft.com/office/powerpoint/2010/main" val="35444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528066"/>
            <a:ext cx="8229600" cy="595884"/>
          </a:xfrm>
        </p:spPr>
        <p:txBody>
          <a:bodyPr>
            <a:normAutofit fontScale="90000"/>
          </a:bodyPr>
          <a:lstStyle/>
          <a:p>
            <a:r>
              <a:rPr lang="en-US" sz="4400" dirty="0">
                <a:hlinkClick r:id="rId2"/>
              </a:rPr>
              <a:t>How to Use Position Elements</a:t>
            </a:r>
            <a:endParaRPr lang="en-US" sz="4400" dirty="0"/>
          </a:p>
        </p:txBody>
      </p:sp>
      <p:sp>
        <p:nvSpPr>
          <p:cNvPr id="5" name="Date Placeholder 4"/>
          <p:cNvSpPr>
            <a:spLocks noGrp="1"/>
          </p:cNvSpPr>
          <p:nvPr>
            <p:ph type="dt" sz="half" idx="10"/>
          </p:nvPr>
        </p:nvSpPr>
        <p:spPr/>
        <p:txBody>
          <a:bodyPr/>
          <a:lstStyle/>
          <a:p>
            <a:fld id="{8755B91B-506E-4AA4-8566-4903C62B1C9B}" type="datetime1">
              <a:rPr lang="en-US" smtClean="0"/>
              <a:t>9/15/2025</a:t>
            </a:fld>
            <a:endParaRPr lang="en-US" dirty="0"/>
          </a:p>
        </p:txBody>
      </p:sp>
      <p:sp>
        <p:nvSpPr>
          <p:cNvPr id="7" name="Footer Placeholder 6"/>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a:prstGeom prst="rect">
            <a:avLst/>
          </a:prstGeom>
        </p:spPr>
        <p:txBody>
          <a:bodyPr/>
          <a:lstStyle/>
          <a:p>
            <a:pPr>
              <a:defRPr/>
            </a:pPr>
            <a:fld id="{4EFA3DF2-4BC2-40AE-85DA-2BE629CC17CA}" type="slidenum">
              <a:rPr lang="en-US" smtClean="0"/>
              <a:pPr>
                <a:defRPr/>
              </a:pPr>
              <a:t>15</a:t>
            </a:fld>
            <a:endParaRPr lang="en-US" dirty="0"/>
          </a:p>
        </p:txBody>
      </p:sp>
      <p:graphicFrame>
        <p:nvGraphicFramePr>
          <p:cNvPr id="10" name="Content Placeholder 6"/>
          <p:cNvGraphicFramePr>
            <a:graphicFrameLocks/>
          </p:cNvGraphicFramePr>
          <p:nvPr/>
        </p:nvGraphicFramePr>
        <p:xfrm>
          <a:off x="442540" y="1504950"/>
          <a:ext cx="8088518" cy="975360"/>
        </p:xfrm>
        <a:graphic>
          <a:graphicData uri="http://schemas.openxmlformats.org/drawingml/2006/table">
            <a:tbl>
              <a:tblPr firstRow="1" bandRow="1">
                <a:tableStyleId>{9DCAF9ED-07DC-4A11-8D7F-57B35C25682E}</a:tableStyleId>
              </a:tblPr>
              <a:tblGrid>
                <a:gridCol w="3471694">
                  <a:extLst>
                    <a:ext uri="{9D8B030D-6E8A-4147-A177-3AD203B41FA5}">
                      <a16:colId xmlns:a16="http://schemas.microsoft.com/office/drawing/2014/main" val="20000"/>
                    </a:ext>
                  </a:extLst>
                </a:gridCol>
                <a:gridCol w="4616824">
                  <a:extLst>
                    <a:ext uri="{9D8B030D-6E8A-4147-A177-3AD203B41FA5}">
                      <a16:colId xmlns:a16="http://schemas.microsoft.com/office/drawing/2014/main" val="20001"/>
                    </a:ext>
                  </a:extLst>
                </a:gridCol>
              </a:tblGrid>
              <a:tr h="260604">
                <a:tc>
                  <a:txBody>
                    <a:bodyPr/>
                    <a:lstStyle/>
                    <a:p>
                      <a:pPr algn="ctr"/>
                      <a:r>
                        <a:rPr lang="en-US" sz="1300" dirty="0">
                          <a:effectLst>
                            <a:outerShdw blurRad="38100" dist="38100" dir="2700000" algn="tl">
                              <a:srgbClr val="000000">
                                <a:alpha val="43137"/>
                              </a:srgbClr>
                            </a:outerShdw>
                          </a:effectLst>
                          <a:latin typeface="+mj-lt"/>
                        </a:rPr>
                        <a:t>Property</a:t>
                      </a:r>
                      <a:endParaRPr lang="en-US" sz="1300" b="1" dirty="0">
                        <a:solidFill>
                          <a:schemeClr val="bg1"/>
                        </a:solidFill>
                        <a:effectLst>
                          <a:outerShdw blurRad="38100" dist="38100" dir="2700000" algn="tl">
                            <a:srgbClr val="000000">
                              <a:alpha val="43137"/>
                            </a:srgbClr>
                          </a:outerShdw>
                        </a:effectLst>
                        <a:latin typeface="+mj-lt"/>
                      </a:endParaRPr>
                    </a:p>
                  </a:txBody>
                  <a:tcPr marT="34290" marB="34290" anchor="ctr"/>
                </a:tc>
                <a:tc>
                  <a:txBody>
                    <a:bodyPr/>
                    <a:lstStyle/>
                    <a:p>
                      <a:pPr algn="ctr"/>
                      <a:r>
                        <a:rPr lang="en-US" sz="1300" dirty="0">
                          <a:effectLst>
                            <a:outerShdw blurRad="38100" dist="38100" dir="2700000" algn="tl">
                              <a:srgbClr val="000000">
                                <a:alpha val="43137"/>
                              </a:srgbClr>
                            </a:outerShdw>
                          </a:effectLst>
                          <a:latin typeface="+mj-lt"/>
                        </a:rPr>
                        <a:t>Description</a:t>
                      </a:r>
                      <a:endParaRPr lang="en-US" sz="1300" b="1" dirty="0">
                        <a:solidFill>
                          <a:schemeClr val="bg1"/>
                        </a:solidFill>
                        <a:effectLst>
                          <a:outerShdw blurRad="38100" dist="38100" dir="2700000" algn="tl">
                            <a:srgbClr val="000000">
                              <a:alpha val="43137"/>
                            </a:srgbClr>
                          </a:outerShdw>
                        </a:effectLst>
                        <a:latin typeface="+mj-lt"/>
                      </a:endParaRPr>
                    </a:p>
                  </a:txBody>
                  <a:tcPr marT="34290" marB="34290" anchor="ctr"/>
                </a:tc>
                <a:extLst>
                  <a:ext uri="{0D108BD9-81ED-4DB2-BD59-A6C34878D82A}">
                    <a16:rowId xmlns:a16="http://schemas.microsoft.com/office/drawing/2014/main" val="10000"/>
                  </a:ext>
                </a:extLst>
              </a:tr>
              <a:tr h="235709">
                <a:tc>
                  <a:txBody>
                    <a:bodyPr/>
                    <a:lstStyle/>
                    <a:p>
                      <a:pPr algn="ctr"/>
                      <a:r>
                        <a:rPr lang="en-US" sz="1100" b="1" dirty="0">
                          <a:latin typeface="+mj-lt"/>
                          <a:cs typeface="Courier New" panose="02070309020205020404" pitchFamily="49" charset="0"/>
                        </a:rPr>
                        <a:t>position</a:t>
                      </a:r>
                      <a:endParaRPr lang="en-US" sz="1100" b="1" dirty="0">
                        <a:latin typeface="+mj-lt"/>
                      </a:endParaRPr>
                    </a:p>
                  </a:txBody>
                  <a:tcPr marT="34290" marB="34290" anchor="ctr"/>
                </a:tc>
                <a:tc>
                  <a:txBody>
                    <a:bodyPr/>
                    <a:lstStyle/>
                    <a:p>
                      <a:pPr algn="ctr"/>
                      <a:r>
                        <a:rPr lang="en-US" sz="1100" b="1" dirty="0">
                          <a:latin typeface="+mj-lt"/>
                        </a:rPr>
                        <a:t>Keyword (See table below)</a:t>
                      </a:r>
                    </a:p>
                  </a:txBody>
                  <a:tcPr marT="34290" marB="34290" anchor="ctr"/>
                </a:tc>
                <a:extLst>
                  <a:ext uri="{0D108BD9-81ED-4DB2-BD59-A6C34878D82A}">
                    <a16:rowId xmlns:a16="http://schemas.microsoft.com/office/drawing/2014/main" val="10001"/>
                  </a:ext>
                </a:extLst>
              </a:tr>
              <a:tr h="235709">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1100" b="1" dirty="0">
                          <a:latin typeface="+mj-lt"/>
                          <a:cs typeface="Courier New" panose="02070309020205020404" pitchFamily="49" charset="0"/>
                        </a:rPr>
                        <a:t>top, bottom, left, right</a:t>
                      </a:r>
                    </a:p>
                  </a:txBody>
                  <a:tcPr marT="34290" marB="34290" anchor="ctr"/>
                </a:tc>
                <a:tc>
                  <a:txBody>
                    <a:bodyPr/>
                    <a:lstStyle/>
                    <a:p>
                      <a:pPr algn="ctr"/>
                      <a:r>
                        <a:rPr lang="en-US" sz="1100" b="1" dirty="0">
                          <a:latin typeface="+mj-lt"/>
                        </a:rPr>
                        <a:t>Absolute or Fixed</a:t>
                      </a:r>
                    </a:p>
                  </a:txBody>
                  <a:tcPr marT="34290" marB="34290" anchor="ctr"/>
                </a:tc>
                <a:extLst>
                  <a:ext uri="{0D108BD9-81ED-4DB2-BD59-A6C34878D82A}">
                    <a16:rowId xmlns:a16="http://schemas.microsoft.com/office/drawing/2014/main" val="10002"/>
                  </a:ext>
                </a:extLst>
              </a:tr>
              <a:tr h="235709">
                <a:tc>
                  <a:txBody>
                    <a:bodyPr/>
                    <a:lstStyle/>
                    <a:p>
                      <a:pPr marL="0" lvl="1" indent="0" algn="ctr"/>
                      <a:r>
                        <a:rPr lang="en-US" sz="1100" b="1" dirty="0">
                          <a:latin typeface="+mj-lt"/>
                          <a:cs typeface="Courier New" panose="02070309020205020404" pitchFamily="49" charset="0"/>
                        </a:rPr>
                        <a:t>z-index</a:t>
                      </a:r>
                    </a:p>
                  </a:txBody>
                  <a:tcPr marT="34290" marB="34290" anchor="ctr"/>
                </a:tc>
                <a:tc>
                  <a:txBody>
                    <a:bodyPr/>
                    <a:lstStyle/>
                    <a:p>
                      <a:pPr algn="ctr"/>
                      <a:r>
                        <a:rPr lang="en-US" sz="1100" b="1" dirty="0">
                          <a:latin typeface="+mj-lt"/>
                        </a:rPr>
                        <a:t>Integer ( Set to absolute relative or fixed)</a:t>
                      </a:r>
                    </a:p>
                  </a:txBody>
                  <a:tcPr marT="34290" marB="34290" anchor="ctr"/>
                </a:tc>
                <a:extLst>
                  <a:ext uri="{0D108BD9-81ED-4DB2-BD59-A6C34878D82A}">
                    <a16:rowId xmlns:a16="http://schemas.microsoft.com/office/drawing/2014/main" val="10003"/>
                  </a:ext>
                </a:extLst>
              </a:tr>
            </a:tbl>
          </a:graphicData>
        </a:graphic>
      </p:graphicFrame>
      <p:sp>
        <p:nvSpPr>
          <p:cNvPr id="2" name="Rectangle 1"/>
          <p:cNvSpPr/>
          <p:nvPr/>
        </p:nvSpPr>
        <p:spPr>
          <a:xfrm>
            <a:off x="348557" y="1189411"/>
            <a:ext cx="2939010" cy="338554"/>
          </a:xfrm>
          <a:prstGeom prst="rect">
            <a:avLst/>
          </a:prstGeom>
        </p:spPr>
        <p:txBody>
          <a:bodyPr wrap="none">
            <a:spAutoFit/>
          </a:bodyPr>
          <a:lstStyle/>
          <a:p>
            <a:r>
              <a:rPr lang="en-US" sz="1600" b="1" dirty="0">
                <a:latin typeface="+mj-lt"/>
              </a:rPr>
              <a:t>Property for Positional Elements</a:t>
            </a:r>
          </a:p>
        </p:txBody>
      </p:sp>
      <p:graphicFrame>
        <p:nvGraphicFramePr>
          <p:cNvPr id="11" name="Content Placeholder 6"/>
          <p:cNvGraphicFramePr>
            <a:graphicFrameLocks/>
          </p:cNvGraphicFramePr>
          <p:nvPr/>
        </p:nvGraphicFramePr>
        <p:xfrm>
          <a:off x="442539" y="3006090"/>
          <a:ext cx="8088518" cy="1394460"/>
        </p:xfrm>
        <a:graphic>
          <a:graphicData uri="http://schemas.openxmlformats.org/drawingml/2006/table">
            <a:tbl>
              <a:tblPr firstRow="1" bandRow="1">
                <a:tableStyleId>{9DCAF9ED-07DC-4A11-8D7F-57B35C25682E}</a:tableStyleId>
              </a:tblPr>
              <a:tblGrid>
                <a:gridCol w="2530400">
                  <a:extLst>
                    <a:ext uri="{9D8B030D-6E8A-4147-A177-3AD203B41FA5}">
                      <a16:colId xmlns:a16="http://schemas.microsoft.com/office/drawing/2014/main" val="20000"/>
                    </a:ext>
                  </a:extLst>
                </a:gridCol>
                <a:gridCol w="5558118">
                  <a:extLst>
                    <a:ext uri="{9D8B030D-6E8A-4147-A177-3AD203B41FA5}">
                      <a16:colId xmlns:a16="http://schemas.microsoft.com/office/drawing/2014/main" val="20001"/>
                    </a:ext>
                  </a:extLst>
                </a:gridCol>
              </a:tblGrid>
              <a:tr h="297180">
                <a:tc>
                  <a:txBody>
                    <a:bodyPr/>
                    <a:lstStyle/>
                    <a:p>
                      <a:pPr algn="ctr"/>
                      <a:r>
                        <a:rPr lang="en-US" sz="1300" dirty="0">
                          <a:effectLst>
                            <a:outerShdw blurRad="38100" dist="38100" dir="2700000" algn="tl">
                              <a:srgbClr val="000000">
                                <a:alpha val="43137"/>
                              </a:srgbClr>
                            </a:outerShdw>
                          </a:effectLst>
                          <a:latin typeface="+mj-lt"/>
                        </a:rPr>
                        <a:t>Property</a:t>
                      </a:r>
                      <a:endParaRPr lang="en-US" sz="1300" b="1" dirty="0">
                        <a:solidFill>
                          <a:schemeClr val="bg1"/>
                        </a:solidFill>
                        <a:effectLst>
                          <a:outerShdw blurRad="38100" dist="38100" dir="2700000" algn="tl">
                            <a:srgbClr val="000000">
                              <a:alpha val="43137"/>
                            </a:srgbClr>
                          </a:outerShdw>
                        </a:effectLst>
                        <a:latin typeface="+mj-lt"/>
                      </a:endParaRPr>
                    </a:p>
                  </a:txBody>
                  <a:tcPr marT="34290" marB="34290" anchor="ctr"/>
                </a:tc>
                <a:tc>
                  <a:txBody>
                    <a:bodyPr/>
                    <a:lstStyle/>
                    <a:p>
                      <a:pPr algn="ctr"/>
                      <a:r>
                        <a:rPr lang="en-US" sz="1300" dirty="0">
                          <a:effectLst>
                            <a:outerShdw blurRad="38100" dist="38100" dir="2700000" algn="tl">
                              <a:srgbClr val="000000">
                                <a:alpha val="43137"/>
                              </a:srgbClr>
                            </a:outerShdw>
                          </a:effectLst>
                          <a:latin typeface="+mj-lt"/>
                        </a:rPr>
                        <a:t>Description</a:t>
                      </a:r>
                      <a:endParaRPr lang="en-US" sz="1300" b="1" dirty="0">
                        <a:solidFill>
                          <a:schemeClr val="bg1"/>
                        </a:solidFill>
                        <a:effectLst>
                          <a:outerShdw blurRad="38100" dist="38100" dir="2700000" algn="tl">
                            <a:srgbClr val="000000">
                              <a:alpha val="43137"/>
                            </a:srgbClr>
                          </a:outerShdw>
                        </a:effectLst>
                        <a:latin typeface="+mj-lt"/>
                      </a:endParaRPr>
                    </a:p>
                  </a:txBody>
                  <a:tcPr marT="34290" marB="34290" anchor="ctr"/>
                </a:tc>
                <a:extLst>
                  <a:ext uri="{0D108BD9-81ED-4DB2-BD59-A6C34878D82A}">
                    <a16:rowId xmlns:a16="http://schemas.microsoft.com/office/drawing/2014/main" val="10000"/>
                  </a:ext>
                </a:extLst>
              </a:tr>
              <a:tr h="274320">
                <a:tc>
                  <a:txBody>
                    <a:bodyPr/>
                    <a:lstStyle/>
                    <a:p>
                      <a:pPr marL="0" lvl="1" indent="0" algn="ctr"/>
                      <a:r>
                        <a:rPr lang="en-US" sz="1100" b="1" dirty="0">
                          <a:latin typeface="+mj-lt"/>
                          <a:cs typeface="Courier New" panose="02070309020205020404" pitchFamily="49" charset="0"/>
                        </a:rPr>
                        <a:t>static</a:t>
                      </a:r>
                    </a:p>
                  </a:txBody>
                  <a:tcPr marT="34290" marB="34290" anchor="ctr"/>
                </a:tc>
                <a:tc>
                  <a:txBody>
                    <a:bodyPr/>
                    <a:lstStyle/>
                    <a:p>
                      <a:pPr algn="ctr"/>
                      <a:r>
                        <a:rPr lang="en-US" sz="1100" b="1" dirty="0">
                          <a:latin typeface="+mj-lt"/>
                        </a:rPr>
                        <a:t>Placed</a:t>
                      </a:r>
                      <a:r>
                        <a:rPr lang="en-US" sz="1100" b="1" baseline="0" dirty="0">
                          <a:latin typeface="+mj-lt"/>
                        </a:rPr>
                        <a:t> in normal flow (Default)</a:t>
                      </a:r>
                      <a:endParaRPr lang="en-US" sz="1100" b="1" dirty="0">
                        <a:latin typeface="+mj-lt"/>
                      </a:endParaRPr>
                    </a:p>
                  </a:txBody>
                  <a:tcPr marT="34290" marB="34290" anchor="ctr"/>
                </a:tc>
                <a:extLst>
                  <a:ext uri="{0D108BD9-81ED-4DB2-BD59-A6C34878D82A}">
                    <a16:rowId xmlns:a16="http://schemas.microsoft.com/office/drawing/2014/main" val="10001"/>
                  </a:ext>
                </a:extLst>
              </a:tr>
              <a:tr h="274320">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1100" b="1" dirty="0">
                          <a:latin typeface="+mj-lt"/>
                          <a:cs typeface="Courier New" panose="02070309020205020404" pitchFamily="49" charset="0"/>
                        </a:rPr>
                        <a:t>absolute</a:t>
                      </a:r>
                    </a:p>
                  </a:txBody>
                  <a:tcPr marT="34290" marB="34290" anchor="ctr"/>
                </a:tc>
                <a:tc>
                  <a:txBody>
                    <a:bodyPr/>
                    <a:lstStyle/>
                    <a:p>
                      <a:pPr algn="ctr"/>
                      <a:r>
                        <a:rPr lang="en-US" sz="1100" b="1" dirty="0">
                          <a:latin typeface="+mj-lt"/>
                        </a:rPr>
                        <a:t>Removed</a:t>
                      </a:r>
                      <a:r>
                        <a:rPr lang="en-US" sz="1100" b="1" baseline="0" dirty="0">
                          <a:latin typeface="+mj-lt"/>
                        </a:rPr>
                        <a:t> from flow. Positioned relative to closest block</a:t>
                      </a:r>
                      <a:endParaRPr lang="en-US" sz="1100" b="1" dirty="0">
                        <a:latin typeface="+mj-lt"/>
                      </a:endParaRPr>
                    </a:p>
                  </a:txBody>
                  <a:tcPr marT="34290" marB="34290" anchor="ctr"/>
                </a:tc>
                <a:extLst>
                  <a:ext uri="{0D108BD9-81ED-4DB2-BD59-A6C34878D82A}">
                    <a16:rowId xmlns:a16="http://schemas.microsoft.com/office/drawing/2014/main" val="10002"/>
                  </a:ext>
                </a:extLst>
              </a:tr>
              <a:tr h="274320">
                <a:tc>
                  <a:txBody>
                    <a:bodyPr/>
                    <a:lstStyle/>
                    <a:p>
                      <a:pPr marL="0" lvl="1" indent="0" algn="ctr"/>
                      <a:r>
                        <a:rPr lang="en-US" sz="1100" b="1" dirty="0">
                          <a:latin typeface="+mj-lt"/>
                          <a:cs typeface="Courier New" panose="02070309020205020404" pitchFamily="49" charset="0"/>
                        </a:rPr>
                        <a:t>fixed</a:t>
                      </a:r>
                    </a:p>
                  </a:txBody>
                  <a:tcPr marT="34290" marB="34290" anchor="ctr"/>
                </a:tc>
                <a:tc>
                  <a:txBody>
                    <a:bodyPr/>
                    <a:lstStyle/>
                    <a:p>
                      <a:pPr algn="ctr"/>
                      <a:r>
                        <a:rPr lang="en-US" sz="1100" b="1" baseline="0" dirty="0">
                          <a:latin typeface="+mj-lt"/>
                        </a:rPr>
                        <a:t>Positioned absolute to browser window</a:t>
                      </a:r>
                      <a:endParaRPr lang="en-US" sz="1100" b="1" dirty="0">
                        <a:latin typeface="+mj-lt"/>
                      </a:endParaRPr>
                    </a:p>
                  </a:txBody>
                  <a:tcPr marT="34290" marB="34290" anchor="ctr"/>
                </a:tc>
                <a:extLst>
                  <a:ext uri="{0D108BD9-81ED-4DB2-BD59-A6C34878D82A}">
                    <a16:rowId xmlns:a16="http://schemas.microsoft.com/office/drawing/2014/main" val="10003"/>
                  </a:ext>
                </a:extLst>
              </a:tr>
              <a:tr h="274320">
                <a:tc>
                  <a:txBody>
                    <a:bodyPr/>
                    <a:lstStyle/>
                    <a:p>
                      <a:pPr marL="0" lvl="1" indent="0" algn="ctr"/>
                      <a:r>
                        <a:rPr lang="en-US" sz="1100" b="1" dirty="0">
                          <a:latin typeface="+mj-lt"/>
                          <a:cs typeface="Courier New" panose="02070309020205020404" pitchFamily="49" charset="0"/>
                        </a:rPr>
                        <a:t>relative</a:t>
                      </a:r>
                    </a:p>
                  </a:txBody>
                  <a:tcPr marT="34290" marB="34290" anchor="ctr"/>
                </a:tc>
                <a:tc>
                  <a:txBody>
                    <a:bodyPr/>
                    <a:lstStyle/>
                    <a:p>
                      <a:pPr algn="ctr"/>
                      <a:r>
                        <a:rPr lang="en-US" sz="1100" b="1" dirty="0">
                          <a:latin typeface="+mj-lt"/>
                        </a:rPr>
                        <a:t>Positioned relative to the normal</a:t>
                      </a:r>
                      <a:r>
                        <a:rPr lang="en-US" sz="1100" b="1" baseline="0" dirty="0">
                          <a:latin typeface="+mj-lt"/>
                        </a:rPr>
                        <a:t> flow</a:t>
                      </a:r>
                      <a:endParaRPr lang="en-US" sz="1100" b="1" dirty="0">
                        <a:latin typeface="+mj-lt"/>
                      </a:endParaRPr>
                    </a:p>
                  </a:txBody>
                  <a:tcPr marT="34290" marB="34290" anchor="ctr"/>
                </a:tc>
                <a:extLst>
                  <a:ext uri="{0D108BD9-81ED-4DB2-BD59-A6C34878D82A}">
                    <a16:rowId xmlns:a16="http://schemas.microsoft.com/office/drawing/2014/main" val="10004"/>
                  </a:ext>
                </a:extLst>
              </a:tr>
            </a:tbl>
          </a:graphicData>
        </a:graphic>
      </p:graphicFrame>
      <p:sp>
        <p:nvSpPr>
          <p:cNvPr id="3" name="Rectangle 2"/>
          <p:cNvSpPr/>
          <p:nvPr/>
        </p:nvSpPr>
        <p:spPr>
          <a:xfrm>
            <a:off x="304800" y="2647950"/>
            <a:ext cx="3347840" cy="338554"/>
          </a:xfrm>
          <a:prstGeom prst="rect">
            <a:avLst/>
          </a:prstGeom>
        </p:spPr>
        <p:txBody>
          <a:bodyPr wrap="none">
            <a:spAutoFit/>
          </a:bodyPr>
          <a:lstStyle/>
          <a:p>
            <a:r>
              <a:rPr lang="en-US" sz="1600" b="1" dirty="0">
                <a:latin typeface="+mj-lt"/>
              </a:rPr>
              <a:t>Possible Values  for Position Property</a:t>
            </a:r>
          </a:p>
        </p:txBody>
      </p:sp>
    </p:spTree>
    <p:extLst>
      <p:ext uri="{BB962C8B-B14F-4D97-AF65-F5344CB8AC3E}">
        <p14:creationId xmlns:p14="http://schemas.microsoft.com/office/powerpoint/2010/main" val="3437927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85750"/>
            <a:ext cx="8305800" cy="457200"/>
          </a:xfrm>
        </p:spPr>
        <p:txBody>
          <a:bodyPr>
            <a:normAutofit fontScale="90000"/>
          </a:bodyPr>
          <a:lstStyle/>
          <a:p>
            <a:r>
              <a:rPr lang="en-US" sz="3200" b="1" dirty="0">
                <a:effectLst>
                  <a:outerShdw blurRad="38100" dist="38100" dir="2700000" algn="tl">
                    <a:srgbClr val="000000">
                      <a:alpha val="43137"/>
                    </a:srgbClr>
                  </a:outerShdw>
                </a:effectLst>
              </a:rPr>
              <a:t>HTML for Web Page with Absolute Positioning </a:t>
            </a:r>
          </a:p>
        </p:txBody>
      </p:sp>
      <p:sp>
        <p:nvSpPr>
          <p:cNvPr id="2" name="Rectangle 1"/>
          <p:cNvSpPr/>
          <p:nvPr/>
        </p:nvSpPr>
        <p:spPr>
          <a:xfrm>
            <a:off x="965591" y="819150"/>
            <a:ext cx="7288306" cy="3970318"/>
          </a:xfrm>
          <a:prstGeom prst="rect">
            <a:avLst/>
          </a:prstGeom>
        </p:spPr>
        <p:txBody>
          <a:bodyPr wrap="square">
            <a:spAutoFit/>
          </a:bodyPr>
          <a:lstStyle/>
          <a:p>
            <a:r>
              <a:rPr lang="en-US" sz="1200" b="1" dirty="0">
                <a:latin typeface="Courier New" panose="02070309020205020404" pitchFamily="49" charset="0"/>
                <a:cs typeface="Courier New" panose="02070309020205020404" pitchFamily="49" charset="0"/>
              </a:rPr>
              <a:t>&lt;body&gt;</a:t>
            </a:r>
          </a:p>
          <a:p>
            <a:r>
              <a:rPr lang="en-US" sz="1200" b="1" dirty="0">
                <a:latin typeface="Courier New" panose="02070309020205020404" pitchFamily="49" charset="0"/>
                <a:cs typeface="Courier New" panose="02070309020205020404" pitchFamily="49" charset="0"/>
              </a:rPr>
              <a:t>    &lt;section&gt;</a:t>
            </a:r>
          </a:p>
          <a:p>
            <a:r>
              <a:rPr lang="en-US" sz="1200" b="1" dirty="0">
                <a:latin typeface="Courier New" panose="02070309020205020404" pitchFamily="49" charset="0"/>
                <a:cs typeface="Courier New" panose="02070309020205020404" pitchFamily="49" charset="0"/>
              </a:rPr>
              <a:t>        &lt;h1&gt;Our speakers for 2011-2012&lt;/h1&gt;</a:t>
            </a:r>
          </a:p>
          <a:p>
            <a:r>
              <a:rPr lang="en-US" sz="1200" b="1" dirty="0">
                <a:latin typeface="Courier New" panose="02070309020205020404" pitchFamily="49" charset="0"/>
                <a:cs typeface="Courier New" panose="02070309020205020404" pitchFamily="49" charset="0"/>
              </a:rPr>
              <a:t>        &lt;</a:t>
            </a:r>
            <a:r>
              <a:rPr lang="en-US" sz="1200" b="1" dirty="0" err="1">
                <a:latin typeface="Courier New" panose="02070309020205020404" pitchFamily="49" charset="0"/>
                <a:cs typeface="Courier New" panose="02070309020205020404" pitchFamily="49" charset="0"/>
              </a:rPr>
              <a:t>ul</a:t>
            </a:r>
            <a:r>
              <a:rPr lang="en-US" sz="1200" b="1" dirty="0">
                <a:latin typeface="Courier New" panose="02070309020205020404" pitchFamily="49" charset="0"/>
                <a:cs typeface="Courier New" panose="02070309020205020404" pitchFamily="49" charset="0"/>
              </a:rPr>
              <a:t>&gt;</a:t>
            </a:r>
          </a:p>
          <a:p>
            <a:r>
              <a:rPr lang="en-US" sz="1200" b="1" dirty="0">
                <a:latin typeface="Courier New" panose="02070309020205020404" pitchFamily="49" charset="0"/>
                <a:cs typeface="Courier New" panose="02070309020205020404" pitchFamily="49" charset="0"/>
              </a:rPr>
              <a:t>            &lt;li&gt;October 19, 2011:</a:t>
            </a:r>
          </a:p>
          <a:p>
            <a:r>
              <a:rPr lang="en-US" sz="1200" b="1" dirty="0">
                <a:latin typeface="Courier New" panose="02070309020205020404" pitchFamily="49" charset="0"/>
                <a:cs typeface="Courier New" panose="02070309020205020404" pitchFamily="49" charset="0"/>
              </a:rPr>
              <a:t>                &lt;a </a:t>
            </a:r>
            <a:r>
              <a:rPr lang="en-US" sz="1200" b="1" dirty="0" err="1">
                <a:latin typeface="Courier New" panose="02070309020205020404" pitchFamily="49" charset="0"/>
                <a:cs typeface="Courier New" panose="02070309020205020404" pitchFamily="49" charset="0"/>
              </a:rPr>
              <a:t>href</a:t>
            </a:r>
            <a:r>
              <a:rPr lang="en-US" sz="1200" b="1" dirty="0">
                <a:latin typeface="Courier New" panose="02070309020205020404" pitchFamily="49" charset="0"/>
                <a:cs typeface="Courier New" panose="02070309020205020404" pitchFamily="49" charset="0"/>
              </a:rPr>
              <a:t>="speakers/toobin.html"&gt;</a:t>
            </a:r>
          </a:p>
          <a:p>
            <a:r>
              <a:rPr lang="en-US" sz="1200" b="1" dirty="0">
                <a:latin typeface="Courier New" panose="02070309020205020404" pitchFamily="49" charset="0"/>
                <a:cs typeface="Courier New" panose="02070309020205020404" pitchFamily="49" charset="0"/>
              </a:rPr>
              <a:t>                Jeffrey </a:t>
            </a:r>
            <a:r>
              <a:rPr lang="en-US" sz="1200" b="1" dirty="0" err="1">
                <a:latin typeface="Courier New" panose="02070309020205020404" pitchFamily="49" charset="0"/>
                <a:cs typeface="Courier New" panose="02070309020205020404" pitchFamily="49" charset="0"/>
              </a:rPr>
              <a:t>Toobin</a:t>
            </a:r>
            <a:r>
              <a:rPr lang="en-US" sz="1200" b="1" dirty="0">
                <a:latin typeface="Courier New" panose="02070309020205020404" pitchFamily="49" charset="0"/>
                <a:cs typeface="Courier New" panose="02070309020205020404" pitchFamily="49" charset="0"/>
              </a:rPr>
              <a:t>&lt;/a&gt;&lt;/li&gt;</a:t>
            </a:r>
          </a:p>
          <a:p>
            <a:r>
              <a:rPr lang="en-US" sz="1200" b="1" dirty="0">
                <a:latin typeface="Courier New" panose="02070309020205020404" pitchFamily="49" charset="0"/>
                <a:cs typeface="Courier New" panose="02070309020205020404" pitchFamily="49" charset="0"/>
              </a:rPr>
              <a:t>            &lt;li&gt;November 16, 2011:</a:t>
            </a:r>
          </a:p>
          <a:p>
            <a:r>
              <a:rPr lang="en-US" sz="1200" b="1" dirty="0">
                <a:latin typeface="Courier New" panose="02070309020205020404" pitchFamily="49" charset="0"/>
                <a:cs typeface="Courier New" panose="02070309020205020404" pitchFamily="49" charset="0"/>
              </a:rPr>
              <a:t>                &lt;a </a:t>
            </a:r>
            <a:r>
              <a:rPr lang="en-US" sz="1200" b="1" dirty="0" err="1">
                <a:latin typeface="Courier New" panose="02070309020205020404" pitchFamily="49" charset="0"/>
                <a:cs typeface="Courier New" panose="02070309020205020404" pitchFamily="49" charset="0"/>
              </a:rPr>
              <a:t>href</a:t>
            </a:r>
            <a:r>
              <a:rPr lang="en-US" sz="1200" b="1" dirty="0">
                <a:latin typeface="Courier New" panose="02070309020205020404" pitchFamily="49" charset="0"/>
                <a:cs typeface="Courier New" panose="02070309020205020404" pitchFamily="49" charset="0"/>
              </a:rPr>
              <a:t>="speakers/sorkin.html"&gt;</a:t>
            </a:r>
          </a:p>
          <a:p>
            <a:r>
              <a:rPr lang="en-US" sz="1200" b="1" dirty="0">
                <a:latin typeface="Courier New" panose="02070309020205020404" pitchFamily="49" charset="0"/>
                <a:cs typeface="Courier New" panose="02070309020205020404" pitchFamily="49" charset="0"/>
              </a:rPr>
              <a:t>                Andrew Ross </a:t>
            </a:r>
            <a:r>
              <a:rPr lang="en-US" sz="1200" b="1" dirty="0" err="1">
                <a:latin typeface="Courier New" panose="02070309020205020404" pitchFamily="49" charset="0"/>
                <a:cs typeface="Courier New" panose="02070309020205020404" pitchFamily="49" charset="0"/>
              </a:rPr>
              <a:t>Sorkin</a:t>
            </a:r>
            <a:r>
              <a:rPr lang="en-US" sz="1200" b="1" dirty="0">
                <a:latin typeface="Courier New" panose="02070309020205020404" pitchFamily="49" charset="0"/>
                <a:cs typeface="Courier New" panose="02070309020205020404" pitchFamily="49" charset="0"/>
              </a:rPr>
              <a:t>&lt;/a&gt;&lt;/li&gt;</a:t>
            </a:r>
          </a:p>
          <a:p>
            <a:r>
              <a:rPr lang="en-US" sz="1200" b="1" dirty="0">
                <a:latin typeface="Courier New" panose="02070309020205020404" pitchFamily="49" charset="0"/>
                <a:cs typeface="Courier New" panose="02070309020205020404" pitchFamily="49" charset="0"/>
              </a:rPr>
              <a:t>            &lt;li&gt;January 18, 2012:</a:t>
            </a:r>
          </a:p>
          <a:p>
            <a:r>
              <a:rPr lang="en-US" sz="1200" b="1" dirty="0">
                <a:latin typeface="Courier New" panose="02070309020205020404" pitchFamily="49" charset="0"/>
                <a:cs typeface="Courier New" panose="02070309020205020404" pitchFamily="49" charset="0"/>
              </a:rPr>
              <a:t>                &lt;a </a:t>
            </a:r>
            <a:r>
              <a:rPr lang="en-US" sz="1200" b="1" dirty="0" err="1">
                <a:latin typeface="Courier New" panose="02070309020205020404" pitchFamily="49" charset="0"/>
                <a:cs typeface="Courier New" panose="02070309020205020404" pitchFamily="49" charset="0"/>
              </a:rPr>
              <a:t>href</a:t>
            </a:r>
            <a:r>
              <a:rPr lang="en-US" sz="1200" b="1" dirty="0">
                <a:latin typeface="Courier New" panose="02070309020205020404" pitchFamily="49" charset="0"/>
                <a:cs typeface="Courier New" panose="02070309020205020404" pitchFamily="49" charset="0"/>
              </a:rPr>
              <a:t>="speakers/chua.html"&gt;</a:t>
            </a:r>
          </a:p>
          <a:p>
            <a:r>
              <a:rPr lang="en-US" sz="1200" b="1" dirty="0">
                <a:latin typeface="Courier New" panose="02070309020205020404" pitchFamily="49" charset="0"/>
                <a:cs typeface="Courier New" panose="02070309020205020404" pitchFamily="49" charset="0"/>
              </a:rPr>
              <a:t>                Amy Chua&lt;/a&gt;&lt;/li&gt;</a:t>
            </a:r>
          </a:p>
          <a:p>
            <a:r>
              <a:rPr lang="en-US" sz="1200" b="1" dirty="0">
                <a:latin typeface="Courier New" panose="02070309020205020404" pitchFamily="49" charset="0"/>
                <a:cs typeface="Courier New" panose="02070309020205020404" pitchFamily="49" charset="0"/>
              </a:rPr>
              <a:t>        &lt;/</a:t>
            </a:r>
            <a:r>
              <a:rPr lang="en-US" sz="1200" b="1" dirty="0" err="1">
                <a:latin typeface="Courier New" panose="02070309020205020404" pitchFamily="49" charset="0"/>
                <a:cs typeface="Courier New" panose="02070309020205020404" pitchFamily="49" charset="0"/>
              </a:rPr>
              <a:t>ul</a:t>
            </a:r>
            <a:r>
              <a:rPr lang="en-US" sz="1200" b="1" dirty="0">
                <a:latin typeface="Courier New" panose="02070309020205020404" pitchFamily="49" charset="0"/>
                <a:cs typeface="Courier New" panose="02070309020205020404" pitchFamily="49" charset="0"/>
              </a:rPr>
              <a:t>&gt;</a:t>
            </a:r>
          </a:p>
          <a:p>
            <a:r>
              <a:rPr lang="en-US" sz="1200" b="1" dirty="0">
                <a:latin typeface="Courier New" panose="02070309020205020404" pitchFamily="49" charset="0"/>
                <a:cs typeface="Courier New" panose="02070309020205020404" pitchFamily="49" charset="0"/>
              </a:rPr>
              <a:t>        &lt;p&gt;Please contact us for tickets.&lt;/p&gt;</a:t>
            </a:r>
          </a:p>
          <a:p>
            <a:r>
              <a:rPr lang="en-US" sz="1200" b="1" dirty="0">
                <a:latin typeface="Courier New" panose="02070309020205020404" pitchFamily="49" charset="0"/>
                <a:cs typeface="Courier New" panose="02070309020205020404" pitchFamily="49" charset="0"/>
              </a:rPr>
              <a:t>    &lt;/section&gt;</a:t>
            </a:r>
          </a:p>
          <a:p>
            <a:r>
              <a:rPr lang="en-US" sz="1200" b="1" dirty="0">
                <a:latin typeface="Courier New" panose="02070309020205020404" pitchFamily="49" charset="0"/>
                <a:cs typeface="Courier New" panose="02070309020205020404" pitchFamily="49" charset="0"/>
              </a:rPr>
              <a:t>    &lt;aside&gt;</a:t>
            </a:r>
          </a:p>
          <a:p>
            <a:r>
              <a:rPr lang="en-US" sz="1200" b="1" dirty="0">
                <a:latin typeface="Courier New" panose="02070309020205020404" pitchFamily="49" charset="0"/>
                <a:cs typeface="Courier New" panose="02070309020205020404" pitchFamily="49" charset="0"/>
              </a:rPr>
              <a:t>        &lt;p&gt;&lt;a </a:t>
            </a:r>
            <a:r>
              <a:rPr lang="en-US" sz="1200" b="1" dirty="0" err="1">
                <a:latin typeface="Courier New" panose="02070309020205020404" pitchFamily="49" charset="0"/>
                <a:cs typeface="Courier New" panose="02070309020205020404" pitchFamily="49" charset="0"/>
              </a:rPr>
              <a:t>href</a:t>
            </a:r>
            <a:r>
              <a:rPr lang="en-US" sz="1200" b="1" dirty="0">
                <a:latin typeface="Courier New" panose="02070309020205020404" pitchFamily="49" charset="0"/>
                <a:cs typeface="Courier New" panose="02070309020205020404" pitchFamily="49" charset="0"/>
              </a:rPr>
              <a:t>="raffle.html"&gt;Enter to win a free </a:t>
            </a:r>
          </a:p>
          <a:p>
            <a:r>
              <a:rPr lang="en-US" sz="1200" b="1" dirty="0">
                <a:latin typeface="Courier New" panose="02070309020205020404" pitchFamily="49" charset="0"/>
                <a:cs typeface="Courier New" panose="02070309020205020404" pitchFamily="49" charset="0"/>
              </a:rPr>
              <a:t>           ticket!&lt;/a&gt;&lt;/p&gt;</a:t>
            </a:r>
          </a:p>
          <a:p>
            <a:r>
              <a:rPr lang="en-US" sz="1200" b="1" dirty="0">
                <a:latin typeface="Courier New" panose="02070309020205020404" pitchFamily="49" charset="0"/>
                <a:cs typeface="Courier New" panose="02070309020205020404" pitchFamily="49" charset="0"/>
              </a:rPr>
              <a:t>    &lt;/aside&gt;</a:t>
            </a:r>
          </a:p>
          <a:p>
            <a:r>
              <a:rPr lang="en-US" sz="1200" b="1" dirty="0">
                <a:latin typeface="Courier New" panose="02070309020205020404" pitchFamily="49" charset="0"/>
                <a:cs typeface="Courier New" panose="02070309020205020404" pitchFamily="49" charset="0"/>
              </a:rPr>
              <a:t>&lt;/body&gt;</a:t>
            </a:r>
          </a:p>
        </p:txBody>
      </p:sp>
      <p:sp>
        <p:nvSpPr>
          <p:cNvPr id="4" name="Date Placeholder 3"/>
          <p:cNvSpPr>
            <a:spLocks noGrp="1"/>
          </p:cNvSpPr>
          <p:nvPr>
            <p:ph type="dt" sz="half" idx="10"/>
          </p:nvPr>
        </p:nvSpPr>
        <p:spPr/>
        <p:txBody>
          <a:bodyPr/>
          <a:lstStyle/>
          <a:p>
            <a:fld id="{5876DC6F-9E5C-41AC-87E3-4B4E2B78575A}"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16</a:t>
            </a:fld>
            <a:endParaRPr lang="en-US"/>
          </a:p>
        </p:txBody>
      </p:sp>
    </p:spTree>
    <p:extLst>
      <p:ext uri="{BB962C8B-B14F-4D97-AF65-F5344CB8AC3E}">
        <p14:creationId xmlns:p14="http://schemas.microsoft.com/office/powerpoint/2010/main" val="1948121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595884"/>
          </a:xfrm>
        </p:spPr>
        <p:txBody>
          <a:bodyPr>
            <a:normAutofit/>
          </a:bodyPr>
          <a:lstStyle/>
          <a:p>
            <a:r>
              <a:rPr lang="en-US" sz="3600" b="1" dirty="0">
                <a:effectLst>
                  <a:outerShdw blurRad="38100" dist="38100" dir="2700000" algn="tl">
                    <a:srgbClr val="000000">
                      <a:alpha val="43137"/>
                    </a:srgbClr>
                  </a:outerShdw>
                </a:effectLst>
              </a:rPr>
              <a:t>CSS for Web Page with Absolute Positioning</a:t>
            </a:r>
          </a:p>
        </p:txBody>
      </p:sp>
      <p:sp>
        <p:nvSpPr>
          <p:cNvPr id="3" name="Rectangle 2"/>
          <p:cNvSpPr/>
          <p:nvPr/>
        </p:nvSpPr>
        <p:spPr>
          <a:xfrm>
            <a:off x="466165" y="1450329"/>
            <a:ext cx="3890682" cy="2893100"/>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p { margin: 0;}</a:t>
            </a:r>
          </a:p>
          <a:p>
            <a:r>
              <a:rPr lang="en-US" sz="1400" b="1" dirty="0">
                <a:latin typeface="Courier New" panose="02070309020205020404" pitchFamily="49" charset="0"/>
                <a:cs typeface="Courier New" panose="02070309020205020404" pitchFamily="49" charset="0"/>
              </a:rPr>
              <a:t>body {</a:t>
            </a:r>
          </a:p>
          <a:p>
            <a:r>
              <a:rPr lang="en-US" sz="1400" b="1" dirty="0">
                <a:latin typeface="Courier New" panose="02070309020205020404" pitchFamily="49" charset="0"/>
                <a:cs typeface="Courier New" panose="02070309020205020404" pitchFamily="49" charset="0"/>
              </a:rPr>
              <a:t>    width: 500px;</a:t>
            </a:r>
          </a:p>
          <a:p>
            <a:r>
              <a:rPr lang="en-US" sz="1400" b="1" dirty="0">
                <a:latin typeface="Courier New" panose="02070309020205020404" pitchFamily="49" charset="0"/>
                <a:cs typeface="Courier New" panose="02070309020205020404" pitchFamily="49" charset="0"/>
              </a:rPr>
              <a:t>    margin: 0 25px 20px;</a:t>
            </a:r>
          </a:p>
          <a:p>
            <a:r>
              <a:rPr lang="en-US" sz="1400" b="1" dirty="0">
                <a:latin typeface="Courier New" panose="02070309020205020404" pitchFamily="49" charset="0"/>
                <a:cs typeface="Courier New" panose="02070309020205020404" pitchFamily="49" charset="0"/>
              </a:rPr>
              <a:t>    border: 1px solid black;</a:t>
            </a:r>
          </a:p>
          <a:p>
            <a:r>
              <a:rPr lang="en-US" sz="1400" b="1" dirty="0">
                <a:latin typeface="Courier New" panose="02070309020205020404" pitchFamily="49" charset="0"/>
                <a:cs typeface="Courier New" panose="02070309020205020404" pitchFamily="49" charset="0"/>
              </a:rPr>
              <a:t>    position: relative; }  </a:t>
            </a:r>
          </a:p>
          <a:p>
            <a:r>
              <a:rPr lang="en-US" sz="1400" b="1" dirty="0">
                <a:latin typeface="Courier New" panose="02070309020205020404" pitchFamily="49" charset="0"/>
                <a:cs typeface="Courier New" panose="02070309020205020404" pitchFamily="49" charset="0"/>
              </a:rPr>
              <a:t>aside {</a:t>
            </a:r>
          </a:p>
          <a:p>
            <a:r>
              <a:rPr lang="en-US" sz="1400" b="1" dirty="0">
                <a:latin typeface="Courier New" panose="02070309020205020404" pitchFamily="49" charset="0"/>
                <a:cs typeface="Courier New" panose="02070309020205020404" pitchFamily="49" charset="0"/>
              </a:rPr>
              <a:t>    width: 80px;</a:t>
            </a:r>
          </a:p>
          <a:p>
            <a:r>
              <a:rPr lang="en-US" sz="1400" b="1" dirty="0">
                <a:latin typeface="Courier New" panose="02070309020205020404" pitchFamily="49" charset="0"/>
                <a:cs typeface="Courier New" panose="02070309020205020404" pitchFamily="49" charset="0"/>
              </a:rPr>
              <a:t>    padding: 1em;</a:t>
            </a:r>
          </a:p>
          <a:p>
            <a:r>
              <a:rPr lang="en-US" sz="1400" b="1" dirty="0">
                <a:latin typeface="Courier New" panose="02070309020205020404" pitchFamily="49" charset="0"/>
                <a:cs typeface="Courier New" panose="02070309020205020404" pitchFamily="49" charset="0"/>
              </a:rPr>
              <a:t>    border: 1px solid black;</a:t>
            </a:r>
          </a:p>
          <a:p>
            <a:r>
              <a:rPr lang="en-US" sz="1400" b="1" dirty="0">
                <a:latin typeface="Courier New" panose="02070309020205020404" pitchFamily="49" charset="0"/>
                <a:cs typeface="Courier New" panose="02070309020205020404" pitchFamily="49" charset="0"/>
              </a:rPr>
              <a:t>    position: absolute;    </a:t>
            </a:r>
          </a:p>
          <a:p>
            <a:r>
              <a:rPr lang="en-US" sz="1400" b="1" dirty="0">
                <a:latin typeface="Courier New" panose="02070309020205020404" pitchFamily="49" charset="0"/>
                <a:cs typeface="Courier New" panose="02070309020205020404" pitchFamily="49" charset="0"/>
              </a:rPr>
              <a:t>    right: 30px;</a:t>
            </a:r>
          </a:p>
          <a:p>
            <a:r>
              <a:rPr lang="en-US" sz="1400" b="1" dirty="0">
                <a:latin typeface="Courier New" panose="02070309020205020404" pitchFamily="49" charset="0"/>
                <a:cs typeface="Courier New" panose="02070309020205020404" pitchFamily="49" charset="0"/>
              </a:rPr>
              <a:t>    top: 50px; }</a:t>
            </a:r>
          </a:p>
        </p:txBody>
      </p:sp>
      <p:sp>
        <p:nvSpPr>
          <p:cNvPr id="8" name="Rounded Rectangle 7">
            <a:hlinkClick r:id="rId3"/>
          </p:cNvPr>
          <p:cNvSpPr/>
          <p:nvPr/>
        </p:nvSpPr>
        <p:spPr>
          <a:xfrm>
            <a:off x="6526417" y="2341221"/>
            <a:ext cx="2263366" cy="461059"/>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4" name="Date Placeholder 3"/>
          <p:cNvSpPr>
            <a:spLocks noGrp="1"/>
          </p:cNvSpPr>
          <p:nvPr>
            <p:ph type="dt" sz="half" idx="10"/>
          </p:nvPr>
        </p:nvSpPr>
        <p:spPr/>
        <p:txBody>
          <a:bodyPr/>
          <a:lstStyle/>
          <a:p>
            <a:fld id="{A945E20E-DC37-42F4-B115-D71D72E1E4F0}"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17</a:t>
            </a:fld>
            <a:endParaRPr lang="en-US"/>
          </a:p>
        </p:txBody>
      </p:sp>
    </p:spTree>
    <p:extLst>
      <p:ext uri="{BB962C8B-B14F-4D97-AF65-F5344CB8AC3E}">
        <p14:creationId xmlns:p14="http://schemas.microsoft.com/office/powerpoint/2010/main" val="136096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519684"/>
          </a:xfrm>
        </p:spPr>
        <p:txBody>
          <a:bodyPr>
            <a:normAutofit fontScale="90000"/>
          </a:bodyPr>
          <a:lstStyle/>
          <a:p>
            <a:r>
              <a:rPr lang="en-US" sz="4000" b="1" dirty="0">
                <a:effectLst>
                  <a:outerShdw blurRad="38100" dist="38100" dir="2700000" algn="tl">
                    <a:srgbClr val="000000">
                      <a:alpha val="43137"/>
                    </a:srgbClr>
                  </a:outerShdw>
                </a:effectLst>
              </a:rPr>
              <a:t>HTML for the Positioned Elements</a:t>
            </a:r>
          </a:p>
        </p:txBody>
      </p:sp>
      <p:sp>
        <p:nvSpPr>
          <p:cNvPr id="3" name="Rectangle 2"/>
          <p:cNvSpPr/>
          <p:nvPr/>
        </p:nvSpPr>
        <p:spPr>
          <a:xfrm>
            <a:off x="466165" y="1123950"/>
            <a:ext cx="6391835" cy="3600986"/>
          </a:xfrm>
          <a:prstGeom prst="rect">
            <a:avLst/>
          </a:prstGeom>
        </p:spPr>
        <p:txBody>
          <a:bodyPr wrap="square">
            <a:spAutoFit/>
          </a:bodyPr>
          <a:lstStyle/>
          <a:p>
            <a:r>
              <a:rPr lang="en-US" sz="1200" b="1" dirty="0">
                <a:latin typeface="Courier New" panose="02070309020205020404" pitchFamily="49" charset="0"/>
                <a:cs typeface="Courier New" panose="02070309020205020404" pitchFamily="49" charset="0"/>
              </a:rPr>
              <a:t>&lt;section&gt;</a:t>
            </a:r>
          </a:p>
          <a:p>
            <a:r>
              <a:rPr lang="en-US" sz="1200" b="1" dirty="0">
                <a:latin typeface="Courier New" panose="02070309020205020404" pitchFamily="49" charset="0"/>
                <a:cs typeface="Courier New" panose="02070309020205020404" pitchFamily="49" charset="0"/>
              </a:rPr>
              <a:t>    &lt;h1&gt;&lt;</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&gt;</a:t>
            </a:r>
            <a:r>
              <a:rPr lang="en-US" sz="1200" b="1" dirty="0" err="1">
                <a:latin typeface="Courier New" panose="02070309020205020404" pitchFamily="49" charset="0"/>
                <a:cs typeface="Courier New" panose="02070309020205020404" pitchFamily="49" charset="0"/>
              </a:rPr>
              <a:t>Murach&amp;rsquo;s</a:t>
            </a:r>
            <a:r>
              <a:rPr lang="en-US" sz="1200" b="1" dirty="0">
                <a:latin typeface="Courier New" panose="02070309020205020404" pitchFamily="49" charset="0"/>
                <a:cs typeface="Courier New" panose="02070309020205020404" pitchFamily="49" charset="0"/>
              </a:rPr>
              <a:t> JavaScript and DOM </a:t>
            </a:r>
          </a:p>
          <a:p>
            <a:r>
              <a:rPr lang="en-US" sz="1200" b="1" dirty="0">
                <a:latin typeface="Courier New" panose="02070309020205020404" pitchFamily="49" charset="0"/>
                <a:cs typeface="Courier New" panose="02070309020205020404" pitchFamily="49" charset="0"/>
              </a:rPr>
              <a:t>        Scripting&lt;/</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&gt;&lt;/h1&gt;</a:t>
            </a:r>
          </a:p>
          <a:p>
            <a:r>
              <a:rPr lang="en-US" sz="1200" b="1" dirty="0">
                <a:latin typeface="Courier New" panose="02070309020205020404" pitchFamily="49" charset="0"/>
                <a:cs typeface="Courier New" panose="02070309020205020404" pitchFamily="49" charset="0"/>
              </a:rPr>
              <a:t>    &lt;h2&gt;Section 1&lt;span class="title"&gt;Introduction to </a:t>
            </a:r>
          </a:p>
          <a:p>
            <a:r>
              <a:rPr lang="en-US" sz="1200" b="1" dirty="0">
                <a:latin typeface="Courier New" panose="02070309020205020404" pitchFamily="49" charset="0"/>
                <a:cs typeface="Courier New" panose="02070309020205020404" pitchFamily="49" charset="0"/>
              </a:rPr>
              <a:t>        JavaScript programming&lt;/span&gt;&lt;/h2&gt;</a:t>
            </a:r>
          </a:p>
          <a:p>
            <a:r>
              <a:rPr lang="en-US" sz="1200" b="1" dirty="0">
                <a:latin typeface="Courier New" panose="02070309020205020404" pitchFamily="49" charset="0"/>
                <a:cs typeface="Courier New" panose="02070309020205020404" pitchFamily="49" charset="0"/>
              </a:rPr>
              <a:t>    &lt;h3&gt;Chapter 1&lt;span class="title"&gt;Introduction to web </a:t>
            </a:r>
          </a:p>
          <a:p>
            <a:r>
              <a:rPr lang="en-US" sz="1200" b="1" dirty="0">
                <a:latin typeface="Courier New" panose="02070309020205020404" pitchFamily="49" charset="0"/>
                <a:cs typeface="Courier New" panose="02070309020205020404" pitchFamily="49" charset="0"/>
              </a:rPr>
              <a:t>        development and JavaScript&lt;/span&gt;&lt;span </a:t>
            </a:r>
          </a:p>
          <a:p>
            <a:r>
              <a:rPr lang="en-US" sz="1200" b="1" dirty="0">
                <a:latin typeface="Courier New" panose="02070309020205020404" pitchFamily="49" charset="0"/>
                <a:cs typeface="Courier New" panose="02070309020205020404" pitchFamily="49" charset="0"/>
              </a:rPr>
              <a:t>        class="number"&gt;3&lt;/span&gt;&lt;/h3&gt;</a:t>
            </a:r>
          </a:p>
          <a:p>
            <a:r>
              <a:rPr lang="en-US" sz="1200" b="1" dirty="0">
                <a:latin typeface="Courier New" panose="02070309020205020404" pitchFamily="49" charset="0"/>
                <a:cs typeface="Courier New" panose="02070309020205020404" pitchFamily="49" charset="0"/>
              </a:rPr>
              <a:t>    &lt;h3&gt;Chapter 2&lt;span class="title"&gt;How to code a </a:t>
            </a:r>
          </a:p>
          <a:p>
            <a:r>
              <a:rPr lang="en-US" sz="1200" b="1" dirty="0">
                <a:latin typeface="Courier New" panose="02070309020205020404" pitchFamily="49" charset="0"/>
                <a:cs typeface="Courier New" panose="02070309020205020404" pitchFamily="49" charset="0"/>
              </a:rPr>
              <a:t>        JavaScript application&lt;/span&gt;</a:t>
            </a:r>
          </a:p>
          <a:p>
            <a:r>
              <a:rPr lang="en-US" sz="1200" b="1" dirty="0">
                <a:latin typeface="Courier New" panose="02070309020205020404" pitchFamily="49" charset="0"/>
                <a:cs typeface="Courier New" panose="02070309020205020404" pitchFamily="49" charset="0"/>
              </a:rPr>
              <a:t>        &lt;span class="number"&gt;43&lt;/span&gt;&lt;/h3&gt;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&lt;h2&gt;Section 2&lt;span class="title"&gt;JavaScript </a:t>
            </a:r>
          </a:p>
          <a:p>
            <a:r>
              <a:rPr lang="en-US" sz="1200" b="1" dirty="0">
                <a:latin typeface="Courier New" panose="02070309020205020404" pitchFamily="49" charset="0"/>
                <a:cs typeface="Courier New" panose="02070309020205020404" pitchFamily="49" charset="0"/>
              </a:rPr>
              <a:t>        essentials&lt;/span&gt;&lt;/h2&gt;</a:t>
            </a:r>
          </a:p>
          <a:p>
            <a:r>
              <a:rPr lang="en-US" sz="1200" b="1" dirty="0">
                <a:latin typeface="Courier New" panose="02070309020205020404" pitchFamily="49" charset="0"/>
                <a:cs typeface="Courier New" panose="02070309020205020404" pitchFamily="49" charset="0"/>
              </a:rPr>
              <a:t>    &lt;h3&gt;Chapter 6&lt;span class="title"&gt;How to get input and </a:t>
            </a:r>
          </a:p>
          <a:p>
            <a:r>
              <a:rPr lang="en-US" sz="1200" b="1" dirty="0">
                <a:latin typeface="Courier New" panose="02070309020205020404" pitchFamily="49" charset="0"/>
                <a:cs typeface="Courier New" panose="02070309020205020404" pitchFamily="49" charset="0"/>
              </a:rPr>
              <a:t>        display output&lt;/span&gt;</a:t>
            </a:r>
          </a:p>
          <a:p>
            <a:r>
              <a:rPr lang="en-US" sz="1200" b="1" dirty="0">
                <a:latin typeface="Courier New" panose="02070309020205020404" pitchFamily="49" charset="0"/>
                <a:cs typeface="Courier New" panose="02070309020205020404" pitchFamily="49" charset="0"/>
              </a:rPr>
              <a:t>        &lt;span class="number"&gt;223&lt;/span&gt;&lt;/h3&gt;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&lt;/section&gt;</a:t>
            </a:r>
          </a:p>
        </p:txBody>
      </p:sp>
      <p:sp>
        <p:nvSpPr>
          <p:cNvPr id="4" name="Date Placeholder 3"/>
          <p:cNvSpPr>
            <a:spLocks noGrp="1"/>
          </p:cNvSpPr>
          <p:nvPr>
            <p:ph type="dt" sz="half" idx="10"/>
          </p:nvPr>
        </p:nvSpPr>
        <p:spPr/>
        <p:txBody>
          <a:bodyPr/>
          <a:lstStyle/>
          <a:p>
            <a:fld id="{DBF4B479-66D5-4B59-8479-FFD37A302C92}"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18</a:t>
            </a:fld>
            <a:endParaRPr lang="en-US"/>
          </a:p>
        </p:txBody>
      </p:sp>
    </p:spTree>
    <p:extLst>
      <p:ext uri="{BB962C8B-B14F-4D97-AF65-F5344CB8AC3E}">
        <p14:creationId xmlns:p14="http://schemas.microsoft.com/office/powerpoint/2010/main" val="2428540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effectLst>
                  <a:outerShdw blurRad="38100" dist="38100" dir="2700000" algn="tl">
                    <a:srgbClr val="000000">
                      <a:alpha val="43137"/>
                    </a:srgbClr>
                  </a:outerShdw>
                </a:effectLst>
              </a:rPr>
              <a:t>CSS for the Positioned Elements</a:t>
            </a:r>
          </a:p>
        </p:txBody>
      </p:sp>
      <p:sp>
        <p:nvSpPr>
          <p:cNvPr id="7" name="Rounded Rectangle 6">
            <a:hlinkClick r:id="rId3"/>
          </p:cNvPr>
          <p:cNvSpPr/>
          <p:nvPr/>
        </p:nvSpPr>
        <p:spPr>
          <a:xfrm>
            <a:off x="6526417" y="2341221"/>
            <a:ext cx="2263366" cy="461059"/>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3" name="Rectangle 2"/>
          <p:cNvSpPr/>
          <p:nvPr/>
        </p:nvSpPr>
        <p:spPr>
          <a:xfrm>
            <a:off x="466165" y="1500385"/>
            <a:ext cx="3424518" cy="2893100"/>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section h2 {</a:t>
            </a:r>
          </a:p>
          <a:p>
            <a:r>
              <a:rPr lang="en-US" sz="1400" b="1" dirty="0">
                <a:latin typeface="Courier New" panose="02070309020205020404" pitchFamily="49" charset="0"/>
                <a:cs typeface="Courier New" panose="02070309020205020404" pitchFamily="49" charset="0"/>
              </a:rPr>
              <a:t>    margin: .6em 0 0;</a:t>
            </a:r>
          </a:p>
          <a:p>
            <a:r>
              <a:rPr lang="en-US" sz="1400" b="1" dirty="0">
                <a:latin typeface="Courier New" panose="02070309020205020404" pitchFamily="49" charset="0"/>
                <a:cs typeface="Courier New" panose="02070309020205020404" pitchFamily="49" charset="0"/>
              </a:rPr>
              <a:t>    position: relative; }</a:t>
            </a:r>
          </a:p>
          <a:p>
            <a:r>
              <a:rPr lang="en-US" sz="1400" b="1" dirty="0">
                <a:latin typeface="Courier New" panose="02070309020205020404" pitchFamily="49" charset="0"/>
                <a:cs typeface="Courier New" panose="02070309020205020404" pitchFamily="49" charset="0"/>
              </a:rPr>
              <a:t>section h3 {</a:t>
            </a:r>
          </a:p>
          <a:p>
            <a:r>
              <a:rPr lang="en-US" sz="1400" b="1" dirty="0">
                <a:latin typeface="Courier New" panose="02070309020205020404" pitchFamily="49" charset="0"/>
                <a:cs typeface="Courier New" panose="02070309020205020404" pitchFamily="49" charset="0"/>
              </a:rPr>
              <a:t>    font-weight: normal;</a:t>
            </a:r>
          </a:p>
          <a:p>
            <a:r>
              <a:rPr lang="en-US" sz="1400" b="1" dirty="0">
                <a:latin typeface="Courier New" panose="02070309020205020404" pitchFamily="49" charset="0"/>
                <a:cs typeface="Courier New" panose="02070309020205020404" pitchFamily="49" charset="0"/>
              </a:rPr>
              <a:t>    margin: .3em 0 0;</a:t>
            </a:r>
          </a:p>
          <a:p>
            <a:r>
              <a:rPr lang="en-US" sz="1400" b="1" dirty="0">
                <a:latin typeface="Courier New" panose="02070309020205020404" pitchFamily="49" charset="0"/>
                <a:cs typeface="Courier New" panose="02070309020205020404" pitchFamily="49" charset="0"/>
              </a:rPr>
              <a:t>    position: relative; }</a:t>
            </a:r>
          </a:p>
          <a:p>
            <a:r>
              <a:rPr lang="en-US" sz="1400" b="1" dirty="0">
                <a:latin typeface="Courier New" panose="02070309020205020404" pitchFamily="49" charset="0"/>
                <a:cs typeface="Courier New" panose="02070309020205020404" pitchFamily="49" charset="0"/>
              </a:rPr>
              <a:t>.title {</a:t>
            </a:r>
          </a:p>
          <a:p>
            <a:r>
              <a:rPr lang="en-US" sz="1400" b="1" dirty="0">
                <a:latin typeface="Courier New" panose="02070309020205020404" pitchFamily="49" charset="0"/>
                <a:cs typeface="Courier New" panose="02070309020205020404" pitchFamily="49" charset="0"/>
              </a:rPr>
              <a:t>    position: absolute;</a:t>
            </a:r>
          </a:p>
          <a:p>
            <a:r>
              <a:rPr lang="en-US" sz="1400" b="1" dirty="0">
                <a:latin typeface="Courier New" panose="02070309020205020404" pitchFamily="49" charset="0"/>
                <a:cs typeface="Courier New" panose="02070309020205020404" pitchFamily="49" charset="0"/>
              </a:rPr>
              <a:t>    left: 90px; }</a:t>
            </a:r>
          </a:p>
          <a:p>
            <a:r>
              <a:rPr lang="en-US" sz="1400" b="1" dirty="0">
                <a:latin typeface="Courier New" panose="02070309020205020404" pitchFamily="49" charset="0"/>
                <a:cs typeface="Courier New" panose="02070309020205020404" pitchFamily="49" charset="0"/>
              </a:rPr>
              <a:t>.number {</a:t>
            </a:r>
          </a:p>
          <a:p>
            <a:r>
              <a:rPr lang="en-US" sz="1400" b="1" dirty="0">
                <a:latin typeface="Courier New" panose="02070309020205020404" pitchFamily="49" charset="0"/>
                <a:cs typeface="Courier New" panose="02070309020205020404" pitchFamily="49" charset="0"/>
              </a:rPr>
              <a:t>    position: absolute;</a:t>
            </a:r>
          </a:p>
          <a:p>
            <a:r>
              <a:rPr lang="en-US" sz="1400" b="1" dirty="0">
                <a:latin typeface="Courier New" panose="02070309020205020404" pitchFamily="49" charset="0"/>
                <a:cs typeface="Courier New" panose="02070309020205020404" pitchFamily="49" charset="0"/>
              </a:rPr>
              <a:t>    right: 0; }</a:t>
            </a:r>
          </a:p>
        </p:txBody>
      </p:sp>
      <p:sp>
        <p:nvSpPr>
          <p:cNvPr id="4" name="Date Placeholder 3"/>
          <p:cNvSpPr>
            <a:spLocks noGrp="1"/>
          </p:cNvSpPr>
          <p:nvPr>
            <p:ph type="dt" sz="half" idx="10"/>
          </p:nvPr>
        </p:nvSpPr>
        <p:spPr/>
        <p:txBody>
          <a:bodyPr/>
          <a:lstStyle/>
          <a:p>
            <a:fld id="{F946FB6F-7220-4258-A702-BB71684D6118}"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19</a:t>
            </a:fld>
            <a:endParaRPr lang="en-US"/>
          </a:p>
        </p:txBody>
      </p:sp>
    </p:spTree>
    <p:extLst>
      <p:ext uri="{BB962C8B-B14F-4D97-AF65-F5344CB8AC3E}">
        <p14:creationId xmlns:p14="http://schemas.microsoft.com/office/powerpoint/2010/main" val="230565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Outline</a:t>
            </a:r>
          </a:p>
        </p:txBody>
      </p:sp>
      <p:sp>
        <p:nvSpPr>
          <p:cNvPr id="3" name="Content Placeholder 2"/>
          <p:cNvSpPr>
            <a:spLocks noGrp="1"/>
          </p:cNvSpPr>
          <p:nvPr>
            <p:ph idx="1"/>
          </p:nvPr>
        </p:nvSpPr>
        <p:spPr/>
        <p:txBody>
          <a:bodyPr>
            <a:normAutofit/>
          </a:bodyPr>
          <a:lstStyle/>
          <a:p>
            <a:r>
              <a:rPr lang="en-US" sz="1800" dirty="0"/>
              <a:t>Chapter 6 - How to Use CSS for Page Layout </a:t>
            </a:r>
          </a:p>
          <a:p>
            <a:pPr lvl="1"/>
            <a:r>
              <a:rPr lang="en-US" sz="1800" dirty="0"/>
              <a:t>HTML5 </a:t>
            </a:r>
          </a:p>
          <a:p>
            <a:pPr lvl="2"/>
            <a:r>
              <a:rPr lang="en-US" sz="1600" dirty="0"/>
              <a:t>2-Column Web Page with Fixed-Width Columns</a:t>
            </a:r>
          </a:p>
          <a:p>
            <a:pPr lvl="2"/>
            <a:r>
              <a:rPr lang="en-US" sz="1600" dirty="0"/>
              <a:t>2-Column Web Page with Liquid Widths</a:t>
            </a:r>
          </a:p>
          <a:p>
            <a:pPr lvl="2"/>
            <a:r>
              <a:rPr lang="en-US" sz="1600" dirty="0"/>
              <a:t>3-Column Web Page with Fixed-Width Columns</a:t>
            </a:r>
          </a:p>
          <a:p>
            <a:pPr lvl="1"/>
            <a:r>
              <a:rPr lang="en-US" sz="1800" dirty="0"/>
              <a:t>How to Use CSS to Create Multiple Columns</a:t>
            </a:r>
          </a:p>
          <a:p>
            <a:pPr lvl="1"/>
            <a:r>
              <a:rPr lang="en-US" sz="1800" dirty="0"/>
              <a:t>How to Use Position Elements</a:t>
            </a:r>
          </a:p>
          <a:p>
            <a:pPr lvl="1"/>
            <a:r>
              <a:rPr lang="en-US" sz="1800" dirty="0"/>
              <a:t>Student Exercise 1</a:t>
            </a:r>
          </a:p>
          <a:p>
            <a:r>
              <a:rPr lang="en-US" sz="1800" dirty="0"/>
              <a:t>Chapter 7 - How to Work with CSS to do Links, Lists, and Navigation Menus</a:t>
            </a:r>
          </a:p>
        </p:txBody>
      </p:sp>
      <p:sp>
        <p:nvSpPr>
          <p:cNvPr id="4" name="Date Placeholder 3"/>
          <p:cNvSpPr>
            <a:spLocks noGrp="1"/>
          </p:cNvSpPr>
          <p:nvPr>
            <p:ph type="dt" sz="half" idx="10"/>
          </p:nvPr>
        </p:nvSpPr>
        <p:spPr/>
        <p:txBody>
          <a:bodyPr/>
          <a:lstStyle/>
          <a:p>
            <a:fld id="{9A2D599E-D698-4489-80FA-CCCFDA4C4758}"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a:t>
            </a:fld>
            <a:endParaRPr lang="en-US" dirty="0"/>
          </a:p>
        </p:txBody>
      </p:sp>
    </p:spTree>
    <p:extLst>
      <p:ext uri="{BB962C8B-B14F-4D97-AF65-F5344CB8AC3E}">
        <p14:creationId xmlns:p14="http://schemas.microsoft.com/office/powerpoint/2010/main" val="2808657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672084"/>
          </a:xfrm>
        </p:spPr>
        <p:txBody>
          <a:bodyPr>
            <a:normAutofit fontScale="90000"/>
          </a:bodyPr>
          <a:lstStyle/>
          <a:p>
            <a:r>
              <a:rPr lang="en-US" sz="4400" b="1" dirty="0">
                <a:effectLst>
                  <a:outerShdw blurRad="38100" dist="38100" dir="2700000" algn="tl">
                    <a:srgbClr val="000000">
                      <a:alpha val="43137"/>
                    </a:srgbClr>
                  </a:outerShdw>
                </a:effectLst>
              </a:rPr>
              <a:t>HTML for Overlapping Elements</a:t>
            </a:r>
          </a:p>
        </p:txBody>
      </p:sp>
      <p:sp>
        <p:nvSpPr>
          <p:cNvPr id="3" name="Date Placeholder 2"/>
          <p:cNvSpPr>
            <a:spLocks noGrp="1"/>
          </p:cNvSpPr>
          <p:nvPr>
            <p:ph type="dt" sz="half" idx="10"/>
          </p:nvPr>
        </p:nvSpPr>
        <p:spPr/>
        <p:txBody>
          <a:bodyPr/>
          <a:lstStyle/>
          <a:p>
            <a:fld id="{62499A87-E99B-4EB3-93D5-87CDED3CCD7E}" type="datetime1">
              <a:rPr lang="en-US" smtClean="0"/>
              <a:t>9/15/2025</a:t>
            </a:fld>
            <a:endParaRPr lang="en-US" dirty="0"/>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4" name="Slide Number Placeholder 3"/>
          <p:cNvSpPr>
            <a:spLocks noGrp="1"/>
          </p:cNvSpPr>
          <p:nvPr>
            <p:ph type="sldNum" sz="quarter" idx="12"/>
          </p:nvPr>
        </p:nvSpPr>
        <p:spPr/>
        <p:txBody>
          <a:bodyPr/>
          <a:lstStyle/>
          <a:p>
            <a:pPr>
              <a:defRPr/>
            </a:pPr>
            <a:fld id="{11F27299-7934-46F6-B99A-F9E924C38745}" type="slidenum">
              <a:rPr lang="en-US" smtClean="0"/>
              <a:pPr>
                <a:defRPr/>
              </a:pPr>
              <a:t>20</a:t>
            </a:fld>
            <a:endParaRPr lang="en-US" dirty="0"/>
          </a:p>
        </p:txBody>
      </p:sp>
      <p:sp>
        <p:nvSpPr>
          <p:cNvPr id="6" name="TextBox 5"/>
          <p:cNvSpPr txBox="1"/>
          <p:nvPr/>
        </p:nvSpPr>
        <p:spPr>
          <a:xfrm>
            <a:off x="547195" y="1267630"/>
            <a:ext cx="8049611" cy="3477875"/>
          </a:xfrm>
          <a:prstGeom prst="rect">
            <a:avLst/>
          </a:prstGeom>
          <a:noFill/>
        </p:spPr>
        <p:txBody>
          <a:bodyPr wrap="square" rtlCol="0">
            <a:spAutoFit/>
          </a:bodyPr>
          <a:lstStyle/>
          <a:p>
            <a:r>
              <a:rPr lang="en-US" sz="1100" b="1" dirty="0">
                <a:latin typeface="Courier New" panose="02070309020205020404" pitchFamily="49" charset="0"/>
                <a:cs typeface="Courier New" panose="02070309020205020404" pitchFamily="49" charset="0"/>
              </a:rPr>
              <a:t>&lt;!DOCTYPE html&gt;</a:t>
            </a:r>
          </a:p>
          <a:p>
            <a:r>
              <a:rPr lang="en-US" sz="1100" b="1" dirty="0">
                <a:latin typeface="Courier New" panose="02070309020205020404" pitchFamily="49" charset="0"/>
                <a:cs typeface="Courier New" panose="02070309020205020404" pitchFamily="49" charset="0"/>
              </a:rPr>
              <a:t>&lt;html&gt;</a:t>
            </a:r>
          </a:p>
          <a:p>
            <a:r>
              <a:rPr lang="en-US" sz="1100" b="1" dirty="0">
                <a:latin typeface="Courier New" panose="02070309020205020404" pitchFamily="49" charset="0"/>
                <a:cs typeface="Courier New" panose="02070309020205020404" pitchFamily="49" charset="0"/>
              </a:rPr>
              <a:t>&lt;head&gt;</a:t>
            </a:r>
          </a:p>
          <a:p>
            <a:r>
              <a:rPr lang="en-US" sz="1100" b="1" dirty="0">
                <a:latin typeface="Courier New" panose="02070309020205020404" pitchFamily="49" charset="0"/>
                <a:cs typeface="Courier New" panose="02070309020205020404" pitchFamily="49" charset="0"/>
              </a:rPr>
              <a:t>&lt;style&gt;</a:t>
            </a:r>
          </a:p>
          <a:p>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img</a:t>
            </a:r>
            <a:r>
              <a:rPr lang="en-US" sz="1100" b="1" dirty="0">
                <a:latin typeface="Courier New" panose="02070309020205020404" pitchFamily="49" charset="0"/>
                <a:cs typeface="Courier New" panose="02070309020205020404" pitchFamily="49" charset="0"/>
              </a:rPr>
              <a:t> {</a:t>
            </a:r>
          </a:p>
          <a:p>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position:absolute</a:t>
            </a:r>
            <a:r>
              <a:rPr lang="en-US" sz="1100" b="1" dirty="0">
                <a:latin typeface="Courier New" panose="02070309020205020404" pitchFamily="49" charset="0"/>
                <a:cs typeface="Courier New" panose="02070309020205020404" pitchFamily="49" charset="0"/>
              </a:rPr>
              <a:t>;</a:t>
            </a:r>
          </a:p>
          <a:p>
            <a:r>
              <a:rPr lang="en-US" sz="1100" b="1" dirty="0">
                <a:latin typeface="Courier New" panose="02070309020205020404" pitchFamily="49" charset="0"/>
                <a:cs typeface="Courier New" panose="02070309020205020404" pitchFamily="49" charset="0"/>
              </a:rPr>
              <a:t>  left:0px;</a:t>
            </a:r>
          </a:p>
          <a:p>
            <a:r>
              <a:rPr lang="en-US" sz="1100" b="1" dirty="0">
                <a:latin typeface="Courier New" panose="02070309020205020404" pitchFamily="49" charset="0"/>
                <a:cs typeface="Courier New" panose="02070309020205020404" pitchFamily="49" charset="0"/>
              </a:rPr>
              <a:t>  top:0px;</a:t>
            </a:r>
          </a:p>
          <a:p>
            <a:r>
              <a:rPr lang="en-US" sz="1100" b="1" dirty="0">
                <a:latin typeface="Courier New" panose="02070309020205020404" pitchFamily="49" charset="0"/>
                <a:cs typeface="Courier New" panose="02070309020205020404" pitchFamily="49" charset="0"/>
              </a:rPr>
              <a:t>  z-index:-1;</a:t>
            </a:r>
          </a:p>
          <a:p>
            <a:r>
              <a:rPr lang="en-US" sz="1100" b="1" dirty="0">
                <a:latin typeface="Courier New" panose="02070309020205020404" pitchFamily="49" charset="0"/>
                <a:cs typeface="Courier New" panose="02070309020205020404" pitchFamily="49" charset="0"/>
              </a:rPr>
              <a:t>}</a:t>
            </a:r>
          </a:p>
          <a:p>
            <a:r>
              <a:rPr lang="en-US" sz="1100" b="1" dirty="0">
                <a:latin typeface="Courier New" panose="02070309020205020404" pitchFamily="49" charset="0"/>
                <a:cs typeface="Courier New" panose="02070309020205020404" pitchFamily="49" charset="0"/>
              </a:rPr>
              <a:t>&lt;/style&gt;</a:t>
            </a:r>
          </a:p>
          <a:p>
            <a:r>
              <a:rPr lang="en-US" sz="1100" b="1" dirty="0">
                <a:latin typeface="Courier New" panose="02070309020205020404" pitchFamily="49" charset="0"/>
                <a:cs typeface="Courier New" panose="02070309020205020404" pitchFamily="49" charset="0"/>
              </a:rPr>
              <a:t>&lt;/head&gt;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&lt;body&gt;</a:t>
            </a:r>
          </a:p>
          <a:p>
            <a:r>
              <a:rPr lang="en-US" sz="1100" b="1" dirty="0">
                <a:latin typeface="Courier New" panose="02070309020205020404" pitchFamily="49" charset="0"/>
                <a:cs typeface="Courier New" panose="02070309020205020404" pitchFamily="49" charset="0"/>
              </a:rPr>
              <a:t>  &lt;h1&gt;This is a heading&lt;/h1&gt;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img</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src</a:t>
            </a:r>
            <a:r>
              <a:rPr lang="en-US" sz="1100" b="1" dirty="0">
                <a:latin typeface="Courier New" panose="02070309020205020404" pitchFamily="49" charset="0"/>
                <a:cs typeface="Courier New" panose="02070309020205020404" pitchFamily="49" charset="0"/>
              </a:rPr>
              <a:t>=“mcc.gif" width="100" height="140" /&gt;</a:t>
            </a:r>
          </a:p>
          <a:p>
            <a:r>
              <a:rPr lang="en-US" sz="1100" b="1" dirty="0">
                <a:latin typeface="Courier New" panose="02070309020205020404" pitchFamily="49" charset="0"/>
                <a:cs typeface="Courier New" panose="02070309020205020404" pitchFamily="49" charset="0"/>
              </a:rPr>
              <a:t>  &lt;p&gt;Because the image has a z-index of -1, it will be placed behind the text.&lt;/p&gt;</a:t>
            </a:r>
          </a:p>
          <a:p>
            <a:r>
              <a:rPr lang="en-US" sz="1100" b="1" dirty="0">
                <a:latin typeface="Courier New" panose="02070309020205020404" pitchFamily="49" charset="0"/>
                <a:cs typeface="Courier New" panose="02070309020205020404" pitchFamily="49" charset="0"/>
              </a:rPr>
              <a:t>&lt;/body&gt;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&lt;/html&gt;</a:t>
            </a:r>
          </a:p>
        </p:txBody>
      </p:sp>
    </p:spTree>
    <p:extLst>
      <p:ext uri="{BB962C8B-B14F-4D97-AF65-F5344CB8AC3E}">
        <p14:creationId xmlns:p14="http://schemas.microsoft.com/office/powerpoint/2010/main" val="3540768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CSS For Overlapping Elements</a:t>
            </a:r>
          </a:p>
        </p:txBody>
      </p:sp>
      <p:sp>
        <p:nvSpPr>
          <p:cNvPr id="3" name="Date Placeholder 2"/>
          <p:cNvSpPr>
            <a:spLocks noGrp="1"/>
          </p:cNvSpPr>
          <p:nvPr>
            <p:ph type="dt" sz="half" idx="10"/>
          </p:nvPr>
        </p:nvSpPr>
        <p:spPr/>
        <p:txBody>
          <a:bodyPr/>
          <a:lstStyle/>
          <a:p>
            <a:fld id="{FB26A9AF-B496-4E39-B25A-E300FDF68B83}" type="datetime1">
              <a:rPr lang="en-US" smtClean="0"/>
              <a:t>9/15/2025</a:t>
            </a:fld>
            <a:endParaRPr lang="en-US" dirty="0"/>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4" name="Slide Number Placeholder 3"/>
          <p:cNvSpPr>
            <a:spLocks noGrp="1"/>
          </p:cNvSpPr>
          <p:nvPr>
            <p:ph type="sldNum" sz="quarter" idx="12"/>
          </p:nvPr>
        </p:nvSpPr>
        <p:spPr/>
        <p:txBody>
          <a:bodyPr/>
          <a:lstStyle/>
          <a:p>
            <a:pPr>
              <a:defRPr/>
            </a:pPr>
            <a:fld id="{11F27299-7934-46F6-B99A-F9E924C38745}" type="slidenum">
              <a:rPr lang="en-US" smtClean="0"/>
              <a:pPr>
                <a:defRPr/>
              </a:pPr>
              <a:t>21</a:t>
            </a:fld>
            <a:endParaRPr lang="en-US" dirty="0"/>
          </a:p>
        </p:txBody>
      </p:sp>
      <p:sp>
        <p:nvSpPr>
          <p:cNvPr id="6" name="TextBox 5"/>
          <p:cNvSpPr txBox="1"/>
          <p:nvPr/>
        </p:nvSpPr>
        <p:spPr>
          <a:xfrm>
            <a:off x="457201" y="1551774"/>
            <a:ext cx="5447857" cy="1569660"/>
          </a:xfrm>
          <a:prstGeom prst="rect">
            <a:avLst/>
          </a:prstGeom>
          <a:noFill/>
        </p:spPr>
        <p:txBody>
          <a:bodyPr wrap="square" rtlCol="0">
            <a:spAutoFit/>
          </a:bodyPr>
          <a:lstStyle/>
          <a:p>
            <a:r>
              <a:rPr lang="en-US" sz="1600" b="1" dirty="0" err="1">
                <a:latin typeface="Courier New" panose="02070309020205020404" pitchFamily="49" charset="0"/>
                <a:cs typeface="Courier New" panose="02070309020205020404" pitchFamily="49" charset="0"/>
              </a:rPr>
              <a:t>img</a:t>
            </a:r>
            <a:r>
              <a:rPr lang="en-US" sz="1600" b="1" dirty="0">
                <a:latin typeface="Courier New" panose="02070309020205020404" pitchFamily="49" charset="0"/>
                <a:cs typeface="Courier New" panose="02070309020205020404" pitchFamily="49" charset="0"/>
              </a:rPr>
              <a:t> {</a:t>
            </a:r>
            <a:br>
              <a:rPr lang="en-US" sz="1600" b="1" dirty="0">
                <a:latin typeface="Courier New" panose="02070309020205020404" pitchFamily="49" charset="0"/>
                <a:cs typeface="Courier New" panose="02070309020205020404" pitchFamily="49" charset="0"/>
              </a:rPr>
            </a:br>
            <a:r>
              <a:rPr lang="en-US" sz="1600" b="1" dirty="0" err="1">
                <a:latin typeface="Courier New" panose="02070309020205020404" pitchFamily="49" charset="0"/>
                <a:cs typeface="Courier New" panose="02070309020205020404" pitchFamily="49" charset="0"/>
              </a:rPr>
              <a:t>position:absolute</a:t>
            </a:r>
            <a:r>
              <a:rPr lang="en-US" sz="1600" b="1" dirty="0">
                <a:latin typeface="Courier New" panose="02070309020205020404" pitchFamily="49" charset="0"/>
                <a:cs typeface="Courier New" panose="02070309020205020404" pitchFamily="49" charset="0"/>
              </a:rPr>
              <a:t>;</a:t>
            </a:r>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left:0px;</a:t>
            </a:r>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top:0px;</a:t>
            </a:r>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z-index:-1;</a:t>
            </a:r>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a:t>
            </a:r>
          </a:p>
        </p:txBody>
      </p:sp>
      <p:sp>
        <p:nvSpPr>
          <p:cNvPr id="7" name="Rounded Rectangle 6">
            <a:hlinkClick r:id="rId2"/>
          </p:cNvPr>
          <p:cNvSpPr/>
          <p:nvPr/>
        </p:nvSpPr>
        <p:spPr>
          <a:xfrm>
            <a:off x="6526417" y="2341221"/>
            <a:ext cx="2263366" cy="461059"/>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Tree>
    <p:extLst>
      <p:ext uri="{BB962C8B-B14F-4D97-AF65-F5344CB8AC3E}">
        <p14:creationId xmlns:p14="http://schemas.microsoft.com/office/powerpoint/2010/main" val="340104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Exercise 1</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000" dirty="0"/>
              <a:t>Complete Exercise 6-1, 6-2 and 6-3 on page 233 using Dreamweaver.</a:t>
            </a:r>
          </a:p>
          <a:p>
            <a:pPr marL="514350" indent="-514350">
              <a:buFont typeface="+mj-lt"/>
              <a:buAutoNum type="arabicPeriod"/>
            </a:pPr>
            <a:r>
              <a:rPr lang="en-US" sz="2000" dirty="0"/>
              <a:t>The c6_content.txt and c6_sampson.txt files listed in Exercises 6-2 and 6-3 are located in the txt folder on your developmental site.</a:t>
            </a:r>
          </a:p>
          <a:p>
            <a:pPr marL="514350" indent="-514350">
              <a:buFont typeface="+mj-lt"/>
              <a:buAutoNum type="arabicPeriod"/>
            </a:pPr>
            <a:r>
              <a:rPr lang="en-US" sz="2000" dirty="0"/>
              <a:t>Students will upload test files to development site.</a:t>
            </a:r>
          </a:p>
          <a:p>
            <a:pPr marL="514350" indent="-514350">
              <a:buFont typeface="+mj-lt"/>
              <a:buAutoNum type="arabicPeriod"/>
            </a:pPr>
            <a:r>
              <a:rPr lang="en-US" sz="2000" dirty="0"/>
              <a:t>Students will preview in browser development files.</a:t>
            </a:r>
          </a:p>
          <a:p>
            <a:pPr marL="514350" indent="-514350">
              <a:buFont typeface="+mj-lt"/>
              <a:buAutoNum type="arabicPeriod"/>
            </a:pPr>
            <a:r>
              <a:rPr lang="en-US" sz="2000" dirty="0"/>
              <a:t>Students will upload files to live site.</a:t>
            </a:r>
          </a:p>
          <a:p>
            <a:pPr marL="514350" indent="-514350">
              <a:buFont typeface="+mj-lt"/>
              <a:buAutoNum type="arabicPeriod"/>
            </a:pPr>
            <a:r>
              <a:rPr lang="en-US" sz="2000" dirty="0"/>
              <a:t>Students will preview in browser live files.</a:t>
            </a:r>
          </a:p>
        </p:txBody>
      </p:sp>
      <p:sp>
        <p:nvSpPr>
          <p:cNvPr id="4" name="Date Placeholder 3"/>
          <p:cNvSpPr>
            <a:spLocks noGrp="1"/>
          </p:cNvSpPr>
          <p:nvPr>
            <p:ph type="dt" sz="half" idx="10"/>
          </p:nvPr>
        </p:nvSpPr>
        <p:spPr/>
        <p:txBody>
          <a:bodyPr/>
          <a:lstStyle/>
          <a:p>
            <a:fld id="{2E4262D7-1875-4502-9269-50631EB9C350}"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22</a:t>
            </a:fld>
            <a:endParaRPr lang="en-US" dirty="0"/>
          </a:p>
        </p:txBody>
      </p:sp>
    </p:spTree>
    <p:extLst>
      <p:ext uri="{BB962C8B-B14F-4D97-AF65-F5344CB8AC3E}">
        <p14:creationId xmlns:p14="http://schemas.microsoft.com/office/powerpoint/2010/main" val="1811566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Links and Lists</a:t>
            </a:r>
            <a:r>
              <a:rPr lang="en-US" dirty="0"/>
              <a:t> Outline</a:t>
            </a:r>
          </a:p>
        </p:txBody>
      </p:sp>
      <p:sp>
        <p:nvSpPr>
          <p:cNvPr id="3" name="Content Placeholder 2"/>
          <p:cNvSpPr>
            <a:spLocks noGrp="1"/>
          </p:cNvSpPr>
          <p:nvPr>
            <p:ph idx="1"/>
          </p:nvPr>
        </p:nvSpPr>
        <p:spPr/>
        <p:txBody>
          <a:bodyPr/>
          <a:lstStyle/>
          <a:p>
            <a:r>
              <a:rPr lang="en-US" sz="2400" dirty="0"/>
              <a:t>How to Create a Lists</a:t>
            </a:r>
          </a:p>
          <a:p>
            <a:r>
              <a:rPr lang="en-US" sz="2400" dirty="0"/>
              <a:t>How to Format Lists</a:t>
            </a:r>
          </a:p>
          <a:p>
            <a:r>
              <a:rPr lang="en-US" sz="2400" dirty="0"/>
              <a:t>How to Create Links</a:t>
            </a:r>
          </a:p>
          <a:p>
            <a:r>
              <a:rPr lang="en-US" sz="2400" dirty="0"/>
              <a:t>How to Create Navigation List and Bars</a:t>
            </a:r>
          </a:p>
          <a:p>
            <a:r>
              <a:rPr lang="en-US" sz="2400" dirty="0"/>
              <a:t>Student Exercise 2</a:t>
            </a:r>
          </a:p>
        </p:txBody>
      </p:sp>
      <p:sp>
        <p:nvSpPr>
          <p:cNvPr id="4" name="Date Placeholder 3"/>
          <p:cNvSpPr>
            <a:spLocks noGrp="1"/>
          </p:cNvSpPr>
          <p:nvPr>
            <p:ph type="dt" sz="half" idx="10"/>
          </p:nvPr>
        </p:nvSpPr>
        <p:spPr/>
        <p:txBody>
          <a:bodyPr/>
          <a:lstStyle/>
          <a:p>
            <a:fld id="{1292B282-D1D6-443B-B8BA-87DE7E1A4AF3}"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23</a:t>
            </a:fld>
            <a:endParaRPr lang="en-US" dirty="0"/>
          </a:p>
        </p:txBody>
      </p:sp>
    </p:spTree>
    <p:extLst>
      <p:ext uri="{BB962C8B-B14F-4D97-AF65-F5344CB8AC3E}">
        <p14:creationId xmlns:p14="http://schemas.microsoft.com/office/powerpoint/2010/main" val="29986212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Create a List</a:t>
            </a:r>
          </a:p>
        </p:txBody>
      </p:sp>
      <p:graphicFrame>
        <p:nvGraphicFramePr>
          <p:cNvPr id="8" name="Content Placeholder 7"/>
          <p:cNvGraphicFramePr>
            <a:graphicFrameLocks noGrp="1"/>
          </p:cNvGraphicFramePr>
          <p:nvPr>
            <p:ph idx="1"/>
          </p:nvPr>
        </p:nvGraphicFramePr>
        <p:xfrm>
          <a:off x="457200" y="1450975"/>
          <a:ext cx="8230052" cy="1973580"/>
        </p:xfrm>
        <a:graphic>
          <a:graphicData uri="http://schemas.openxmlformats.org/drawingml/2006/table">
            <a:tbl>
              <a:tblPr firstRow="1" bandRow="1">
                <a:tableStyleId>{93296810-A885-4BE3-A3E7-6D5BEEA58F35}</a:tableStyleId>
              </a:tblPr>
              <a:tblGrid>
                <a:gridCol w="1439673">
                  <a:extLst>
                    <a:ext uri="{9D8B030D-6E8A-4147-A177-3AD203B41FA5}">
                      <a16:colId xmlns:a16="http://schemas.microsoft.com/office/drawing/2014/main" val="20000"/>
                    </a:ext>
                  </a:extLst>
                </a:gridCol>
                <a:gridCol w="6790379">
                  <a:extLst>
                    <a:ext uri="{9D8B030D-6E8A-4147-A177-3AD203B41FA5}">
                      <a16:colId xmlns:a16="http://schemas.microsoft.com/office/drawing/2014/main" val="20001"/>
                    </a:ext>
                  </a:extLst>
                </a:gridCol>
              </a:tblGrid>
              <a:tr h="278130">
                <a:tc>
                  <a:txBody>
                    <a:bodyPr/>
                    <a:lstStyle/>
                    <a:p>
                      <a:pPr algn="ctr"/>
                      <a:r>
                        <a:rPr lang="en-US" sz="1400" dirty="0">
                          <a:solidFill>
                            <a:schemeClr val="tx1"/>
                          </a:solidFill>
                          <a:latin typeface="+mj-lt"/>
                        </a:rPr>
                        <a:t>Element</a:t>
                      </a:r>
                    </a:p>
                  </a:txBody>
                  <a:tcPr marL="90984" marR="90984" marT="34290" marB="34290"/>
                </a:tc>
                <a:tc>
                  <a:txBody>
                    <a:bodyPr/>
                    <a:lstStyle/>
                    <a:p>
                      <a:pPr algn="ctr"/>
                      <a:r>
                        <a:rPr lang="en-US" sz="1400" dirty="0">
                          <a:solidFill>
                            <a:schemeClr val="tx1"/>
                          </a:solidFill>
                          <a:latin typeface="+mj-lt"/>
                        </a:rPr>
                        <a:t>Description</a:t>
                      </a:r>
                    </a:p>
                  </a:txBody>
                  <a:tcPr marL="90984" marR="90984" marT="34290" marB="34290"/>
                </a:tc>
                <a:extLst>
                  <a:ext uri="{0D108BD9-81ED-4DB2-BD59-A6C34878D82A}">
                    <a16:rowId xmlns:a16="http://schemas.microsoft.com/office/drawing/2014/main" val="10000"/>
                  </a:ext>
                </a:extLst>
              </a:tr>
              <a:tr h="278130">
                <a:tc>
                  <a:txBody>
                    <a:bodyPr/>
                    <a:lstStyle/>
                    <a:p>
                      <a:pPr algn="ctr"/>
                      <a:r>
                        <a:rPr lang="en-US" sz="1400" b="1" dirty="0">
                          <a:latin typeface="+mj-lt"/>
                          <a:cs typeface="Courier New" panose="02070309020205020404" pitchFamily="49" charset="0"/>
                        </a:rPr>
                        <a:t>&lt;</a:t>
                      </a:r>
                      <a:r>
                        <a:rPr lang="en-US" sz="1400" b="1" dirty="0" err="1">
                          <a:latin typeface="+mj-lt"/>
                          <a:cs typeface="Courier New" panose="02070309020205020404" pitchFamily="49" charset="0"/>
                        </a:rPr>
                        <a:t>ol</a:t>
                      </a:r>
                      <a:r>
                        <a:rPr lang="en-US" sz="1400" b="1" dirty="0">
                          <a:latin typeface="+mj-lt"/>
                          <a:cs typeface="Courier New" panose="02070309020205020404" pitchFamily="49" charset="0"/>
                        </a:rPr>
                        <a:t>&gt;</a:t>
                      </a:r>
                    </a:p>
                  </a:txBody>
                  <a:tcPr marL="90984" marR="90984" marT="34290" marB="34290"/>
                </a:tc>
                <a:tc>
                  <a:txBody>
                    <a:bodyPr/>
                    <a:lstStyle/>
                    <a:p>
                      <a:r>
                        <a:rPr lang="en-US" sz="1400" dirty="0">
                          <a:effectLst/>
                          <a:latin typeface="+mj-lt"/>
                        </a:rPr>
                        <a:t>Defines an ordered list</a:t>
                      </a:r>
                      <a:endParaRPr lang="en-US" sz="1400" dirty="0">
                        <a:latin typeface="+mj-lt"/>
                      </a:endParaRPr>
                    </a:p>
                  </a:txBody>
                  <a:tcPr marL="90984" marR="90984" marT="34290" marB="34290"/>
                </a:tc>
                <a:extLst>
                  <a:ext uri="{0D108BD9-81ED-4DB2-BD59-A6C34878D82A}">
                    <a16:rowId xmlns:a16="http://schemas.microsoft.com/office/drawing/2014/main" val="10001"/>
                  </a:ext>
                </a:extLst>
              </a:tr>
              <a:tr h="278130">
                <a:tc>
                  <a:txBody>
                    <a:bodyPr/>
                    <a:lstStyle/>
                    <a:p>
                      <a:pPr algn="ctr"/>
                      <a:r>
                        <a:rPr lang="en-US" sz="1400" b="1" dirty="0">
                          <a:latin typeface="+mj-lt"/>
                          <a:cs typeface="Courier New" panose="02070309020205020404" pitchFamily="49" charset="0"/>
                        </a:rPr>
                        <a:t>&lt;</a:t>
                      </a:r>
                      <a:r>
                        <a:rPr lang="en-US" sz="1400" b="1" dirty="0" err="1">
                          <a:latin typeface="+mj-lt"/>
                          <a:cs typeface="Courier New" panose="02070309020205020404" pitchFamily="49" charset="0"/>
                        </a:rPr>
                        <a:t>ul</a:t>
                      </a:r>
                      <a:r>
                        <a:rPr lang="en-US" sz="1400" b="1" dirty="0">
                          <a:latin typeface="+mj-lt"/>
                          <a:cs typeface="Courier New" panose="02070309020205020404" pitchFamily="49" charset="0"/>
                        </a:rPr>
                        <a:t>&gt;</a:t>
                      </a:r>
                    </a:p>
                  </a:txBody>
                  <a:tcPr marL="90984" marR="90984" marT="34290" marB="34290"/>
                </a:tc>
                <a:tc>
                  <a:txBody>
                    <a:bodyPr/>
                    <a:lstStyle/>
                    <a:p>
                      <a:r>
                        <a:rPr lang="en-US" sz="1400" dirty="0">
                          <a:effectLst/>
                          <a:latin typeface="+mj-lt"/>
                        </a:rPr>
                        <a:t>Defines an unordered list</a:t>
                      </a:r>
                      <a:endParaRPr lang="en-US" sz="1400" dirty="0">
                        <a:latin typeface="+mj-lt"/>
                      </a:endParaRPr>
                    </a:p>
                  </a:txBody>
                  <a:tcPr marL="90984" marR="90984" marT="34290" marB="34290"/>
                </a:tc>
                <a:extLst>
                  <a:ext uri="{0D108BD9-81ED-4DB2-BD59-A6C34878D82A}">
                    <a16:rowId xmlns:a16="http://schemas.microsoft.com/office/drawing/2014/main" val="10002"/>
                  </a:ext>
                </a:extLst>
              </a:tr>
              <a:tr h="278130">
                <a:tc>
                  <a:txBody>
                    <a:bodyPr/>
                    <a:lstStyle/>
                    <a:p>
                      <a:pPr algn="ctr"/>
                      <a:r>
                        <a:rPr lang="en-US" sz="1400" b="1" dirty="0">
                          <a:latin typeface="+mj-lt"/>
                          <a:cs typeface="Courier New" panose="02070309020205020404" pitchFamily="49" charset="0"/>
                        </a:rPr>
                        <a:t>&lt;li&gt;</a:t>
                      </a:r>
                    </a:p>
                  </a:txBody>
                  <a:tcPr marL="90984" marR="90984" marT="34290" marB="34290"/>
                </a:tc>
                <a:tc>
                  <a:txBody>
                    <a:bodyPr/>
                    <a:lstStyle/>
                    <a:p>
                      <a:r>
                        <a:rPr lang="en-US" sz="1400" dirty="0">
                          <a:effectLst/>
                          <a:latin typeface="+mj-lt"/>
                        </a:rPr>
                        <a:t>Defines a list item</a:t>
                      </a:r>
                      <a:endParaRPr lang="en-US" sz="1400" dirty="0">
                        <a:latin typeface="+mj-lt"/>
                      </a:endParaRPr>
                    </a:p>
                  </a:txBody>
                  <a:tcPr marL="90984" marR="90984" marT="34290" marB="34290"/>
                </a:tc>
                <a:extLst>
                  <a:ext uri="{0D108BD9-81ED-4DB2-BD59-A6C34878D82A}">
                    <a16:rowId xmlns:a16="http://schemas.microsoft.com/office/drawing/2014/main" val="10003"/>
                  </a:ext>
                </a:extLst>
              </a:tr>
              <a:tr h="278130">
                <a:tc>
                  <a:txBody>
                    <a:bodyPr/>
                    <a:lstStyle/>
                    <a:p>
                      <a:pPr algn="ctr"/>
                      <a:r>
                        <a:rPr lang="en-US" sz="1400" b="1" dirty="0">
                          <a:latin typeface="+mj-lt"/>
                          <a:cs typeface="Courier New" panose="02070309020205020404" pitchFamily="49" charset="0"/>
                        </a:rPr>
                        <a:t>&lt;di&gt;</a:t>
                      </a:r>
                    </a:p>
                  </a:txBody>
                  <a:tcPr marL="90984" marR="90984" marT="34290" marB="34290"/>
                </a:tc>
                <a:tc>
                  <a:txBody>
                    <a:bodyPr/>
                    <a:lstStyle/>
                    <a:p>
                      <a:r>
                        <a:rPr lang="en-US" sz="1400" dirty="0">
                          <a:effectLst/>
                          <a:latin typeface="+mj-lt"/>
                        </a:rPr>
                        <a:t>Defines a description list</a:t>
                      </a:r>
                      <a:endParaRPr lang="en-US" sz="1400" dirty="0">
                        <a:latin typeface="+mj-lt"/>
                      </a:endParaRPr>
                    </a:p>
                  </a:txBody>
                  <a:tcPr marL="90984" marR="90984" marT="34290" marB="34290"/>
                </a:tc>
                <a:extLst>
                  <a:ext uri="{0D108BD9-81ED-4DB2-BD59-A6C34878D82A}">
                    <a16:rowId xmlns:a16="http://schemas.microsoft.com/office/drawing/2014/main" val="10004"/>
                  </a:ext>
                </a:extLst>
              </a:tr>
              <a:tr h="278130">
                <a:tc>
                  <a:txBody>
                    <a:bodyPr/>
                    <a:lstStyle/>
                    <a:p>
                      <a:pPr algn="ctr"/>
                      <a:r>
                        <a:rPr lang="en-US" sz="1400" b="1" dirty="0">
                          <a:latin typeface="+mj-lt"/>
                          <a:cs typeface="Courier New" panose="02070309020205020404" pitchFamily="49" charset="0"/>
                        </a:rPr>
                        <a:t>&lt;</a:t>
                      </a:r>
                      <a:r>
                        <a:rPr lang="en-US" sz="1400" b="1" dirty="0" err="1">
                          <a:latin typeface="+mj-lt"/>
                          <a:cs typeface="Courier New" panose="02070309020205020404" pitchFamily="49" charset="0"/>
                        </a:rPr>
                        <a:t>dt</a:t>
                      </a:r>
                      <a:r>
                        <a:rPr lang="en-US" sz="1400" b="1" dirty="0">
                          <a:latin typeface="+mj-lt"/>
                          <a:cs typeface="Courier New" panose="02070309020205020404" pitchFamily="49" charset="0"/>
                        </a:rPr>
                        <a:t>&gt;</a:t>
                      </a:r>
                    </a:p>
                  </a:txBody>
                  <a:tcPr marL="90984" marR="90984" marT="34290" marB="34290"/>
                </a:tc>
                <a:tc>
                  <a:txBody>
                    <a:bodyPr/>
                    <a:lstStyle/>
                    <a:p>
                      <a:r>
                        <a:rPr lang="en-US" sz="1400" dirty="0">
                          <a:effectLst/>
                          <a:latin typeface="+mj-lt"/>
                        </a:rPr>
                        <a:t>Defines a term/name in a description list</a:t>
                      </a:r>
                      <a:endParaRPr lang="en-US" sz="1400" dirty="0">
                        <a:latin typeface="+mj-lt"/>
                      </a:endParaRPr>
                    </a:p>
                  </a:txBody>
                  <a:tcPr marL="90984" marR="90984" marT="34290" marB="34290"/>
                </a:tc>
                <a:extLst>
                  <a:ext uri="{0D108BD9-81ED-4DB2-BD59-A6C34878D82A}">
                    <a16:rowId xmlns:a16="http://schemas.microsoft.com/office/drawing/2014/main" val="10005"/>
                  </a:ext>
                </a:extLst>
              </a:tr>
              <a:tr h="278130">
                <a:tc>
                  <a:txBody>
                    <a:bodyPr/>
                    <a:lstStyle/>
                    <a:p>
                      <a:pPr algn="ctr"/>
                      <a:r>
                        <a:rPr lang="en-US" sz="1400" b="1" dirty="0">
                          <a:latin typeface="+mj-lt"/>
                          <a:cs typeface="Courier New" panose="02070309020205020404" pitchFamily="49" charset="0"/>
                        </a:rPr>
                        <a:t>&lt;</a:t>
                      </a:r>
                      <a:r>
                        <a:rPr lang="en-US" sz="1400" b="1" dirty="0" err="1">
                          <a:latin typeface="+mj-lt"/>
                          <a:cs typeface="Courier New" panose="02070309020205020404" pitchFamily="49" charset="0"/>
                        </a:rPr>
                        <a:t>dd</a:t>
                      </a:r>
                      <a:r>
                        <a:rPr lang="en-US" sz="1400" b="1" dirty="0">
                          <a:latin typeface="+mj-lt"/>
                          <a:cs typeface="Courier New" panose="02070309020205020404" pitchFamily="49" charset="0"/>
                        </a:rPr>
                        <a:t>&gt;</a:t>
                      </a:r>
                    </a:p>
                  </a:txBody>
                  <a:tcPr marL="90984" marR="90984" marT="34290" marB="34290"/>
                </a:tc>
                <a:tc>
                  <a:txBody>
                    <a:bodyPr/>
                    <a:lstStyle/>
                    <a:p>
                      <a:r>
                        <a:rPr lang="en-US" sz="1400" dirty="0">
                          <a:effectLst/>
                          <a:latin typeface="+mj-lt"/>
                        </a:rPr>
                        <a:t>Defines a description of a term/name in a description list</a:t>
                      </a:r>
                      <a:endParaRPr lang="en-US" sz="1400" dirty="0">
                        <a:latin typeface="+mj-lt"/>
                      </a:endParaRPr>
                    </a:p>
                  </a:txBody>
                  <a:tcPr marL="90984" marR="90984" marT="34290" marB="34290"/>
                </a:tc>
                <a:extLst>
                  <a:ext uri="{0D108BD9-81ED-4DB2-BD59-A6C34878D82A}">
                    <a16:rowId xmlns:a16="http://schemas.microsoft.com/office/drawing/2014/main" val="10006"/>
                  </a:ext>
                </a:extLst>
              </a:tr>
            </a:tbl>
          </a:graphicData>
        </a:graphic>
      </p:graphicFrame>
      <p:sp>
        <p:nvSpPr>
          <p:cNvPr id="4" name="Date Placeholder 3"/>
          <p:cNvSpPr>
            <a:spLocks noGrp="1"/>
          </p:cNvSpPr>
          <p:nvPr>
            <p:ph type="dt" sz="half" idx="10"/>
          </p:nvPr>
        </p:nvSpPr>
        <p:spPr/>
        <p:txBody>
          <a:bodyPr/>
          <a:lstStyle/>
          <a:p>
            <a:fld id="{2BF313CD-B8C1-4F51-B66E-1874681E0D26}"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24</a:t>
            </a:fld>
            <a:endParaRPr lang="en-US" dirty="0"/>
          </a:p>
        </p:txBody>
      </p:sp>
      <p:sp>
        <p:nvSpPr>
          <p:cNvPr id="9" name="TextBox 8"/>
          <p:cNvSpPr txBox="1"/>
          <p:nvPr/>
        </p:nvSpPr>
        <p:spPr>
          <a:xfrm>
            <a:off x="515984" y="3651209"/>
            <a:ext cx="2680606" cy="461665"/>
          </a:xfrm>
          <a:prstGeom prst="rect">
            <a:avLst/>
          </a:prstGeom>
          <a:noFill/>
        </p:spPr>
        <p:txBody>
          <a:bodyPr wrap="none" rtlCol="0">
            <a:spAutoFit/>
          </a:bodyPr>
          <a:lstStyle/>
          <a:p>
            <a:r>
              <a:rPr lang="en-US" sz="2400" b="1" dirty="0">
                <a:latin typeface="+mj-lt"/>
                <a:hlinkClick r:id="rId2"/>
              </a:rPr>
              <a:t>HTML List Elements</a:t>
            </a:r>
            <a:endParaRPr lang="en-US" sz="2400" b="1" dirty="0">
              <a:latin typeface="+mj-lt"/>
            </a:endParaRPr>
          </a:p>
        </p:txBody>
      </p:sp>
    </p:spTree>
    <p:extLst>
      <p:ext uri="{BB962C8B-B14F-4D97-AF65-F5344CB8AC3E}">
        <p14:creationId xmlns:p14="http://schemas.microsoft.com/office/powerpoint/2010/main" val="1178107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8229600" cy="762000"/>
          </a:xfrm>
        </p:spPr>
        <p:txBody>
          <a:bodyPr>
            <a:normAutofit fontScale="90000"/>
          </a:bodyPr>
          <a:lstStyle/>
          <a:p>
            <a:r>
              <a:rPr lang="en-US" dirty="0"/>
              <a:t>HTML for List Items</a:t>
            </a:r>
          </a:p>
        </p:txBody>
      </p:sp>
      <p:sp>
        <p:nvSpPr>
          <p:cNvPr id="4" name="Date Placeholder 3"/>
          <p:cNvSpPr>
            <a:spLocks noGrp="1"/>
          </p:cNvSpPr>
          <p:nvPr>
            <p:ph type="dt" sz="half" idx="10"/>
          </p:nvPr>
        </p:nvSpPr>
        <p:spPr/>
        <p:txBody>
          <a:bodyPr/>
          <a:lstStyle/>
          <a:p>
            <a:fld id="{0A3A44FB-9019-4EAC-8A8C-373E7FC8FFEF}"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25</a:t>
            </a:fld>
            <a:endParaRPr lang="en-US" dirty="0"/>
          </a:p>
        </p:txBody>
      </p:sp>
      <p:sp>
        <p:nvSpPr>
          <p:cNvPr id="7" name="TextBox 6"/>
          <p:cNvSpPr txBox="1"/>
          <p:nvPr/>
        </p:nvSpPr>
        <p:spPr>
          <a:xfrm>
            <a:off x="222910" y="1036092"/>
            <a:ext cx="4166525" cy="3816429"/>
          </a:xfrm>
          <a:prstGeom prst="rect">
            <a:avLst/>
          </a:prstGeom>
          <a:noFill/>
        </p:spPr>
        <p:txBody>
          <a:bodyPr wrap="none" rtlCol="0">
            <a:spAutoFit/>
          </a:bodyPr>
          <a:lstStyle/>
          <a:p>
            <a:r>
              <a:rPr lang="en-US" sz="1100" b="1" dirty="0">
                <a:latin typeface="Courier New" panose="02070309020205020404" pitchFamily="49" charset="0"/>
                <a:cs typeface="Courier New" panose="02070309020205020404" pitchFamily="49" charset="0"/>
              </a:rPr>
              <a:t>&lt;body&gt;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&lt;h1&gt;This is a Ordered List&lt;/h1&gt;</a:t>
            </a:r>
          </a:p>
          <a:p>
            <a:r>
              <a:rPr lang="en-US" sz="1100" b="1" dirty="0">
                <a:latin typeface="Courier New" panose="02070309020205020404" pitchFamily="49" charset="0"/>
                <a:cs typeface="Courier New" panose="02070309020205020404" pitchFamily="49" charset="0"/>
              </a:rPr>
              <a:t>&lt;</a:t>
            </a:r>
            <a:r>
              <a:rPr lang="en-US" sz="1100" b="1" dirty="0" err="1">
                <a:latin typeface="Courier New" panose="02070309020205020404" pitchFamily="49" charset="0"/>
                <a:cs typeface="Courier New" panose="02070309020205020404" pitchFamily="49" charset="0"/>
              </a:rPr>
              <a:t>ol</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&lt;li&gt;1st List Item&lt;/li&gt;</a:t>
            </a:r>
          </a:p>
          <a:p>
            <a:r>
              <a:rPr lang="en-US" sz="1100" b="1" dirty="0">
                <a:latin typeface="Courier New" panose="02070309020205020404" pitchFamily="49" charset="0"/>
                <a:cs typeface="Courier New" panose="02070309020205020404" pitchFamily="49" charset="0"/>
              </a:rPr>
              <a:t>    &lt;li&gt;2nd List Item&lt;/li&gt;</a:t>
            </a:r>
          </a:p>
          <a:p>
            <a:r>
              <a:rPr lang="en-US" sz="1100" b="1" dirty="0">
                <a:latin typeface="Courier New" panose="02070309020205020404" pitchFamily="49" charset="0"/>
                <a:cs typeface="Courier New" panose="02070309020205020404" pitchFamily="49" charset="0"/>
              </a:rPr>
              <a:t>&lt;/</a:t>
            </a:r>
            <a:r>
              <a:rPr lang="en-US" sz="1100" b="1" dirty="0" err="1">
                <a:latin typeface="Courier New" panose="02070309020205020404" pitchFamily="49" charset="0"/>
                <a:cs typeface="Courier New" panose="02070309020205020404" pitchFamily="49" charset="0"/>
              </a:rPr>
              <a:t>ol</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&lt;h1&gt;This is a Unordered List&lt;/h1&gt;</a:t>
            </a:r>
          </a:p>
          <a:p>
            <a:r>
              <a:rPr lang="en-US" sz="1100" b="1" dirty="0">
                <a:latin typeface="Courier New" panose="02070309020205020404" pitchFamily="49" charset="0"/>
                <a:cs typeface="Courier New" panose="02070309020205020404" pitchFamily="49" charset="0"/>
              </a:rPr>
              <a:t>&lt;</a:t>
            </a:r>
            <a:r>
              <a:rPr lang="en-US" sz="1100" b="1" dirty="0" err="1">
                <a:latin typeface="Courier New" panose="02070309020205020404" pitchFamily="49" charset="0"/>
                <a:cs typeface="Courier New" panose="02070309020205020404" pitchFamily="49" charset="0"/>
              </a:rPr>
              <a:t>ul</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&lt;li&gt;1st List Item&lt;/li&gt;</a:t>
            </a:r>
          </a:p>
          <a:p>
            <a:r>
              <a:rPr lang="en-US" sz="1100" b="1" dirty="0">
                <a:latin typeface="Courier New" panose="02070309020205020404" pitchFamily="49" charset="0"/>
                <a:cs typeface="Courier New" panose="02070309020205020404" pitchFamily="49" charset="0"/>
              </a:rPr>
              <a:t>    &lt;li&gt;2nd List Item&lt;/li&gt;</a:t>
            </a:r>
          </a:p>
          <a:p>
            <a:r>
              <a:rPr lang="en-US" sz="1100" b="1" dirty="0">
                <a:latin typeface="Courier New" panose="02070309020205020404" pitchFamily="49" charset="0"/>
                <a:cs typeface="Courier New" panose="02070309020205020404" pitchFamily="49" charset="0"/>
              </a:rPr>
              <a:t>&lt;/</a:t>
            </a:r>
            <a:r>
              <a:rPr lang="en-US" sz="1100" b="1" dirty="0" err="1">
                <a:latin typeface="Courier New" panose="02070309020205020404" pitchFamily="49" charset="0"/>
                <a:cs typeface="Courier New" panose="02070309020205020404" pitchFamily="49" charset="0"/>
              </a:rPr>
              <a:t>ul</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&lt;h1&gt;This is a Description List&lt;/h1&gt;</a:t>
            </a:r>
          </a:p>
          <a:p>
            <a:r>
              <a:rPr lang="en-US" sz="1100" b="1" dirty="0">
                <a:latin typeface="Courier New" panose="02070309020205020404" pitchFamily="49" charset="0"/>
                <a:cs typeface="Courier New" panose="02070309020205020404" pitchFamily="49" charset="0"/>
              </a:rPr>
              <a:t>	&lt;di&gt;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dt</a:t>
            </a:r>
            <a:r>
              <a:rPr lang="en-US" sz="1100" b="1" dirty="0">
                <a:latin typeface="Courier New" panose="02070309020205020404" pitchFamily="49" charset="0"/>
                <a:cs typeface="Courier New" panose="02070309020205020404" pitchFamily="49" charset="0"/>
              </a:rPr>
              <a:t>&gt;The First Level Description&lt;/</a:t>
            </a:r>
            <a:r>
              <a:rPr lang="en-US" sz="1100" b="1" dirty="0" err="1">
                <a:latin typeface="Courier New" panose="02070309020205020404" pitchFamily="49" charset="0"/>
                <a:cs typeface="Courier New" panose="02070309020205020404" pitchFamily="49" charset="0"/>
              </a:rPr>
              <a:t>dt</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&gt;The First item&lt;/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&gt;The Second Item&lt;/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dt</a:t>
            </a:r>
            <a:r>
              <a:rPr lang="en-US" sz="1100" b="1" dirty="0">
                <a:latin typeface="Courier New" panose="02070309020205020404" pitchFamily="49" charset="0"/>
                <a:cs typeface="Courier New" panose="02070309020205020404" pitchFamily="49" charset="0"/>
              </a:rPr>
              <a:t>&gt;The Second Level Description&lt;/</a:t>
            </a:r>
            <a:r>
              <a:rPr lang="en-US" sz="1100" b="1" dirty="0" err="1">
                <a:latin typeface="Courier New" panose="02070309020205020404" pitchFamily="49" charset="0"/>
                <a:cs typeface="Courier New" panose="02070309020205020404" pitchFamily="49" charset="0"/>
              </a:rPr>
              <a:t>dt</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&gt;The First item&lt;/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&gt;The Second Item&lt;/</a:t>
            </a:r>
            <a:r>
              <a:rPr lang="en-US" sz="1100" b="1" dirty="0" err="1">
                <a:latin typeface="Courier New" panose="02070309020205020404" pitchFamily="49" charset="0"/>
                <a:cs typeface="Courier New" panose="02070309020205020404" pitchFamily="49" charset="0"/>
              </a:rPr>
              <a:t>dd</a:t>
            </a:r>
            <a:r>
              <a:rPr lang="en-US" sz="1100" b="1" dirty="0">
                <a:latin typeface="Courier New" panose="02070309020205020404" pitchFamily="49" charset="0"/>
                <a:cs typeface="Courier New" panose="02070309020205020404" pitchFamily="49" charset="0"/>
              </a:rPr>
              <a:t>&gt;</a:t>
            </a:r>
          </a:p>
          <a:p>
            <a:r>
              <a:rPr lang="en-US" sz="1100" b="1" dirty="0">
                <a:latin typeface="Courier New" panose="02070309020205020404" pitchFamily="49" charset="0"/>
                <a:cs typeface="Courier New" panose="02070309020205020404" pitchFamily="49" charset="0"/>
              </a:rPr>
              <a:t>    &lt;/di&gt;</a:t>
            </a:r>
          </a:p>
          <a:p>
            <a:r>
              <a:rPr lang="en-US" sz="1100" b="1" dirty="0">
                <a:latin typeface="Courier New" panose="02070309020205020404" pitchFamily="49" charset="0"/>
                <a:cs typeface="Courier New" panose="02070309020205020404" pitchFamily="49" charset="0"/>
              </a:rPr>
              <a:t>&lt;/body&gt;</a:t>
            </a:r>
          </a:p>
        </p:txBody>
      </p:sp>
      <p:sp>
        <p:nvSpPr>
          <p:cNvPr id="11" name="Rounded Rectangle 10">
            <a:hlinkClick r:id="rId3"/>
          </p:cNvPr>
          <p:cNvSpPr/>
          <p:nvPr/>
        </p:nvSpPr>
        <p:spPr>
          <a:xfrm>
            <a:off x="5338609" y="1240458"/>
            <a:ext cx="3065543" cy="557813"/>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Web Page of List Items</a:t>
            </a:r>
          </a:p>
        </p:txBody>
      </p:sp>
    </p:spTree>
    <p:extLst>
      <p:ext uri="{BB962C8B-B14F-4D97-AF65-F5344CB8AC3E}">
        <p14:creationId xmlns:p14="http://schemas.microsoft.com/office/powerpoint/2010/main" val="16264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ppt_w</p:attrName>
                                        </p:attrNameLst>
                                      </p:cBhvr>
                                      <p:tavLst>
                                        <p:tav tm="0">
                                          <p:val>
                                            <p:fltVal val="0"/>
                                          </p:val>
                                        </p:tav>
                                        <p:tav tm="100000">
                                          <p:val>
                                            <p:strVal val="#ppt_w"/>
                                          </p:val>
                                        </p:tav>
                                      </p:tavLst>
                                    </p:anim>
                                    <p:anim calcmode="lin" valueType="num">
                                      <p:cBhvr>
                                        <p:cTn id="13" dur="500" fill="hold"/>
                                        <p:tgtEl>
                                          <p:spTgt spid="11"/>
                                        </p:tgtEl>
                                        <p:attrNameLst>
                                          <p:attrName>ppt_h</p:attrName>
                                        </p:attrNameLst>
                                      </p:cBhvr>
                                      <p:tavLst>
                                        <p:tav tm="0">
                                          <p:val>
                                            <p:fltVal val="0"/>
                                          </p:val>
                                        </p:tav>
                                        <p:tav tm="100000">
                                          <p:val>
                                            <p:strVal val="#ppt_h"/>
                                          </p:val>
                                        </p:tav>
                                      </p:tavLst>
                                    </p:anim>
                                    <p:animEffect transition="in" filter="fade">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Format Lists</a:t>
            </a:r>
          </a:p>
        </p:txBody>
      </p:sp>
      <p:graphicFrame>
        <p:nvGraphicFramePr>
          <p:cNvPr id="7" name="Content Placeholder 6"/>
          <p:cNvGraphicFramePr>
            <a:graphicFrameLocks noGrp="1"/>
          </p:cNvGraphicFramePr>
          <p:nvPr>
            <p:ph idx="1"/>
          </p:nvPr>
        </p:nvGraphicFramePr>
        <p:xfrm>
          <a:off x="457200" y="1450975"/>
          <a:ext cx="8230053" cy="845820"/>
        </p:xfrm>
        <a:graphic>
          <a:graphicData uri="http://schemas.openxmlformats.org/drawingml/2006/table">
            <a:tbl>
              <a:tblPr firstRow="1" bandRow="1">
                <a:tableStyleId>{93296810-A885-4BE3-A3E7-6D5BEEA58F35}</a:tableStyleId>
              </a:tblPr>
              <a:tblGrid>
                <a:gridCol w="2608559">
                  <a:extLst>
                    <a:ext uri="{9D8B030D-6E8A-4147-A177-3AD203B41FA5}">
                      <a16:colId xmlns:a16="http://schemas.microsoft.com/office/drawing/2014/main" val="20000"/>
                    </a:ext>
                  </a:extLst>
                </a:gridCol>
                <a:gridCol w="5621494">
                  <a:extLst>
                    <a:ext uri="{9D8B030D-6E8A-4147-A177-3AD203B41FA5}">
                      <a16:colId xmlns:a16="http://schemas.microsoft.com/office/drawing/2014/main" val="20001"/>
                    </a:ext>
                  </a:extLst>
                </a:gridCol>
              </a:tblGrid>
              <a:tr h="278130">
                <a:tc>
                  <a:txBody>
                    <a:bodyPr/>
                    <a:lstStyle/>
                    <a:p>
                      <a:r>
                        <a:rPr lang="en-US" sz="1400" b="1" kern="1200" dirty="0">
                          <a:solidFill>
                            <a:schemeClr val="tx1"/>
                          </a:solidFill>
                          <a:effectLst/>
                          <a:latin typeface="+mj-lt"/>
                          <a:ea typeface="+mn-ea"/>
                          <a:cs typeface="+mn-cs"/>
                        </a:rPr>
                        <a:t>Properties </a:t>
                      </a:r>
                      <a:endParaRPr lang="en-US" sz="1400" dirty="0">
                        <a:solidFill>
                          <a:schemeClr val="tx1"/>
                        </a:solidFill>
                        <a:latin typeface="+mj-lt"/>
                      </a:endParaRPr>
                    </a:p>
                  </a:txBody>
                  <a:tcPr marL="90984" marR="90984" marT="34290" marB="34290"/>
                </a:tc>
                <a:tc>
                  <a:txBody>
                    <a:bodyPr/>
                    <a:lstStyle/>
                    <a:p>
                      <a:r>
                        <a:rPr lang="en-US" sz="1400" dirty="0">
                          <a:solidFill>
                            <a:schemeClr val="tx1"/>
                          </a:solidFill>
                          <a:latin typeface="+mj-lt"/>
                        </a:rPr>
                        <a:t>Description</a:t>
                      </a:r>
                    </a:p>
                  </a:txBody>
                  <a:tcPr marL="90984" marR="90984" marT="34290" marB="34290"/>
                </a:tc>
                <a:extLst>
                  <a:ext uri="{0D108BD9-81ED-4DB2-BD59-A6C34878D82A}">
                    <a16:rowId xmlns:a16="http://schemas.microsoft.com/office/drawing/2014/main" val="10000"/>
                  </a:ext>
                </a:extLst>
              </a:tr>
              <a:tr h="2781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j-lt"/>
                          <a:ea typeface="+mn-ea"/>
                          <a:cs typeface="+mn-cs"/>
                        </a:rPr>
                        <a:t>list-style-type</a:t>
                      </a:r>
                    </a:p>
                  </a:txBody>
                  <a:tcPr marL="90984" marR="90984" marT="34290" marB="34290"/>
                </a:tc>
                <a:tc>
                  <a:txBody>
                    <a:bodyPr/>
                    <a:lstStyle/>
                    <a:p>
                      <a:r>
                        <a:rPr lang="en-US" sz="1400" dirty="0">
                          <a:latin typeface="+mj-lt"/>
                        </a:rPr>
                        <a:t>Type of Bullet Used</a:t>
                      </a:r>
                    </a:p>
                  </a:txBody>
                  <a:tcPr marL="90984" marR="90984" marT="34290" marB="34290"/>
                </a:tc>
                <a:extLst>
                  <a:ext uri="{0D108BD9-81ED-4DB2-BD59-A6C34878D82A}">
                    <a16:rowId xmlns:a16="http://schemas.microsoft.com/office/drawing/2014/main" val="10001"/>
                  </a:ext>
                </a:extLst>
              </a:tr>
              <a:tr h="278130">
                <a:tc>
                  <a:txBody>
                    <a:bodyPr/>
                    <a:lstStyle/>
                    <a:p>
                      <a:pPr lvl="0"/>
                      <a:r>
                        <a:rPr lang="en-US" sz="1400" kern="1200" dirty="0">
                          <a:solidFill>
                            <a:schemeClr val="dk1"/>
                          </a:solidFill>
                          <a:effectLst/>
                          <a:latin typeface="+mj-lt"/>
                          <a:ea typeface="+mn-ea"/>
                          <a:cs typeface="+mn-cs"/>
                        </a:rPr>
                        <a:t>list-style-image</a:t>
                      </a:r>
                    </a:p>
                  </a:txBody>
                  <a:tcPr marL="90984" marR="90984" marT="34290" marB="34290"/>
                </a:tc>
                <a:tc>
                  <a:txBody>
                    <a:bodyPr/>
                    <a:lstStyle/>
                    <a:p>
                      <a:r>
                        <a:rPr lang="en-US" sz="1400" dirty="0">
                          <a:latin typeface="+mj-lt"/>
                        </a:rPr>
                        <a:t>URL of image for Bullet</a:t>
                      </a:r>
                      <a:r>
                        <a:rPr lang="en-US" sz="1400" baseline="0" dirty="0">
                          <a:latin typeface="+mj-lt"/>
                        </a:rPr>
                        <a:t> Used</a:t>
                      </a:r>
                      <a:endParaRPr lang="en-US" sz="1400" dirty="0">
                        <a:latin typeface="+mj-lt"/>
                      </a:endParaRPr>
                    </a:p>
                  </a:txBody>
                  <a:tcPr marL="90984" marR="90984" marT="34290" marB="34290"/>
                </a:tc>
                <a:extLst>
                  <a:ext uri="{0D108BD9-81ED-4DB2-BD59-A6C34878D82A}">
                    <a16:rowId xmlns:a16="http://schemas.microsoft.com/office/drawing/2014/main" val="10002"/>
                  </a:ext>
                </a:extLst>
              </a:tr>
            </a:tbl>
          </a:graphicData>
        </a:graphic>
      </p:graphicFrame>
      <p:sp>
        <p:nvSpPr>
          <p:cNvPr id="4" name="Date Placeholder 3"/>
          <p:cNvSpPr>
            <a:spLocks noGrp="1"/>
          </p:cNvSpPr>
          <p:nvPr>
            <p:ph type="dt" sz="half" idx="10"/>
          </p:nvPr>
        </p:nvSpPr>
        <p:spPr/>
        <p:txBody>
          <a:bodyPr/>
          <a:lstStyle/>
          <a:p>
            <a:fld id="{9F6B9343-178D-409A-AE62-A42794B6194F}"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26</a:t>
            </a:fld>
            <a:endParaRPr lang="en-US" dirty="0"/>
          </a:p>
        </p:txBody>
      </p:sp>
      <p:graphicFrame>
        <p:nvGraphicFramePr>
          <p:cNvPr id="8" name="Content Placeholder 6"/>
          <p:cNvGraphicFramePr>
            <a:graphicFrameLocks/>
          </p:cNvGraphicFramePr>
          <p:nvPr/>
        </p:nvGraphicFramePr>
        <p:xfrm>
          <a:off x="436335" y="2571750"/>
          <a:ext cx="8271330" cy="1409700"/>
        </p:xfrm>
        <a:graphic>
          <a:graphicData uri="http://schemas.openxmlformats.org/drawingml/2006/table">
            <a:tbl>
              <a:tblPr firstRow="1" bandRow="1">
                <a:tableStyleId>{93296810-A885-4BE3-A3E7-6D5BEEA58F35}</a:tableStyleId>
              </a:tblPr>
              <a:tblGrid>
                <a:gridCol w="2546351">
                  <a:extLst>
                    <a:ext uri="{9D8B030D-6E8A-4147-A177-3AD203B41FA5}">
                      <a16:colId xmlns:a16="http://schemas.microsoft.com/office/drawing/2014/main" val="20000"/>
                    </a:ext>
                  </a:extLst>
                </a:gridCol>
                <a:gridCol w="5724979">
                  <a:extLst>
                    <a:ext uri="{9D8B030D-6E8A-4147-A177-3AD203B41FA5}">
                      <a16:colId xmlns:a16="http://schemas.microsoft.com/office/drawing/2014/main" val="20001"/>
                    </a:ext>
                  </a:extLst>
                </a:gridCol>
              </a:tblGrid>
              <a:tr h="278130">
                <a:tc>
                  <a:txBody>
                    <a:bodyPr/>
                    <a:lstStyle/>
                    <a:p>
                      <a:r>
                        <a:rPr lang="en-US" sz="1400" b="1" kern="1200" dirty="0">
                          <a:solidFill>
                            <a:schemeClr val="tx1"/>
                          </a:solidFill>
                          <a:effectLst/>
                          <a:latin typeface="+mj-lt"/>
                          <a:ea typeface="+mn-ea"/>
                          <a:cs typeface="+mn-cs"/>
                        </a:rPr>
                        <a:t>Values</a:t>
                      </a:r>
                      <a:endParaRPr lang="en-US" sz="1400" dirty="0">
                        <a:solidFill>
                          <a:schemeClr val="tx1"/>
                        </a:solidFill>
                        <a:latin typeface="+mj-lt"/>
                      </a:endParaRPr>
                    </a:p>
                  </a:txBody>
                  <a:tcPr marT="34290" marB="34290"/>
                </a:tc>
                <a:tc>
                  <a:txBody>
                    <a:bodyPr/>
                    <a:lstStyle/>
                    <a:p>
                      <a:r>
                        <a:rPr lang="en-US" sz="1400" dirty="0">
                          <a:solidFill>
                            <a:schemeClr val="tx1"/>
                          </a:solidFill>
                          <a:latin typeface="+mj-lt"/>
                        </a:rPr>
                        <a:t>Description</a:t>
                      </a:r>
                    </a:p>
                  </a:txBody>
                  <a:tcPr marT="34290" marB="34290"/>
                </a:tc>
                <a:extLst>
                  <a:ext uri="{0D108BD9-81ED-4DB2-BD59-A6C34878D82A}">
                    <a16:rowId xmlns:a16="http://schemas.microsoft.com/office/drawing/2014/main" val="10000"/>
                  </a:ext>
                </a:extLst>
              </a:tr>
              <a:tr h="278130">
                <a:tc>
                  <a:txBody>
                    <a:bodyPr/>
                    <a:lstStyle/>
                    <a:p>
                      <a:pPr lvl="0"/>
                      <a:r>
                        <a:rPr lang="en-US" sz="1400" kern="1200" dirty="0">
                          <a:solidFill>
                            <a:schemeClr val="dk1"/>
                          </a:solidFill>
                          <a:effectLst/>
                          <a:latin typeface="+mj-lt"/>
                          <a:ea typeface="+mn-ea"/>
                          <a:cs typeface="+mn-cs"/>
                        </a:rPr>
                        <a:t>disc</a:t>
                      </a:r>
                    </a:p>
                  </a:txBody>
                  <a:tcPr marT="34290" marB="34290"/>
                </a:tc>
                <a:tc>
                  <a:txBody>
                    <a:bodyPr/>
                    <a:lstStyle/>
                    <a:p>
                      <a:r>
                        <a:rPr lang="en-US" sz="1400" dirty="0">
                          <a:latin typeface="+mj-lt"/>
                          <a:sym typeface="Wingdings"/>
                        </a:rPr>
                        <a:t></a:t>
                      </a:r>
                      <a:endParaRPr lang="en-US" sz="1400" dirty="0">
                        <a:latin typeface="+mj-lt"/>
                      </a:endParaRPr>
                    </a:p>
                  </a:txBody>
                  <a:tcPr marT="34290" marB="34290"/>
                </a:tc>
                <a:extLst>
                  <a:ext uri="{0D108BD9-81ED-4DB2-BD59-A6C34878D82A}">
                    <a16:rowId xmlns:a16="http://schemas.microsoft.com/office/drawing/2014/main" val="10001"/>
                  </a:ext>
                </a:extLst>
              </a:tr>
              <a:tr h="278130">
                <a:tc>
                  <a:txBody>
                    <a:bodyPr/>
                    <a:lstStyle/>
                    <a:p>
                      <a:pPr lvl="0"/>
                      <a:r>
                        <a:rPr lang="en-US" sz="1400" kern="1200" dirty="0">
                          <a:solidFill>
                            <a:schemeClr val="dk1"/>
                          </a:solidFill>
                          <a:effectLst/>
                          <a:latin typeface="+mj-lt"/>
                          <a:ea typeface="+mn-ea"/>
                          <a:cs typeface="+mn-cs"/>
                        </a:rPr>
                        <a:t>circle</a:t>
                      </a:r>
                    </a:p>
                  </a:txBody>
                  <a:tcPr marT="34290" marB="34290"/>
                </a:tc>
                <a:tc>
                  <a:txBody>
                    <a:bodyPr/>
                    <a:lstStyle/>
                    <a:p>
                      <a:r>
                        <a:rPr lang="en-US" sz="1400" dirty="0">
                          <a:latin typeface="+mj-lt"/>
                          <a:sym typeface="Wingdings"/>
                        </a:rPr>
                        <a:t></a:t>
                      </a:r>
                      <a:endParaRPr lang="en-US" sz="1400" dirty="0">
                        <a:latin typeface="+mj-lt"/>
                      </a:endParaRPr>
                    </a:p>
                  </a:txBody>
                  <a:tcPr marT="34290" marB="34290"/>
                </a:tc>
                <a:extLst>
                  <a:ext uri="{0D108BD9-81ED-4DB2-BD59-A6C34878D82A}">
                    <a16:rowId xmlns:a16="http://schemas.microsoft.com/office/drawing/2014/main" val="10002"/>
                  </a:ext>
                </a:extLst>
              </a:tr>
              <a:tr h="278130">
                <a:tc>
                  <a:txBody>
                    <a:bodyPr/>
                    <a:lstStyle/>
                    <a:p>
                      <a:pPr lvl="0"/>
                      <a:r>
                        <a:rPr lang="en-US" sz="1400" kern="1200" dirty="0">
                          <a:solidFill>
                            <a:schemeClr val="dk1"/>
                          </a:solidFill>
                          <a:effectLst/>
                          <a:latin typeface="+mj-lt"/>
                          <a:ea typeface="+mn-ea"/>
                          <a:cs typeface="+mn-cs"/>
                        </a:rPr>
                        <a:t>square</a:t>
                      </a:r>
                    </a:p>
                  </a:txBody>
                  <a:tcPr marT="34290" marB="34290"/>
                </a:tc>
                <a:tc>
                  <a:txBody>
                    <a:bodyPr/>
                    <a:lstStyle/>
                    <a:p>
                      <a:r>
                        <a:rPr lang="en-US" sz="1400" dirty="0">
                          <a:latin typeface="+mj-lt"/>
                          <a:sym typeface="Wingdings"/>
                        </a:rPr>
                        <a:t></a:t>
                      </a:r>
                      <a:endParaRPr lang="en-US" sz="1400" dirty="0">
                        <a:latin typeface="+mj-lt"/>
                      </a:endParaRPr>
                    </a:p>
                  </a:txBody>
                  <a:tcPr marT="34290" marB="34290"/>
                </a:tc>
                <a:extLst>
                  <a:ext uri="{0D108BD9-81ED-4DB2-BD59-A6C34878D82A}">
                    <a16:rowId xmlns:a16="http://schemas.microsoft.com/office/drawing/2014/main" val="10003"/>
                  </a:ext>
                </a:extLst>
              </a:tr>
              <a:tr h="278130">
                <a:tc>
                  <a:txBody>
                    <a:bodyPr/>
                    <a:lstStyle/>
                    <a:p>
                      <a:pPr lvl="0"/>
                      <a:r>
                        <a:rPr lang="en-US" sz="1400" kern="1200" dirty="0">
                          <a:solidFill>
                            <a:schemeClr val="dk1"/>
                          </a:solidFill>
                          <a:effectLst/>
                          <a:latin typeface="+mj-lt"/>
                          <a:ea typeface="+mn-ea"/>
                          <a:cs typeface="+mn-cs"/>
                        </a:rPr>
                        <a:t>none</a:t>
                      </a:r>
                    </a:p>
                  </a:txBody>
                  <a:tcPr marT="34290" marB="34290"/>
                </a:tc>
                <a:tc>
                  <a:txBody>
                    <a:bodyPr/>
                    <a:lstStyle/>
                    <a:p>
                      <a:endParaRPr lang="en-US" sz="1400" dirty="0">
                        <a:latin typeface="+mj-lt"/>
                      </a:endParaRPr>
                    </a:p>
                  </a:txBody>
                  <a:tcPr marT="34290" marB="3429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41331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How to Format Lists (list-style-type)</a:t>
            </a:r>
          </a:p>
        </p:txBody>
      </p:sp>
      <p:graphicFrame>
        <p:nvGraphicFramePr>
          <p:cNvPr id="7" name="Content Placeholder 6"/>
          <p:cNvGraphicFramePr>
            <a:graphicFrameLocks noGrp="1"/>
          </p:cNvGraphicFramePr>
          <p:nvPr>
            <p:ph idx="1"/>
          </p:nvPr>
        </p:nvGraphicFramePr>
        <p:xfrm>
          <a:off x="457200" y="1450975"/>
          <a:ext cx="8229376" cy="1973580"/>
        </p:xfrm>
        <a:graphic>
          <a:graphicData uri="http://schemas.openxmlformats.org/drawingml/2006/table">
            <a:tbl>
              <a:tblPr firstRow="1" bandRow="1">
                <a:tableStyleId>{93296810-A885-4BE3-A3E7-6D5BEEA58F35}</a:tableStyleId>
              </a:tblPr>
              <a:tblGrid>
                <a:gridCol w="4114688">
                  <a:extLst>
                    <a:ext uri="{9D8B030D-6E8A-4147-A177-3AD203B41FA5}">
                      <a16:colId xmlns:a16="http://schemas.microsoft.com/office/drawing/2014/main" val="20000"/>
                    </a:ext>
                  </a:extLst>
                </a:gridCol>
                <a:gridCol w="4114688">
                  <a:extLst>
                    <a:ext uri="{9D8B030D-6E8A-4147-A177-3AD203B41FA5}">
                      <a16:colId xmlns:a16="http://schemas.microsoft.com/office/drawing/2014/main" val="20001"/>
                    </a:ext>
                  </a:extLst>
                </a:gridCol>
              </a:tblGrid>
              <a:tr h="278130">
                <a:tc>
                  <a:txBody>
                    <a:bodyPr/>
                    <a:lstStyle/>
                    <a:p>
                      <a:r>
                        <a:rPr lang="en-US" sz="1400" b="1" kern="1200" dirty="0">
                          <a:solidFill>
                            <a:schemeClr val="tx1"/>
                          </a:solidFill>
                          <a:effectLst/>
                          <a:latin typeface="+mj-lt"/>
                          <a:ea typeface="+mn-ea"/>
                          <a:cs typeface="+mn-cs"/>
                        </a:rPr>
                        <a:t>Value</a:t>
                      </a:r>
                      <a:endParaRPr lang="en-US" sz="1400" dirty="0">
                        <a:solidFill>
                          <a:schemeClr val="tx1"/>
                        </a:solidFill>
                        <a:latin typeface="+mj-lt"/>
                      </a:endParaRPr>
                    </a:p>
                  </a:txBody>
                  <a:tcPr marL="90618" marR="90618" marT="34290" marB="34290"/>
                </a:tc>
                <a:tc>
                  <a:txBody>
                    <a:bodyPr/>
                    <a:lstStyle/>
                    <a:p>
                      <a:r>
                        <a:rPr lang="en-US" sz="1400" b="1" kern="1200" dirty="0">
                          <a:solidFill>
                            <a:schemeClr val="tx1"/>
                          </a:solidFill>
                          <a:effectLst/>
                          <a:latin typeface="+mj-lt"/>
                          <a:ea typeface="+mn-ea"/>
                          <a:cs typeface="+mn-cs"/>
                        </a:rPr>
                        <a:t>Example</a:t>
                      </a:r>
                      <a:endParaRPr lang="en-US" sz="1400" dirty="0">
                        <a:solidFill>
                          <a:schemeClr val="tx1"/>
                        </a:solidFill>
                        <a:latin typeface="+mj-lt"/>
                      </a:endParaRPr>
                    </a:p>
                  </a:txBody>
                  <a:tcPr marL="90618" marR="90618" marT="34290" marB="34290"/>
                </a:tc>
                <a:extLst>
                  <a:ext uri="{0D108BD9-81ED-4DB2-BD59-A6C34878D82A}">
                    <a16:rowId xmlns:a16="http://schemas.microsoft.com/office/drawing/2014/main" val="10000"/>
                  </a:ext>
                </a:extLst>
              </a:tr>
              <a:tr h="278130">
                <a:tc>
                  <a:txBody>
                    <a:bodyPr/>
                    <a:lstStyle/>
                    <a:p>
                      <a:r>
                        <a:rPr lang="en-US" sz="1400" b="1" kern="1200" dirty="0">
                          <a:solidFill>
                            <a:schemeClr val="dk1"/>
                          </a:solidFill>
                          <a:effectLst/>
                          <a:latin typeface="+mj-lt"/>
                          <a:ea typeface="+mn-ea"/>
                          <a:cs typeface="+mn-cs"/>
                        </a:rPr>
                        <a:t>decimal</a:t>
                      </a:r>
                      <a:endParaRPr lang="en-US" sz="1400" b="1" dirty="0">
                        <a:latin typeface="+mj-lt"/>
                      </a:endParaRPr>
                    </a:p>
                  </a:txBody>
                  <a:tcPr marL="90618" marR="90618"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j-lt"/>
                          <a:ea typeface="+mn-ea"/>
                          <a:cs typeface="+mn-cs"/>
                        </a:rPr>
                        <a:t>1, 2, 3, 4, 5 ...</a:t>
                      </a:r>
                      <a:endParaRPr lang="en-US" sz="1400" kern="1200" dirty="0">
                        <a:solidFill>
                          <a:schemeClr val="dk1"/>
                        </a:solidFill>
                        <a:effectLst/>
                        <a:latin typeface="+mj-lt"/>
                        <a:ea typeface="+mn-ea"/>
                        <a:cs typeface="+mn-cs"/>
                      </a:endParaRPr>
                    </a:p>
                  </a:txBody>
                  <a:tcPr marL="90618" marR="90618" marT="34290" marB="34290"/>
                </a:tc>
                <a:extLst>
                  <a:ext uri="{0D108BD9-81ED-4DB2-BD59-A6C34878D82A}">
                    <a16:rowId xmlns:a16="http://schemas.microsoft.com/office/drawing/2014/main" val="10001"/>
                  </a:ext>
                </a:extLst>
              </a:tr>
              <a:tr h="278130">
                <a:tc>
                  <a:txBody>
                    <a:bodyPr/>
                    <a:lstStyle/>
                    <a:p>
                      <a:r>
                        <a:rPr lang="en-US" sz="1400" b="1" kern="1200" dirty="0">
                          <a:solidFill>
                            <a:schemeClr val="dk1"/>
                          </a:solidFill>
                          <a:effectLst/>
                          <a:latin typeface="+mj-lt"/>
                          <a:ea typeface="+mn-ea"/>
                          <a:cs typeface="+mn-cs"/>
                        </a:rPr>
                        <a:t>decimal-leading-zero</a:t>
                      </a:r>
                      <a:endParaRPr lang="en-US" sz="1400" b="1" dirty="0">
                        <a:latin typeface="+mj-lt"/>
                      </a:endParaRPr>
                    </a:p>
                  </a:txBody>
                  <a:tcPr marL="90618" marR="90618"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j-lt"/>
                          <a:ea typeface="+mn-ea"/>
                          <a:cs typeface="+mn-cs"/>
                        </a:rPr>
                        <a:t>01, 02, 03, 04, 05 ...</a:t>
                      </a:r>
                      <a:endParaRPr lang="en-US" sz="1400" kern="1200" dirty="0">
                        <a:solidFill>
                          <a:schemeClr val="dk1"/>
                        </a:solidFill>
                        <a:effectLst/>
                        <a:latin typeface="+mj-lt"/>
                        <a:ea typeface="+mn-ea"/>
                        <a:cs typeface="+mn-cs"/>
                      </a:endParaRPr>
                    </a:p>
                  </a:txBody>
                  <a:tcPr marL="90618" marR="90618" marT="34290" marB="34290"/>
                </a:tc>
                <a:extLst>
                  <a:ext uri="{0D108BD9-81ED-4DB2-BD59-A6C34878D82A}">
                    <a16:rowId xmlns:a16="http://schemas.microsoft.com/office/drawing/2014/main" val="10002"/>
                  </a:ext>
                </a:extLst>
              </a:tr>
              <a:tr h="278130">
                <a:tc>
                  <a:txBody>
                    <a:bodyPr/>
                    <a:lstStyle/>
                    <a:p>
                      <a:r>
                        <a:rPr lang="en-US" sz="1400" b="1" kern="1200" dirty="0">
                          <a:solidFill>
                            <a:schemeClr val="dk1"/>
                          </a:solidFill>
                          <a:effectLst/>
                          <a:latin typeface="+mj-lt"/>
                          <a:ea typeface="+mn-ea"/>
                          <a:cs typeface="+mn-cs"/>
                        </a:rPr>
                        <a:t>lower-alpha</a:t>
                      </a:r>
                      <a:endParaRPr lang="en-US" sz="1400" b="1" dirty="0">
                        <a:latin typeface="+mj-lt"/>
                      </a:endParaRPr>
                    </a:p>
                  </a:txBody>
                  <a:tcPr marL="90618" marR="90618"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j-lt"/>
                          <a:ea typeface="+mn-ea"/>
                          <a:cs typeface="+mn-cs"/>
                        </a:rPr>
                        <a:t>a, b, c, d, e ...</a:t>
                      </a:r>
                      <a:endParaRPr lang="en-US" sz="1400" kern="1200" dirty="0">
                        <a:solidFill>
                          <a:schemeClr val="dk1"/>
                        </a:solidFill>
                        <a:effectLst/>
                        <a:latin typeface="+mj-lt"/>
                        <a:ea typeface="+mn-ea"/>
                        <a:cs typeface="+mn-cs"/>
                      </a:endParaRPr>
                    </a:p>
                  </a:txBody>
                  <a:tcPr marL="90618" marR="90618" marT="34290" marB="34290"/>
                </a:tc>
                <a:extLst>
                  <a:ext uri="{0D108BD9-81ED-4DB2-BD59-A6C34878D82A}">
                    <a16:rowId xmlns:a16="http://schemas.microsoft.com/office/drawing/2014/main" val="10003"/>
                  </a:ext>
                </a:extLst>
              </a:tr>
              <a:tr h="278130">
                <a:tc>
                  <a:txBody>
                    <a:bodyPr/>
                    <a:lstStyle/>
                    <a:p>
                      <a:r>
                        <a:rPr lang="en-US" sz="1400" b="1" kern="1200" dirty="0">
                          <a:solidFill>
                            <a:schemeClr val="dk1"/>
                          </a:solidFill>
                          <a:effectLst/>
                          <a:latin typeface="+mj-lt"/>
                          <a:ea typeface="+mn-ea"/>
                          <a:cs typeface="+mn-cs"/>
                        </a:rPr>
                        <a:t>upper-alpha</a:t>
                      </a:r>
                      <a:endParaRPr lang="en-US" sz="1400" b="1" dirty="0">
                        <a:latin typeface="+mj-lt"/>
                      </a:endParaRPr>
                    </a:p>
                  </a:txBody>
                  <a:tcPr marL="90618" marR="90618"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j-lt"/>
                          <a:ea typeface="+mn-ea"/>
                          <a:cs typeface="+mn-cs"/>
                        </a:rPr>
                        <a:t>A, B, C, D, E ...</a:t>
                      </a:r>
                      <a:endParaRPr lang="en-US" sz="1400" kern="1200" dirty="0">
                        <a:solidFill>
                          <a:schemeClr val="dk1"/>
                        </a:solidFill>
                        <a:effectLst/>
                        <a:latin typeface="+mj-lt"/>
                        <a:ea typeface="+mn-ea"/>
                        <a:cs typeface="+mn-cs"/>
                      </a:endParaRPr>
                    </a:p>
                  </a:txBody>
                  <a:tcPr marL="90618" marR="90618" marT="34290" marB="34290"/>
                </a:tc>
                <a:extLst>
                  <a:ext uri="{0D108BD9-81ED-4DB2-BD59-A6C34878D82A}">
                    <a16:rowId xmlns:a16="http://schemas.microsoft.com/office/drawing/2014/main" val="10004"/>
                  </a:ext>
                </a:extLst>
              </a:tr>
              <a:tr h="278130">
                <a:tc>
                  <a:txBody>
                    <a:bodyPr/>
                    <a:lstStyle/>
                    <a:p>
                      <a:r>
                        <a:rPr lang="en-US" sz="1400" b="1" kern="1200" dirty="0">
                          <a:solidFill>
                            <a:schemeClr val="dk1"/>
                          </a:solidFill>
                          <a:effectLst/>
                          <a:latin typeface="+mj-lt"/>
                          <a:ea typeface="+mn-ea"/>
                          <a:cs typeface="+mn-cs"/>
                        </a:rPr>
                        <a:t>lower-roman</a:t>
                      </a:r>
                      <a:endParaRPr lang="en-US" sz="1400" b="1" dirty="0">
                        <a:latin typeface="+mj-lt"/>
                      </a:endParaRPr>
                    </a:p>
                  </a:txBody>
                  <a:tcPr marL="90618" marR="90618" marT="34290" marB="34290"/>
                </a:tc>
                <a:tc>
                  <a:txBody>
                    <a:bodyPr/>
                    <a:lstStyle/>
                    <a:p>
                      <a:r>
                        <a:rPr lang="en-US" sz="1400" b="1" kern="1200" dirty="0" err="1">
                          <a:solidFill>
                            <a:schemeClr val="dk1"/>
                          </a:solidFill>
                          <a:effectLst/>
                          <a:latin typeface="+mj-lt"/>
                          <a:ea typeface="+mn-ea"/>
                          <a:cs typeface="+mn-cs"/>
                        </a:rPr>
                        <a:t>i</a:t>
                      </a:r>
                      <a:r>
                        <a:rPr lang="en-US" sz="1400" b="1" kern="1200" dirty="0">
                          <a:solidFill>
                            <a:schemeClr val="dk1"/>
                          </a:solidFill>
                          <a:effectLst/>
                          <a:latin typeface="+mj-lt"/>
                          <a:ea typeface="+mn-ea"/>
                          <a:cs typeface="+mn-cs"/>
                        </a:rPr>
                        <a:t>, ii, iii, iv, v ...</a:t>
                      </a:r>
                      <a:endParaRPr lang="en-US" sz="1400" dirty="0">
                        <a:latin typeface="+mj-lt"/>
                      </a:endParaRPr>
                    </a:p>
                  </a:txBody>
                  <a:tcPr marL="90618" marR="90618" marT="34290" marB="34290"/>
                </a:tc>
                <a:extLst>
                  <a:ext uri="{0D108BD9-81ED-4DB2-BD59-A6C34878D82A}">
                    <a16:rowId xmlns:a16="http://schemas.microsoft.com/office/drawing/2014/main" val="10005"/>
                  </a:ext>
                </a:extLst>
              </a:tr>
              <a:tr h="278130">
                <a:tc>
                  <a:txBody>
                    <a:bodyPr/>
                    <a:lstStyle/>
                    <a:p>
                      <a:r>
                        <a:rPr lang="en-US" sz="1400" b="1" kern="1200" dirty="0">
                          <a:solidFill>
                            <a:schemeClr val="dk1"/>
                          </a:solidFill>
                          <a:effectLst/>
                          <a:latin typeface="+mj-lt"/>
                          <a:ea typeface="+mn-ea"/>
                          <a:cs typeface="+mn-cs"/>
                        </a:rPr>
                        <a:t>upper-roman</a:t>
                      </a:r>
                      <a:endParaRPr lang="en-US" sz="1400" b="1" dirty="0">
                        <a:latin typeface="+mj-lt"/>
                      </a:endParaRPr>
                    </a:p>
                  </a:txBody>
                  <a:tcPr marL="90618" marR="90618"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j-lt"/>
                          <a:ea typeface="+mn-ea"/>
                          <a:cs typeface="+mn-cs"/>
                        </a:rPr>
                        <a:t>I, II, III, IV, V ...</a:t>
                      </a:r>
                      <a:endParaRPr lang="en-US" sz="1400" kern="1200" dirty="0">
                        <a:solidFill>
                          <a:schemeClr val="dk1"/>
                        </a:solidFill>
                        <a:effectLst/>
                        <a:latin typeface="+mj-lt"/>
                        <a:ea typeface="+mn-ea"/>
                        <a:cs typeface="+mn-cs"/>
                      </a:endParaRPr>
                    </a:p>
                  </a:txBody>
                  <a:tcPr marL="90618" marR="90618" marT="34290" marB="34290"/>
                </a:tc>
                <a:extLst>
                  <a:ext uri="{0D108BD9-81ED-4DB2-BD59-A6C34878D82A}">
                    <a16:rowId xmlns:a16="http://schemas.microsoft.com/office/drawing/2014/main" val="10006"/>
                  </a:ext>
                </a:extLst>
              </a:tr>
            </a:tbl>
          </a:graphicData>
        </a:graphic>
      </p:graphicFrame>
      <p:sp>
        <p:nvSpPr>
          <p:cNvPr id="4" name="Date Placeholder 3"/>
          <p:cNvSpPr>
            <a:spLocks noGrp="1"/>
          </p:cNvSpPr>
          <p:nvPr>
            <p:ph type="dt" sz="half" idx="10"/>
          </p:nvPr>
        </p:nvSpPr>
        <p:spPr/>
        <p:txBody>
          <a:bodyPr/>
          <a:lstStyle/>
          <a:p>
            <a:fld id="{2467AECF-82CA-4B87-B581-3E25F3E5E3FF}"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27</a:t>
            </a:fld>
            <a:endParaRPr lang="en-US" dirty="0"/>
          </a:p>
        </p:txBody>
      </p:sp>
      <p:sp>
        <p:nvSpPr>
          <p:cNvPr id="8" name="Rounded Rectangle 7">
            <a:hlinkClick r:id="rId3"/>
          </p:cNvPr>
          <p:cNvSpPr/>
          <p:nvPr/>
        </p:nvSpPr>
        <p:spPr>
          <a:xfrm>
            <a:off x="3320360" y="3694759"/>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Examples</a:t>
            </a:r>
          </a:p>
        </p:txBody>
      </p:sp>
    </p:spTree>
    <p:extLst>
      <p:ext uri="{BB962C8B-B14F-4D97-AF65-F5344CB8AC3E}">
        <p14:creationId xmlns:p14="http://schemas.microsoft.com/office/powerpoint/2010/main" val="35461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CSS that Aligns the List Items</a:t>
            </a:r>
          </a:p>
        </p:txBody>
      </p:sp>
      <p:sp>
        <p:nvSpPr>
          <p:cNvPr id="4" name="Date Placeholder 3"/>
          <p:cNvSpPr>
            <a:spLocks noGrp="1"/>
          </p:cNvSpPr>
          <p:nvPr>
            <p:ph type="dt" sz="half" idx="10"/>
          </p:nvPr>
        </p:nvSpPr>
        <p:spPr/>
        <p:txBody>
          <a:bodyPr/>
          <a:lstStyle/>
          <a:p>
            <a:fld id="{56A3FEE5-D568-403A-86AB-AC8FB2CFB47B}"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28</a:t>
            </a:fld>
            <a:endParaRPr lang="en-US" dirty="0"/>
          </a:p>
        </p:txBody>
      </p:sp>
      <p:sp>
        <p:nvSpPr>
          <p:cNvPr id="3" name="Rectangle 2"/>
          <p:cNvSpPr/>
          <p:nvPr/>
        </p:nvSpPr>
        <p:spPr>
          <a:xfrm>
            <a:off x="2666245" y="1402282"/>
            <a:ext cx="3811510" cy="3539430"/>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h2, </a:t>
            </a:r>
            <a:r>
              <a:rPr lang="en-US" sz="1600" b="1" dirty="0" err="1">
                <a:latin typeface="Courier New" panose="02070309020205020404" pitchFamily="49" charset="0"/>
                <a:cs typeface="Courier New" panose="02070309020205020404" pitchFamily="49" charset="0"/>
              </a:rPr>
              <a:t>ul</a:t>
            </a:r>
            <a:r>
              <a:rPr lang="en-US" sz="1600" b="1" dirty="0">
                <a:latin typeface="Courier New" panose="02070309020205020404" pitchFamily="49" charset="0"/>
                <a:cs typeface="Courier New" panose="02070309020205020404" pitchFamily="49" charset="0"/>
              </a:rPr>
              <a:t>, li {</a:t>
            </a:r>
          </a:p>
          <a:p>
            <a:r>
              <a:rPr lang="en-US" sz="1600" b="1" dirty="0">
                <a:latin typeface="Courier New" panose="02070309020205020404" pitchFamily="49" charset="0"/>
                <a:cs typeface="Courier New" panose="02070309020205020404" pitchFamily="49" charset="0"/>
              </a:rPr>
              <a:t>    margin: 0;</a:t>
            </a:r>
          </a:p>
          <a:p>
            <a:r>
              <a:rPr lang="en-US" sz="1600" b="1" dirty="0">
                <a:latin typeface="Courier New" panose="02070309020205020404" pitchFamily="49" charset="0"/>
                <a:cs typeface="Courier New" panose="02070309020205020404" pitchFamily="49" charset="0"/>
              </a:rPr>
              <a:t>    padding: 0;</a:t>
            </a:r>
          </a:p>
          <a:p>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h2 {</a:t>
            </a:r>
          </a:p>
          <a:p>
            <a:r>
              <a:rPr lang="en-US" sz="1600" b="1" dirty="0">
                <a:latin typeface="Courier New" panose="02070309020205020404" pitchFamily="49" charset="0"/>
                <a:cs typeface="Courier New" panose="02070309020205020404" pitchFamily="49" charset="0"/>
              </a:rPr>
              <a:t>    padding-bottom: .25em;</a:t>
            </a:r>
          </a:p>
          <a:p>
            <a:r>
              <a:rPr lang="en-US" sz="1600" b="1" dirty="0">
                <a:latin typeface="Courier New" panose="02070309020205020404" pitchFamily="49" charset="0"/>
                <a:cs typeface="Courier New" panose="02070309020205020404" pitchFamily="49" charset="0"/>
              </a:rPr>
              <a:t>}</a:t>
            </a:r>
          </a:p>
          <a:p>
            <a:r>
              <a:rPr lang="en-US" sz="1600" b="1" dirty="0" err="1">
                <a:latin typeface="Courier New" panose="02070309020205020404" pitchFamily="49" charset="0"/>
                <a:cs typeface="Courier New" panose="02070309020205020404" pitchFamily="49" charset="0"/>
              </a:rPr>
              <a:t>ul</a:t>
            </a:r>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    padding-left: 1em;     </a:t>
            </a:r>
          </a:p>
          <a:p>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li {</a:t>
            </a:r>
          </a:p>
          <a:p>
            <a:r>
              <a:rPr lang="en-US" sz="1600" b="1" dirty="0">
                <a:latin typeface="Courier New" panose="02070309020205020404" pitchFamily="49" charset="0"/>
                <a:cs typeface="Courier New" panose="02070309020205020404" pitchFamily="49" charset="0"/>
              </a:rPr>
              <a:t>    padding-left: .25em;   </a:t>
            </a:r>
          </a:p>
          <a:p>
            <a:r>
              <a:rPr lang="en-US" sz="1600" b="1" dirty="0">
                <a:latin typeface="Courier New" panose="02070309020205020404" pitchFamily="49" charset="0"/>
                <a:cs typeface="Courier New" panose="02070309020205020404" pitchFamily="49" charset="0"/>
              </a:rPr>
              <a:t>    padding-bottom: .25em; </a:t>
            </a:r>
          </a:p>
          <a:p>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5074841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5112"/>
            <a:ext cx="8229600" cy="857250"/>
          </a:xfrm>
        </p:spPr>
        <p:txBody>
          <a:bodyPr/>
          <a:lstStyle/>
          <a:p>
            <a:r>
              <a:rPr lang="en-US" sz="3200" dirty="0"/>
              <a:t>CSS to change List Items Marker Position</a:t>
            </a:r>
          </a:p>
        </p:txBody>
      </p:sp>
      <p:sp>
        <p:nvSpPr>
          <p:cNvPr id="4" name="Date Placeholder 3"/>
          <p:cNvSpPr>
            <a:spLocks noGrp="1"/>
          </p:cNvSpPr>
          <p:nvPr>
            <p:ph type="dt" sz="half" idx="10"/>
          </p:nvPr>
        </p:nvSpPr>
        <p:spPr/>
        <p:txBody>
          <a:bodyPr/>
          <a:lstStyle/>
          <a:p>
            <a:fld id="{542C132F-CD46-4135-BED5-AEEE844043B5}"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29</a:t>
            </a:fld>
            <a:endParaRPr lang="en-US" dirty="0"/>
          </a:p>
        </p:txBody>
      </p:sp>
      <p:graphicFrame>
        <p:nvGraphicFramePr>
          <p:cNvPr id="7" name="Table 6"/>
          <p:cNvGraphicFramePr>
            <a:graphicFrameLocks noGrp="1"/>
          </p:cNvGraphicFramePr>
          <p:nvPr/>
        </p:nvGraphicFramePr>
        <p:xfrm>
          <a:off x="609600" y="1657350"/>
          <a:ext cx="7594170" cy="2153412"/>
        </p:xfrm>
        <a:graphic>
          <a:graphicData uri="http://schemas.openxmlformats.org/drawingml/2006/table">
            <a:tbl>
              <a:tblPr firstRow="1" bandRow="1">
                <a:tableStyleId>{93296810-A885-4BE3-A3E7-6D5BEEA58F35}</a:tableStyleId>
              </a:tblPr>
              <a:tblGrid>
                <a:gridCol w="1084882">
                  <a:extLst>
                    <a:ext uri="{9D8B030D-6E8A-4147-A177-3AD203B41FA5}">
                      <a16:colId xmlns:a16="http://schemas.microsoft.com/office/drawing/2014/main" val="20000"/>
                    </a:ext>
                  </a:extLst>
                </a:gridCol>
                <a:gridCol w="6509288">
                  <a:extLst>
                    <a:ext uri="{9D8B030D-6E8A-4147-A177-3AD203B41FA5}">
                      <a16:colId xmlns:a16="http://schemas.microsoft.com/office/drawing/2014/main" val="20001"/>
                    </a:ext>
                  </a:extLst>
                </a:gridCol>
              </a:tblGrid>
              <a:tr h="333756">
                <a:tc>
                  <a:txBody>
                    <a:bodyPr/>
                    <a:lstStyle/>
                    <a:p>
                      <a:pPr algn="ctr"/>
                      <a:r>
                        <a:rPr lang="en-US" sz="1600" dirty="0">
                          <a:solidFill>
                            <a:schemeClr val="tx1"/>
                          </a:solidFill>
                          <a:latin typeface="+mj-lt"/>
                        </a:rPr>
                        <a:t>Value</a:t>
                      </a:r>
                    </a:p>
                  </a:txBody>
                  <a:tcPr marT="41148" marB="41148"/>
                </a:tc>
                <a:tc>
                  <a:txBody>
                    <a:bodyPr/>
                    <a:lstStyle/>
                    <a:p>
                      <a:r>
                        <a:rPr lang="en-US" sz="1600" dirty="0">
                          <a:solidFill>
                            <a:schemeClr val="tx1"/>
                          </a:solidFill>
                          <a:latin typeface="+mj-lt"/>
                        </a:rPr>
                        <a:t>Description</a:t>
                      </a:r>
                    </a:p>
                  </a:txBody>
                  <a:tcPr marT="41148" marB="41148"/>
                </a:tc>
                <a:extLst>
                  <a:ext uri="{0D108BD9-81ED-4DB2-BD59-A6C34878D82A}">
                    <a16:rowId xmlns:a16="http://schemas.microsoft.com/office/drawing/2014/main" val="10000"/>
                  </a:ext>
                </a:extLst>
              </a:tr>
              <a:tr h="576072">
                <a:tc>
                  <a:txBody>
                    <a:bodyPr/>
                    <a:lstStyle/>
                    <a:p>
                      <a:pPr algn="ctr"/>
                      <a:r>
                        <a:rPr lang="en-US" sz="1600" dirty="0">
                          <a:latin typeface="+mj-lt"/>
                        </a:rPr>
                        <a:t>Inside</a:t>
                      </a:r>
                    </a:p>
                  </a:txBody>
                  <a:tcPr marT="41148" marB="41148" anchor="ctr"/>
                </a:tc>
                <a:tc>
                  <a:txBody>
                    <a:bodyPr/>
                    <a:lstStyle/>
                    <a:p>
                      <a:r>
                        <a:rPr lang="en-US" sz="1600" dirty="0">
                          <a:latin typeface="+mj-lt"/>
                        </a:rPr>
                        <a:t>Indents the marker and the text. The bullets appear inside the content flow </a:t>
                      </a:r>
                    </a:p>
                  </a:txBody>
                  <a:tcPr marT="41148" marB="41148"/>
                </a:tc>
                <a:extLst>
                  <a:ext uri="{0D108BD9-81ED-4DB2-BD59-A6C34878D82A}">
                    <a16:rowId xmlns:a16="http://schemas.microsoft.com/office/drawing/2014/main" val="10001"/>
                  </a:ext>
                </a:extLst>
              </a:tr>
              <a:tr h="576072">
                <a:tc>
                  <a:txBody>
                    <a:bodyPr/>
                    <a:lstStyle/>
                    <a:p>
                      <a:pPr algn="ctr"/>
                      <a:r>
                        <a:rPr lang="en-US" sz="1600" dirty="0">
                          <a:latin typeface="+mj-lt"/>
                        </a:rPr>
                        <a:t>outside</a:t>
                      </a:r>
                    </a:p>
                  </a:txBody>
                  <a:tcPr marT="41148" marB="41148" anchor="ctr"/>
                </a:tc>
                <a:tc>
                  <a:txBody>
                    <a:bodyPr/>
                    <a:lstStyle/>
                    <a:p>
                      <a:r>
                        <a:rPr lang="en-US" sz="1600" dirty="0">
                          <a:latin typeface="+mj-lt"/>
                        </a:rPr>
                        <a:t>Keeps the marker to the left of the text. The bullets appears outside the content flow. </a:t>
                      </a:r>
                      <a:r>
                        <a:rPr lang="en-US" sz="1600" b="1" dirty="0">
                          <a:latin typeface="+mj-lt"/>
                        </a:rPr>
                        <a:t>This is default</a:t>
                      </a:r>
                    </a:p>
                  </a:txBody>
                  <a:tcPr marT="41148" marB="41148"/>
                </a:tc>
                <a:extLst>
                  <a:ext uri="{0D108BD9-81ED-4DB2-BD59-A6C34878D82A}">
                    <a16:rowId xmlns:a16="http://schemas.microsoft.com/office/drawing/2014/main" val="10002"/>
                  </a:ext>
                </a:extLst>
              </a:tr>
              <a:tr h="333756">
                <a:tc>
                  <a:txBody>
                    <a:bodyPr/>
                    <a:lstStyle/>
                    <a:p>
                      <a:pPr algn="ctr"/>
                      <a:r>
                        <a:rPr lang="en-US" sz="1600" dirty="0">
                          <a:latin typeface="+mj-lt"/>
                        </a:rPr>
                        <a:t>initial</a:t>
                      </a:r>
                    </a:p>
                  </a:txBody>
                  <a:tcPr marT="41148" marB="41148" anchor="ctr"/>
                </a:tc>
                <a:tc>
                  <a:txBody>
                    <a:bodyPr/>
                    <a:lstStyle/>
                    <a:p>
                      <a:r>
                        <a:rPr lang="en-US" sz="1600" dirty="0">
                          <a:latin typeface="+mj-lt"/>
                        </a:rPr>
                        <a:t>Sets this property to its default value. </a:t>
                      </a:r>
                    </a:p>
                  </a:txBody>
                  <a:tcPr marT="41148" marB="41148"/>
                </a:tc>
                <a:extLst>
                  <a:ext uri="{0D108BD9-81ED-4DB2-BD59-A6C34878D82A}">
                    <a16:rowId xmlns:a16="http://schemas.microsoft.com/office/drawing/2014/main" val="10003"/>
                  </a:ext>
                </a:extLst>
              </a:tr>
              <a:tr h="3337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mj-lt"/>
                        </a:rPr>
                        <a:t>inherit</a:t>
                      </a:r>
                    </a:p>
                  </a:txBody>
                  <a:tcPr marT="41148" marB="41148"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j-lt"/>
                        </a:rPr>
                        <a:t>Inherits this property from its parent element</a:t>
                      </a:r>
                    </a:p>
                  </a:txBody>
                  <a:tcPr marT="41148" marB="41148"/>
                </a:tc>
                <a:extLst>
                  <a:ext uri="{0D108BD9-81ED-4DB2-BD59-A6C34878D82A}">
                    <a16:rowId xmlns:a16="http://schemas.microsoft.com/office/drawing/2014/main" val="10004"/>
                  </a:ext>
                </a:extLst>
              </a:tr>
            </a:tbl>
          </a:graphicData>
        </a:graphic>
      </p:graphicFrame>
      <p:sp>
        <p:nvSpPr>
          <p:cNvPr id="9" name="Rectangle 8"/>
          <p:cNvSpPr/>
          <p:nvPr/>
        </p:nvSpPr>
        <p:spPr>
          <a:xfrm>
            <a:off x="545445" y="1169305"/>
            <a:ext cx="2941831" cy="369332"/>
          </a:xfrm>
          <a:prstGeom prst="rect">
            <a:avLst/>
          </a:prstGeom>
        </p:spPr>
        <p:txBody>
          <a:bodyPr wrap="none">
            <a:spAutoFit/>
          </a:bodyPr>
          <a:lstStyle/>
          <a:p>
            <a:r>
              <a:rPr lang="en-US" b="1" dirty="0">
                <a:latin typeface="Courier New" panose="02070309020205020404" pitchFamily="49" charset="0"/>
                <a:cs typeface="Courier New" panose="02070309020205020404" pitchFamily="49" charset="0"/>
              </a:rPr>
              <a:t>list-style-position:</a:t>
            </a:r>
          </a:p>
        </p:txBody>
      </p:sp>
      <p:sp>
        <p:nvSpPr>
          <p:cNvPr id="10" name="Rounded Rectangle 9">
            <a:hlinkClick r:id="rId3"/>
          </p:cNvPr>
          <p:cNvSpPr/>
          <p:nvPr/>
        </p:nvSpPr>
        <p:spPr>
          <a:xfrm>
            <a:off x="3320359" y="4112637"/>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Examples</a:t>
            </a:r>
          </a:p>
        </p:txBody>
      </p:sp>
    </p:spTree>
    <p:extLst>
      <p:ext uri="{BB962C8B-B14F-4D97-AF65-F5344CB8AC3E}">
        <p14:creationId xmlns:p14="http://schemas.microsoft.com/office/powerpoint/2010/main" val="267637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effectLst>
                  <a:outerShdw blurRad="38100" dist="38100" dir="2700000" algn="tl">
                    <a:srgbClr val="000000">
                      <a:alpha val="43137"/>
                    </a:srgbClr>
                  </a:outerShdw>
                </a:effectLst>
              </a:rPr>
              <a:t>HTML5 for a 2 Column Layout</a:t>
            </a:r>
          </a:p>
        </p:txBody>
      </p:sp>
      <p:sp>
        <p:nvSpPr>
          <p:cNvPr id="20482" name="Date Placeholder 1"/>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9C3797B-4520-4F90-8E0F-8CEF77EAA87F}" type="datetime1">
              <a:rPr lang="en-US" altLang="en-US" sz="900" smtClean="0">
                <a:latin typeface="Arial Narrow" pitchFamily="34" charset="0"/>
              </a:rPr>
              <a:t>9/15/2025</a:t>
            </a:fld>
            <a:endParaRPr lang="en-US" altLang="en-US" sz="900">
              <a:latin typeface="Arial Narrow" pitchFamily="34" charset="0"/>
            </a:endParaRPr>
          </a:p>
        </p:txBody>
      </p:sp>
      <p:sp>
        <p:nvSpPr>
          <p:cNvPr id="2048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900">
                <a:latin typeface="Arial Narrow" pitchFamily="34" charset="0"/>
              </a:rPr>
              <a:t>Copyright © 2007 - 2025 Carl M. Burnett</a:t>
            </a:r>
          </a:p>
        </p:txBody>
      </p:sp>
      <p:sp>
        <p:nvSpPr>
          <p:cNvPr id="204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1F0AC9D-C484-4AAE-8CF0-B76297839776}" type="slidenum">
              <a:rPr lang="en-US" altLang="en-US" sz="900" smtClean="0">
                <a:latin typeface="Arial Narrow" pitchFamily="34" charset="0"/>
              </a:rPr>
              <a:pPr/>
              <a:t>3</a:t>
            </a:fld>
            <a:endParaRPr lang="en-US" altLang="en-US" sz="900" dirty="0">
              <a:latin typeface="Arial Narrow" pitchFamily="34" charset="0"/>
            </a:endParaRPr>
          </a:p>
        </p:txBody>
      </p:sp>
      <p:sp>
        <p:nvSpPr>
          <p:cNvPr id="3" name="Rectangle 2"/>
          <p:cNvSpPr/>
          <p:nvPr/>
        </p:nvSpPr>
        <p:spPr>
          <a:xfrm>
            <a:off x="484094" y="1637075"/>
            <a:ext cx="4572000" cy="2308324"/>
          </a:xfrm>
          <a:prstGeom prst="rect">
            <a:avLst/>
          </a:prstGeom>
        </p:spPr>
        <p:txBody>
          <a:bodyPr>
            <a:spAutoFit/>
          </a:bodyPr>
          <a:lstStyle/>
          <a:p>
            <a:r>
              <a:rPr lang="en-US" sz="1600" b="1" dirty="0">
                <a:latin typeface="Courier New" panose="02070309020205020404" pitchFamily="49" charset="0"/>
                <a:cs typeface="Courier New" panose="02070309020205020404" pitchFamily="49" charset="0"/>
              </a:rPr>
              <a:t>&lt;body&gt;</a:t>
            </a:r>
          </a:p>
          <a:p>
            <a:r>
              <a:rPr lang="en-US" sz="1600" b="1" dirty="0">
                <a:latin typeface="Courier New" panose="02070309020205020404" pitchFamily="49" charset="0"/>
                <a:cs typeface="Courier New" panose="02070309020205020404" pitchFamily="49" charset="0"/>
              </a:rPr>
              <a:t>    &lt;header&gt;&lt;h1&gt;Header&lt;/h1&gt;&lt;/header&gt;</a:t>
            </a:r>
          </a:p>
          <a:p>
            <a:r>
              <a:rPr lang="en-US" sz="1600" b="1" dirty="0">
                <a:latin typeface="Courier New" panose="02070309020205020404" pitchFamily="49" charset="0"/>
                <a:cs typeface="Courier New" panose="02070309020205020404" pitchFamily="49" charset="0"/>
              </a:rPr>
              <a:t>    &lt;section&gt;&lt;h1&gt;Section&lt;/h1&gt;&lt;/section&gt;</a:t>
            </a:r>
          </a:p>
          <a:p>
            <a:r>
              <a:rPr lang="en-US" sz="1600" b="1" dirty="0">
                <a:latin typeface="Courier New" panose="02070309020205020404" pitchFamily="49" charset="0"/>
                <a:cs typeface="Courier New" panose="02070309020205020404" pitchFamily="49" charset="0"/>
              </a:rPr>
              <a:t>    &lt;aside&gt;&lt;h1&gt;Aside&lt;/h1&gt;&lt;/aside&gt;</a:t>
            </a:r>
          </a:p>
          <a:p>
            <a:r>
              <a:rPr lang="en-US" sz="1600" b="1" dirty="0">
                <a:latin typeface="Courier New" panose="02070309020205020404" pitchFamily="49" charset="0"/>
                <a:cs typeface="Courier New" panose="02070309020205020404" pitchFamily="49" charset="0"/>
              </a:rPr>
              <a:t>    &lt;footer&gt;&lt;h1&gt;Footer&lt;/h1&gt;&lt;/footer&gt;</a:t>
            </a:r>
          </a:p>
          <a:p>
            <a:r>
              <a:rPr lang="en-US" sz="1600" b="1" dirty="0">
                <a:latin typeface="Courier New" panose="02070309020205020404" pitchFamily="49" charset="0"/>
                <a:cs typeface="Courier New" panose="02070309020205020404" pitchFamily="49" charset="0"/>
              </a:rPr>
              <a:t>&lt;/body&gt;</a:t>
            </a:r>
          </a:p>
        </p:txBody>
      </p:sp>
    </p:spTree>
    <p:extLst>
      <p:ext uri="{BB962C8B-B14F-4D97-AF65-F5344CB8AC3E}">
        <p14:creationId xmlns:p14="http://schemas.microsoft.com/office/powerpoint/2010/main" val="1441884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How to Create Links</a:t>
            </a:r>
          </a:p>
        </p:txBody>
      </p:sp>
      <p:sp>
        <p:nvSpPr>
          <p:cNvPr id="4" name="Date Placeholder 3"/>
          <p:cNvSpPr>
            <a:spLocks noGrp="1"/>
          </p:cNvSpPr>
          <p:nvPr>
            <p:ph type="dt" sz="half" idx="10"/>
          </p:nvPr>
        </p:nvSpPr>
        <p:spPr/>
        <p:txBody>
          <a:bodyPr/>
          <a:lstStyle/>
          <a:p>
            <a:fld id="{D2FF90AA-387C-4401-89E8-524141A2E1A2}"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30</a:t>
            </a:fld>
            <a:endParaRPr lang="en-US" dirty="0"/>
          </a:p>
        </p:txBody>
      </p:sp>
      <p:sp>
        <p:nvSpPr>
          <p:cNvPr id="3" name="Rectangle 2"/>
          <p:cNvSpPr/>
          <p:nvPr/>
        </p:nvSpPr>
        <p:spPr>
          <a:xfrm>
            <a:off x="468630" y="1526856"/>
            <a:ext cx="8206740" cy="338554"/>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="http://www.profburnett.com"&gt;Prof Burnett’s Site&lt;/a&gt; </a:t>
            </a:r>
          </a:p>
        </p:txBody>
      </p:sp>
      <p:sp>
        <p:nvSpPr>
          <p:cNvPr id="8" name="Rounded Rectangle 7">
            <a:hlinkClick r:id="rId3"/>
          </p:cNvPr>
          <p:cNvSpPr/>
          <p:nvPr/>
        </p:nvSpPr>
        <p:spPr>
          <a:xfrm>
            <a:off x="468631" y="2208490"/>
            <a:ext cx="5518841"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HTML 4.01 and HTML5  Hyperlink Attributes </a:t>
            </a:r>
          </a:p>
        </p:txBody>
      </p:sp>
      <p:sp>
        <p:nvSpPr>
          <p:cNvPr id="11" name="Rounded Rectangle 10">
            <a:hlinkClick r:id="rId4"/>
          </p:cNvPr>
          <p:cNvSpPr/>
          <p:nvPr/>
        </p:nvSpPr>
        <p:spPr>
          <a:xfrm>
            <a:off x="481012" y="2858099"/>
            <a:ext cx="3636251"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Hyperlink Global Attributes   </a:t>
            </a:r>
          </a:p>
        </p:txBody>
      </p:sp>
      <p:sp>
        <p:nvSpPr>
          <p:cNvPr id="12" name="Rounded Rectangle 11">
            <a:hlinkClick r:id="rId5"/>
          </p:cNvPr>
          <p:cNvSpPr/>
          <p:nvPr/>
        </p:nvSpPr>
        <p:spPr>
          <a:xfrm>
            <a:off x="481011" y="3551967"/>
            <a:ext cx="3636251"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Hyperlink Event Attributes    </a:t>
            </a:r>
          </a:p>
        </p:txBody>
      </p:sp>
    </p:spTree>
    <p:extLst>
      <p:ext uri="{BB962C8B-B14F-4D97-AF65-F5344CB8AC3E}">
        <p14:creationId xmlns:p14="http://schemas.microsoft.com/office/powerpoint/2010/main" val="4170556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HTML for Text and Image Links</a:t>
            </a:r>
          </a:p>
        </p:txBody>
      </p:sp>
      <p:sp>
        <p:nvSpPr>
          <p:cNvPr id="7" name="Rounded Rectangle 6">
            <a:hlinkClick r:id="rId3"/>
          </p:cNvPr>
          <p:cNvSpPr/>
          <p:nvPr/>
        </p:nvSpPr>
        <p:spPr>
          <a:xfrm>
            <a:off x="3320359" y="3812280"/>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3" name="Rectangle 2"/>
          <p:cNvSpPr/>
          <p:nvPr/>
        </p:nvSpPr>
        <p:spPr>
          <a:xfrm>
            <a:off x="202366" y="1528558"/>
            <a:ext cx="8739266" cy="738664"/>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&lt;p&gt;</a:t>
            </a:r>
          </a:p>
          <a:p>
            <a:r>
              <a:rPr lang="en-US" sz="1400" b="1" dirty="0">
                <a:latin typeface="Courier New" panose="02070309020205020404" pitchFamily="49" charset="0"/>
                <a:cs typeface="Courier New" panose="02070309020205020404" pitchFamily="49" charset="0"/>
              </a:rPr>
              <a:t>   &lt;a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="/orders/cart.html" </a:t>
            </a:r>
            <a:r>
              <a:rPr lang="en-US" sz="1400" b="1" dirty="0" err="1">
                <a:latin typeface="Courier New" panose="02070309020205020404" pitchFamily="49" charset="0"/>
                <a:cs typeface="Courier New" panose="02070309020205020404" pitchFamily="49" charset="0"/>
              </a:rPr>
              <a:t>accesskey</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c”tabindex</a:t>
            </a:r>
            <a:r>
              <a:rPr lang="en-US" sz="1400" b="1" dirty="0">
                <a:latin typeface="Courier New" panose="02070309020205020404" pitchFamily="49" charset="0"/>
                <a:cs typeface="Courier New" panose="02070309020205020404" pitchFamily="49" charset="0"/>
              </a:rPr>
              <a:t>="0"&gt;Shopping cart&lt;/a&gt;</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p:txBody>
      </p:sp>
      <p:sp>
        <p:nvSpPr>
          <p:cNvPr id="8" name="Rectangle 7"/>
          <p:cNvSpPr/>
          <p:nvPr/>
        </p:nvSpPr>
        <p:spPr>
          <a:xfrm>
            <a:off x="142406" y="2761467"/>
            <a:ext cx="8739266" cy="954107"/>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&lt;p&gt;</a:t>
            </a:r>
          </a:p>
          <a:p>
            <a:r>
              <a:rPr lang="en-US" sz="1400" b="1" dirty="0">
                <a:latin typeface="Courier New" panose="02070309020205020404" pitchFamily="49" charset="0"/>
                <a:cs typeface="Courier New" panose="02070309020205020404" pitchFamily="49" charset="0"/>
              </a:rPr>
              <a:t>   &lt;a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=“/books/php_toc.html“ title="Review the complete table of contents"&gt;TOC&lt;/a&gt;</a:t>
            </a:r>
          </a:p>
          <a:p>
            <a:r>
              <a:rPr lang="en-US" sz="1400" b="1" dirty="0">
                <a:latin typeface="Courier New" panose="02070309020205020404" pitchFamily="49" charset="0"/>
                <a:cs typeface="Courier New" panose="02070309020205020404" pitchFamily="49" charset="0"/>
              </a:rPr>
              <a:t>&lt;/p&gt;</a:t>
            </a:r>
          </a:p>
        </p:txBody>
      </p:sp>
      <p:sp>
        <p:nvSpPr>
          <p:cNvPr id="9" name="Rectangle 8"/>
          <p:cNvSpPr/>
          <p:nvPr/>
        </p:nvSpPr>
        <p:spPr>
          <a:xfrm>
            <a:off x="97436" y="2056196"/>
            <a:ext cx="8739266" cy="738664"/>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    &lt;a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="/orders/cart.html"&gt;&lt;</a:t>
            </a:r>
            <a:r>
              <a:rPr lang="en-US" sz="1400" b="1" dirty="0" err="1">
                <a:latin typeface="Courier New" panose="02070309020205020404" pitchFamily="49" charset="0"/>
                <a:cs typeface="Courier New" panose="02070309020205020404" pitchFamily="49" charset="0"/>
              </a:rPr>
              <a:t>img</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src</a:t>
            </a:r>
            <a:r>
              <a:rPr lang="en-US" sz="1400" b="1" dirty="0">
                <a:latin typeface="Courier New" panose="02070309020205020404" pitchFamily="49" charset="0"/>
                <a:cs typeface="Courier New" panose="02070309020205020404" pitchFamily="49" charset="0"/>
              </a:rPr>
              <a:t>="images/cart_animated.gif” </a:t>
            </a:r>
            <a:br>
              <a:rPr lang="en-US" sz="1400" b="1" dirty="0">
                <a:latin typeface="Courier New" panose="02070309020205020404" pitchFamily="49" charset="0"/>
                <a:cs typeface="Courier New" panose="02070309020205020404" pitchFamily="49" charset="0"/>
              </a:rPr>
            </a:br>
            <a:r>
              <a:rPr lang="en-US" sz="1400" b="1" dirty="0">
                <a:latin typeface="Courier New" panose="02070309020205020404" pitchFamily="49" charset="0"/>
                <a:cs typeface="Courier New" panose="02070309020205020404" pitchFamily="49" charset="0"/>
              </a:rPr>
              <a:t>	alt="Shopping cart"&gt;&lt;/a&gt;</a:t>
            </a:r>
          </a:p>
          <a:p>
            <a:r>
              <a:rPr lang="en-US" sz="1400" b="1" dirty="0">
                <a:latin typeface="Courier New" panose="02070309020205020404" pitchFamily="49" charset="0"/>
                <a:cs typeface="Courier New" panose="02070309020205020404" pitchFamily="49" charset="0"/>
              </a:rPr>
              <a:t>&lt;/p&gt;</a:t>
            </a:r>
          </a:p>
        </p:txBody>
      </p:sp>
      <p:sp>
        <p:nvSpPr>
          <p:cNvPr id="5" name="Date Placeholder 4"/>
          <p:cNvSpPr>
            <a:spLocks noGrp="1"/>
          </p:cNvSpPr>
          <p:nvPr>
            <p:ph type="dt" sz="half" idx="10"/>
          </p:nvPr>
        </p:nvSpPr>
        <p:spPr/>
        <p:txBody>
          <a:bodyPr/>
          <a:lstStyle/>
          <a:p>
            <a:fld id="{C1757275-7943-44F9-AD25-3498493DE3A1}"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10" name="Slide Number Placeholder 9"/>
          <p:cNvSpPr>
            <a:spLocks noGrp="1"/>
          </p:cNvSpPr>
          <p:nvPr>
            <p:ph type="sldNum" sz="quarter" idx="12"/>
          </p:nvPr>
        </p:nvSpPr>
        <p:spPr/>
        <p:txBody>
          <a:bodyPr/>
          <a:lstStyle/>
          <a:p>
            <a:fld id="{3D46CBA2-ECE5-4BE9-B546-6761E0E67089}" type="slidenum">
              <a:rPr lang="en-US" smtClean="0"/>
              <a:t>31</a:t>
            </a:fld>
            <a:endParaRPr lang="en-US"/>
          </a:p>
        </p:txBody>
      </p:sp>
    </p:spTree>
    <p:extLst>
      <p:ext uri="{BB962C8B-B14F-4D97-AF65-F5344CB8AC3E}">
        <p14:creationId xmlns:p14="http://schemas.microsoft.com/office/powerpoint/2010/main" val="811780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p:bldP spid="8"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Email Message Link</a:t>
            </a:r>
          </a:p>
        </p:txBody>
      </p:sp>
      <p:sp>
        <p:nvSpPr>
          <p:cNvPr id="3" name="Rectangle 2"/>
          <p:cNvSpPr/>
          <p:nvPr/>
        </p:nvSpPr>
        <p:spPr>
          <a:xfrm>
            <a:off x="337185" y="1761582"/>
            <a:ext cx="8469630" cy="584775"/>
          </a:xfrm>
          <a:prstGeom prst="rect">
            <a:avLst/>
          </a:prstGeom>
        </p:spPr>
        <p:txBody>
          <a:bodyPr wrap="square">
            <a:spAutoFit/>
          </a:bodyPr>
          <a:lstStyle/>
          <a:p>
            <a:r>
              <a:rPr lang="pt-BR" sz="1600" b="1" dirty="0">
                <a:latin typeface="Courier New" panose="02070309020205020404" pitchFamily="49" charset="0"/>
                <a:cs typeface="Courier New" panose="02070309020205020404" pitchFamily="49" charset="0"/>
              </a:rPr>
              <a:t>&lt;a href="mailto:cb@profburnett.com?</a:t>
            </a:r>
          </a:p>
          <a:p>
            <a:r>
              <a:rPr lang="pt-BR" sz="1600" b="1" dirty="0">
                <a:latin typeface="Courier New" panose="02070309020205020404" pitchFamily="49" charset="0"/>
                <a:cs typeface="Courier New" panose="02070309020205020404" pitchFamily="49" charset="0"/>
              </a:rPr>
              <a:t>subject=Web email&amp;cc=profburnett@live.com"&gt;Email me.&lt;/a&gt;</a:t>
            </a:r>
            <a:endParaRPr lang="en-US" sz="1600" b="1" dirty="0">
              <a:latin typeface="Courier New" panose="02070309020205020404" pitchFamily="49" charset="0"/>
              <a:cs typeface="Courier New" panose="02070309020205020404" pitchFamily="49" charset="0"/>
            </a:endParaRPr>
          </a:p>
        </p:txBody>
      </p:sp>
      <p:sp>
        <p:nvSpPr>
          <p:cNvPr id="7" name="Rounded Rectangle 6">
            <a:hlinkClick r:id="rId3"/>
          </p:cNvPr>
          <p:cNvSpPr/>
          <p:nvPr/>
        </p:nvSpPr>
        <p:spPr>
          <a:xfrm>
            <a:off x="3320359" y="2538472"/>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5" name="Date Placeholder 4"/>
          <p:cNvSpPr>
            <a:spLocks noGrp="1"/>
          </p:cNvSpPr>
          <p:nvPr>
            <p:ph type="dt" sz="half" idx="10"/>
          </p:nvPr>
        </p:nvSpPr>
        <p:spPr/>
        <p:txBody>
          <a:bodyPr/>
          <a:lstStyle/>
          <a:p>
            <a:fld id="{E29E5771-540C-4B94-A691-ABBB9140D587}"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8" name="Slide Number Placeholder 7"/>
          <p:cNvSpPr>
            <a:spLocks noGrp="1"/>
          </p:cNvSpPr>
          <p:nvPr>
            <p:ph type="sldNum" sz="quarter" idx="12"/>
          </p:nvPr>
        </p:nvSpPr>
        <p:spPr/>
        <p:txBody>
          <a:bodyPr/>
          <a:lstStyle/>
          <a:p>
            <a:fld id="{3D46CBA2-ECE5-4BE9-B546-6761E0E67089}" type="slidenum">
              <a:rPr lang="en-US" smtClean="0"/>
              <a:t>32</a:t>
            </a:fld>
            <a:endParaRPr lang="en-US"/>
          </a:p>
        </p:txBody>
      </p:sp>
    </p:spTree>
    <p:extLst>
      <p:ext uri="{BB962C8B-B14F-4D97-AF65-F5344CB8AC3E}">
        <p14:creationId xmlns:p14="http://schemas.microsoft.com/office/powerpoint/2010/main" val="52129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Link Loads Document in New Window or Tab</a:t>
            </a:r>
          </a:p>
        </p:txBody>
      </p:sp>
      <p:sp>
        <p:nvSpPr>
          <p:cNvPr id="3" name="Rectangle 2"/>
          <p:cNvSpPr/>
          <p:nvPr/>
        </p:nvSpPr>
        <p:spPr>
          <a:xfrm>
            <a:off x="389299" y="1840206"/>
            <a:ext cx="8469888" cy="1077218"/>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&lt;p&gt;Just go to &lt;a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=http://www.html5test.com target="_blank"&gt;the HTML5 testing site.&lt;/a&gt;&lt;/p&gt;</a:t>
            </a:r>
          </a:p>
          <a:p>
            <a:r>
              <a:rPr lang="en-US" sz="1600" b="1" dirty="0">
                <a:latin typeface="Courier New" panose="02070309020205020404" pitchFamily="49" charset="0"/>
                <a:cs typeface="Courier New" panose="02070309020205020404" pitchFamily="49" charset="0"/>
              </a:rPr>
              <a:t>&lt;p&gt;It rates your browser as it loads the page and also has data on how well other browsers conform to HTML5.&lt;/p&gt;</a:t>
            </a:r>
          </a:p>
        </p:txBody>
      </p:sp>
      <p:sp>
        <p:nvSpPr>
          <p:cNvPr id="8" name="Rounded Rectangle 7">
            <a:hlinkClick r:id="rId3"/>
          </p:cNvPr>
          <p:cNvSpPr/>
          <p:nvPr/>
        </p:nvSpPr>
        <p:spPr>
          <a:xfrm>
            <a:off x="3320360" y="3483654"/>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5" name="Date Placeholder 4"/>
          <p:cNvSpPr>
            <a:spLocks noGrp="1"/>
          </p:cNvSpPr>
          <p:nvPr>
            <p:ph type="dt" sz="half" idx="10"/>
          </p:nvPr>
        </p:nvSpPr>
        <p:spPr/>
        <p:txBody>
          <a:bodyPr/>
          <a:lstStyle/>
          <a:p>
            <a:fld id="{B46CAC84-662D-44EC-A69D-439203733095}"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33</a:t>
            </a:fld>
            <a:endParaRPr lang="en-US"/>
          </a:p>
        </p:txBody>
      </p:sp>
    </p:spTree>
    <p:extLst>
      <p:ext uri="{BB962C8B-B14F-4D97-AF65-F5344CB8AC3E}">
        <p14:creationId xmlns:p14="http://schemas.microsoft.com/office/powerpoint/2010/main" val="1617018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672084"/>
          </a:xfrm>
        </p:spPr>
        <p:txBody>
          <a:bodyPr>
            <a:normAutofit fontScale="90000"/>
          </a:bodyPr>
          <a:lstStyle/>
          <a:p>
            <a:r>
              <a:rPr lang="en-US" sz="4400" dirty="0"/>
              <a:t>Placeholders</a:t>
            </a:r>
          </a:p>
        </p:txBody>
      </p:sp>
      <p:sp>
        <p:nvSpPr>
          <p:cNvPr id="3" name="Rectangle 2"/>
          <p:cNvSpPr/>
          <p:nvPr/>
        </p:nvSpPr>
        <p:spPr>
          <a:xfrm>
            <a:off x="149847" y="3654992"/>
            <a:ext cx="8621485" cy="861774"/>
          </a:xfrm>
          <a:prstGeom prst="rect">
            <a:avLst/>
          </a:prstGeom>
        </p:spPr>
        <p:txBody>
          <a:bodyPr wrap="square">
            <a:spAutoFit/>
          </a:bodyPr>
          <a:lstStyle/>
          <a:p>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Link that Goes to Placeholder on Another Page</a:t>
            </a:r>
          </a:p>
          <a:p>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="8reasons.html#reason6"&gt;Complete, real-world  applications&lt;/a&gt;</a:t>
            </a:r>
          </a:p>
        </p:txBody>
      </p:sp>
      <p:sp>
        <p:nvSpPr>
          <p:cNvPr id="4" name="Rectangle 3"/>
          <p:cNvSpPr/>
          <p:nvPr/>
        </p:nvSpPr>
        <p:spPr>
          <a:xfrm>
            <a:off x="149291" y="1229936"/>
            <a:ext cx="8752115" cy="615553"/>
          </a:xfrm>
          <a:prstGeom prst="rect">
            <a:avLst/>
          </a:prstGeom>
        </p:spPr>
        <p:txBody>
          <a:bodyPr wrap="square">
            <a:spAutoFit/>
          </a:bodyPr>
          <a:lstStyle/>
          <a:p>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Placeholder at Top of Page</a:t>
            </a:r>
          </a:p>
          <a:p>
            <a:r>
              <a:rPr lang="en-US" sz="1600" b="1" dirty="0">
                <a:latin typeface="Courier New" panose="02070309020205020404" pitchFamily="49" charset="0"/>
                <a:cs typeface="Courier New" panose="02070309020205020404" pitchFamily="49" charset="0"/>
              </a:rPr>
              <a:t>&lt;h1&gt;&lt;a id="top"&gt;8 reasons why trainers like our books&lt;/a&gt;&lt;/h1&gt;</a:t>
            </a:r>
          </a:p>
        </p:txBody>
      </p:sp>
      <p:sp>
        <p:nvSpPr>
          <p:cNvPr id="5" name="Rectangle 4"/>
          <p:cNvSpPr/>
          <p:nvPr/>
        </p:nvSpPr>
        <p:spPr>
          <a:xfrm>
            <a:off x="149291" y="1873699"/>
            <a:ext cx="8882742" cy="861774"/>
          </a:xfrm>
          <a:prstGeom prst="rect">
            <a:avLst/>
          </a:prstGeom>
        </p:spPr>
        <p:txBody>
          <a:bodyPr wrap="square">
            <a:spAutoFit/>
          </a:bodyPr>
          <a:lstStyle/>
          <a:p>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Placeholder for “reason6”</a:t>
            </a:r>
          </a:p>
          <a:p>
            <a:r>
              <a:rPr lang="en-US" sz="1600" b="1" dirty="0">
                <a:latin typeface="Courier New" panose="02070309020205020404" pitchFamily="49" charset="0"/>
                <a:cs typeface="Courier New" panose="02070309020205020404" pitchFamily="49" charset="0"/>
              </a:rPr>
              <a:t>&lt;h2&gt;&lt;a id="reason6"&gt;Our complete, real-world applications ensure mastery&lt;/a&gt;&lt;/h2&gt;</a:t>
            </a:r>
          </a:p>
        </p:txBody>
      </p:sp>
      <p:sp>
        <p:nvSpPr>
          <p:cNvPr id="6" name="Rectangle 5"/>
          <p:cNvSpPr/>
          <p:nvPr/>
        </p:nvSpPr>
        <p:spPr>
          <a:xfrm>
            <a:off x="149292" y="2713734"/>
            <a:ext cx="8752115" cy="861774"/>
          </a:xfrm>
          <a:prstGeom prst="rect">
            <a:avLst/>
          </a:prstGeom>
        </p:spPr>
        <p:txBody>
          <a:bodyPr wrap="square">
            <a:spAutoFit/>
          </a:bodyPr>
          <a:lstStyle/>
          <a:p>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Links that Jumps to Placeholders on Page</a:t>
            </a:r>
          </a:p>
          <a:p>
            <a:r>
              <a:rPr lang="en-US" sz="1600" b="1" dirty="0">
                <a:latin typeface="Courier New" panose="02070309020205020404" pitchFamily="49" charset="0"/>
                <a:cs typeface="Courier New" panose="02070309020205020404" pitchFamily="49" charset="0"/>
              </a:rPr>
              <a:t>&lt;p&gt;&lt;a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="#reason6"&gt;</a:t>
            </a:r>
            <a:r>
              <a:rPr lang="en-US" sz="1600" b="1" dirty="0" err="1">
                <a:latin typeface="Courier New" panose="02070309020205020404" pitchFamily="49" charset="0"/>
                <a:cs typeface="Courier New" panose="02070309020205020404" pitchFamily="49" charset="0"/>
              </a:rPr>
              <a:t>Complete,real</a:t>
            </a:r>
            <a:r>
              <a:rPr lang="en-US" sz="1600" b="1" dirty="0">
                <a:latin typeface="Courier New" panose="02070309020205020404" pitchFamily="49" charset="0"/>
                <a:cs typeface="Courier New" panose="02070309020205020404" pitchFamily="49" charset="0"/>
              </a:rPr>
              <a:t>-world applications&lt;/a&gt;&lt;/p&gt;</a:t>
            </a:r>
          </a:p>
          <a:p>
            <a:r>
              <a:rPr lang="en-US" sz="1600" b="1" dirty="0">
                <a:latin typeface="Courier New" panose="02070309020205020404" pitchFamily="49" charset="0"/>
                <a:cs typeface="Courier New" panose="02070309020205020404" pitchFamily="49" charset="0"/>
              </a:rPr>
              <a:t>&lt;p&gt;&lt;a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="#top"&gt;Return to top&lt;/a&gt;&lt;/p&gt;</a:t>
            </a:r>
          </a:p>
        </p:txBody>
      </p:sp>
      <p:sp>
        <p:nvSpPr>
          <p:cNvPr id="11" name="Rounded Rectangle 10">
            <a:hlinkClick r:id="rId3"/>
          </p:cNvPr>
          <p:cNvSpPr/>
          <p:nvPr/>
        </p:nvSpPr>
        <p:spPr>
          <a:xfrm>
            <a:off x="6009239" y="4254213"/>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8" name="Date Placeholder 7"/>
          <p:cNvSpPr>
            <a:spLocks noGrp="1"/>
          </p:cNvSpPr>
          <p:nvPr>
            <p:ph type="dt" sz="half" idx="10"/>
          </p:nvPr>
        </p:nvSpPr>
        <p:spPr/>
        <p:txBody>
          <a:bodyPr/>
          <a:lstStyle/>
          <a:p>
            <a:fld id="{913011ED-1647-4F38-AE3D-7DE77F1075BE}" type="datetime1">
              <a:rPr lang="en-US" smtClean="0"/>
              <a:t>9/15/2025</a:t>
            </a:fld>
            <a:endParaRPr lang="en-US"/>
          </a:p>
        </p:txBody>
      </p:sp>
      <p:sp>
        <p:nvSpPr>
          <p:cNvPr id="9" name="Footer Placeholder 8"/>
          <p:cNvSpPr>
            <a:spLocks noGrp="1"/>
          </p:cNvSpPr>
          <p:nvPr>
            <p:ph type="ftr" sz="quarter" idx="11"/>
          </p:nvPr>
        </p:nvSpPr>
        <p:spPr/>
        <p:txBody>
          <a:bodyPr/>
          <a:lstStyle/>
          <a:p>
            <a:r>
              <a:rPr lang="en-US"/>
              <a:t>Copyright © 2007 - 2025 Carl M. Burnett</a:t>
            </a:r>
          </a:p>
        </p:txBody>
      </p:sp>
      <p:sp>
        <p:nvSpPr>
          <p:cNvPr id="10" name="Slide Number Placeholder 9"/>
          <p:cNvSpPr>
            <a:spLocks noGrp="1"/>
          </p:cNvSpPr>
          <p:nvPr>
            <p:ph type="sldNum" sz="quarter" idx="12"/>
          </p:nvPr>
        </p:nvSpPr>
        <p:spPr/>
        <p:txBody>
          <a:bodyPr/>
          <a:lstStyle/>
          <a:p>
            <a:fld id="{3D46CBA2-ECE5-4BE9-B546-6761E0E67089}" type="slidenum">
              <a:rPr lang="en-US" smtClean="0"/>
              <a:t>34</a:t>
            </a:fld>
            <a:endParaRPr lang="en-US"/>
          </a:p>
        </p:txBody>
      </p:sp>
    </p:spTree>
    <p:extLst>
      <p:ext uri="{BB962C8B-B14F-4D97-AF65-F5344CB8AC3E}">
        <p14:creationId xmlns:p14="http://schemas.microsoft.com/office/powerpoint/2010/main" val="2636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1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a:t>Popular Media Formats and MIME Types</a:t>
            </a:r>
          </a:p>
        </p:txBody>
      </p:sp>
      <p:graphicFrame>
        <p:nvGraphicFramePr>
          <p:cNvPr id="6" name="Content Placeholder 5"/>
          <p:cNvGraphicFramePr>
            <a:graphicFrameLocks noGrp="1"/>
          </p:cNvGraphicFramePr>
          <p:nvPr>
            <p:ph idx="1"/>
          </p:nvPr>
        </p:nvGraphicFramePr>
        <p:xfrm>
          <a:off x="457200" y="1450975"/>
          <a:ext cx="8228688" cy="2318004"/>
        </p:xfrm>
        <a:graphic>
          <a:graphicData uri="http://schemas.openxmlformats.org/drawingml/2006/table">
            <a:tbl>
              <a:tblPr firstRow="1" bandRow="1">
                <a:tableStyleId>{93296810-A885-4BE3-A3E7-6D5BEEA58F35}</a:tableStyleId>
              </a:tblPr>
              <a:tblGrid>
                <a:gridCol w="2215326">
                  <a:extLst>
                    <a:ext uri="{9D8B030D-6E8A-4147-A177-3AD203B41FA5}">
                      <a16:colId xmlns:a16="http://schemas.microsoft.com/office/drawing/2014/main" val="20000"/>
                    </a:ext>
                  </a:extLst>
                </a:gridCol>
                <a:gridCol w="1989447">
                  <a:extLst>
                    <a:ext uri="{9D8B030D-6E8A-4147-A177-3AD203B41FA5}">
                      <a16:colId xmlns:a16="http://schemas.microsoft.com/office/drawing/2014/main" val="20001"/>
                    </a:ext>
                  </a:extLst>
                </a:gridCol>
                <a:gridCol w="4023915">
                  <a:extLst>
                    <a:ext uri="{9D8B030D-6E8A-4147-A177-3AD203B41FA5}">
                      <a16:colId xmlns:a16="http://schemas.microsoft.com/office/drawing/2014/main" val="20002"/>
                    </a:ext>
                  </a:extLst>
                </a:gridCol>
              </a:tblGrid>
              <a:tr h="301752">
                <a:tc>
                  <a:txBody>
                    <a:bodyPr/>
                    <a:lstStyle/>
                    <a:p>
                      <a:pPr algn="ctr"/>
                      <a:r>
                        <a:rPr lang="en-US" sz="1500" b="1" dirty="0">
                          <a:solidFill>
                            <a:schemeClr val="tx1"/>
                          </a:solidFill>
                          <a:latin typeface="+mj-lt"/>
                        </a:rPr>
                        <a:t>Media</a:t>
                      </a:r>
                    </a:p>
                  </a:txBody>
                  <a:tcPr marL="91937" marR="91937" marT="34290" marB="34290"/>
                </a:tc>
                <a:tc>
                  <a:txBody>
                    <a:bodyPr/>
                    <a:lstStyle/>
                    <a:p>
                      <a:pPr algn="ctr"/>
                      <a:r>
                        <a:rPr lang="en-US" sz="1500" b="1" dirty="0">
                          <a:solidFill>
                            <a:schemeClr val="tx1"/>
                          </a:solidFill>
                          <a:latin typeface="+mj-lt"/>
                        </a:rPr>
                        <a:t>Format</a:t>
                      </a:r>
                    </a:p>
                  </a:txBody>
                  <a:tcPr marL="91937" marR="91937" marT="34290" marB="34290"/>
                </a:tc>
                <a:tc>
                  <a:txBody>
                    <a:bodyPr/>
                    <a:lstStyle/>
                    <a:p>
                      <a:pPr algn="ctr"/>
                      <a:r>
                        <a:rPr lang="en-US" sz="1500" b="1" dirty="0">
                          <a:solidFill>
                            <a:schemeClr val="tx1"/>
                          </a:solidFill>
                          <a:latin typeface="+mj-lt"/>
                        </a:rPr>
                        <a:t>MIME Type</a:t>
                      </a:r>
                    </a:p>
                  </a:txBody>
                  <a:tcPr marL="91937" marR="91937" marT="34290" marB="34290"/>
                </a:tc>
                <a:extLst>
                  <a:ext uri="{0D108BD9-81ED-4DB2-BD59-A6C34878D82A}">
                    <a16:rowId xmlns:a16="http://schemas.microsoft.com/office/drawing/2014/main" val="10000"/>
                  </a:ext>
                </a:extLst>
              </a:tr>
              <a:tr h="288036">
                <a:tc>
                  <a:txBody>
                    <a:bodyPr/>
                    <a:lstStyle/>
                    <a:p>
                      <a:pPr algn="ctr"/>
                      <a:r>
                        <a:rPr lang="en-US" sz="1400" b="1" baseline="0" dirty="0">
                          <a:solidFill>
                            <a:schemeClr val="tx1"/>
                          </a:solidFill>
                          <a:latin typeface="+mj-lt"/>
                        </a:rPr>
                        <a:t>Document</a:t>
                      </a:r>
                      <a:endParaRPr lang="en-US" sz="1400" b="1" dirty="0">
                        <a:solidFill>
                          <a:schemeClr val="tx1"/>
                        </a:solidFill>
                        <a:latin typeface="+mj-lt"/>
                      </a:endParaRPr>
                    </a:p>
                  </a:txBody>
                  <a:tcPr marL="91937" marR="91937" marT="34290" marB="34290"/>
                </a:tc>
                <a:tc>
                  <a:txBody>
                    <a:bodyPr/>
                    <a:lstStyle/>
                    <a:p>
                      <a:pPr algn="ctr"/>
                      <a:r>
                        <a:rPr lang="en-US" sz="1400" b="1" dirty="0">
                          <a:solidFill>
                            <a:schemeClr val="tx1"/>
                          </a:solidFill>
                          <a:latin typeface="+mj-lt"/>
                        </a:rPr>
                        <a:t>PDF</a:t>
                      </a:r>
                    </a:p>
                  </a:txBody>
                  <a:tcPr marL="91937" marR="91937" marT="34290" marB="34290"/>
                </a:tc>
                <a:tc>
                  <a:txBody>
                    <a:bodyPr/>
                    <a:lstStyle/>
                    <a:p>
                      <a:r>
                        <a:rPr lang="en-US" sz="1400" b="1" dirty="0">
                          <a:solidFill>
                            <a:schemeClr val="tx1"/>
                          </a:solidFill>
                          <a:latin typeface="+mj-lt"/>
                        </a:rPr>
                        <a:t>Adobe Portable Document Format </a:t>
                      </a:r>
                    </a:p>
                  </a:txBody>
                  <a:tcPr marL="91937" marR="91937" marT="34290" marB="34290"/>
                </a:tc>
                <a:extLst>
                  <a:ext uri="{0D108BD9-81ED-4DB2-BD59-A6C34878D82A}">
                    <a16:rowId xmlns:a16="http://schemas.microsoft.com/office/drawing/2014/main" val="10001"/>
                  </a:ext>
                </a:extLst>
              </a:tr>
              <a:tr h="288036">
                <a:tc>
                  <a:txBody>
                    <a:bodyPr/>
                    <a:lstStyle/>
                    <a:p>
                      <a:pPr algn="ctr"/>
                      <a:r>
                        <a:rPr lang="en-US" sz="1400" b="1" baseline="0" dirty="0">
                          <a:solidFill>
                            <a:schemeClr val="tx1"/>
                          </a:solidFill>
                          <a:latin typeface="+mj-lt"/>
                        </a:rPr>
                        <a:t>Document</a:t>
                      </a:r>
                      <a:endParaRPr lang="en-US" sz="1400" b="1" dirty="0">
                        <a:solidFill>
                          <a:schemeClr val="tx1"/>
                        </a:solidFill>
                        <a:latin typeface="+mj-lt"/>
                      </a:endParaRPr>
                    </a:p>
                  </a:txBody>
                  <a:tcPr marL="91937" marR="91937" marT="34290" marB="34290"/>
                </a:tc>
                <a:tc>
                  <a:txBody>
                    <a:bodyPr/>
                    <a:lstStyle/>
                    <a:p>
                      <a:pPr algn="ctr"/>
                      <a:r>
                        <a:rPr lang="en-US" sz="1400" b="1" dirty="0">
                          <a:solidFill>
                            <a:schemeClr val="tx1"/>
                          </a:solidFill>
                          <a:latin typeface="+mj-lt"/>
                        </a:rPr>
                        <a:t>DOC</a:t>
                      </a:r>
                    </a:p>
                  </a:txBody>
                  <a:tcPr marL="91937" marR="91937" marT="34290" marB="34290"/>
                </a:tc>
                <a:tc>
                  <a:txBody>
                    <a:bodyPr/>
                    <a:lstStyle/>
                    <a:p>
                      <a:r>
                        <a:rPr lang="en-US" sz="1400" b="1" dirty="0">
                          <a:solidFill>
                            <a:schemeClr val="tx1"/>
                          </a:solidFill>
                          <a:latin typeface="+mj-lt"/>
                        </a:rPr>
                        <a:t>MS</a:t>
                      </a:r>
                      <a:r>
                        <a:rPr lang="en-US" sz="1400" b="1" baseline="0" dirty="0">
                          <a:solidFill>
                            <a:schemeClr val="tx1"/>
                          </a:solidFill>
                          <a:latin typeface="+mj-lt"/>
                        </a:rPr>
                        <a:t> Word Document</a:t>
                      </a:r>
                      <a:endParaRPr lang="en-US" sz="1400" b="1" dirty="0">
                        <a:solidFill>
                          <a:schemeClr val="tx1"/>
                        </a:solidFill>
                        <a:latin typeface="+mj-lt"/>
                      </a:endParaRPr>
                    </a:p>
                  </a:txBody>
                  <a:tcPr marL="91937" marR="91937" marT="34290" marB="34290"/>
                </a:tc>
                <a:extLst>
                  <a:ext uri="{0D108BD9-81ED-4DB2-BD59-A6C34878D82A}">
                    <a16:rowId xmlns:a16="http://schemas.microsoft.com/office/drawing/2014/main" val="10002"/>
                  </a:ext>
                </a:extLst>
              </a:tr>
              <a:tr h="288036">
                <a:tc>
                  <a:txBody>
                    <a:bodyPr/>
                    <a:lstStyle/>
                    <a:p>
                      <a:pPr algn="ctr"/>
                      <a:r>
                        <a:rPr lang="en-US" sz="1400" b="1" dirty="0">
                          <a:solidFill>
                            <a:schemeClr val="tx1"/>
                          </a:solidFill>
                          <a:latin typeface="+mj-lt"/>
                        </a:rPr>
                        <a:t>Animation / Video</a:t>
                      </a:r>
                    </a:p>
                  </a:txBody>
                  <a:tcPr marL="91937" marR="91937" marT="34290" marB="34290"/>
                </a:tc>
                <a:tc>
                  <a:txBody>
                    <a:bodyPr/>
                    <a:lstStyle/>
                    <a:p>
                      <a:pPr algn="ctr"/>
                      <a:r>
                        <a:rPr lang="en-US" sz="1400" b="1" dirty="0">
                          <a:solidFill>
                            <a:schemeClr val="tx1"/>
                          </a:solidFill>
                          <a:latin typeface="+mj-lt"/>
                        </a:rPr>
                        <a:t>SWF</a:t>
                      </a:r>
                    </a:p>
                  </a:txBody>
                  <a:tcPr marL="91937" marR="91937" marT="34290" marB="34290"/>
                </a:tc>
                <a:tc>
                  <a:txBody>
                    <a:bodyPr/>
                    <a:lstStyle/>
                    <a:p>
                      <a:r>
                        <a:rPr lang="en-US" sz="1400" b="1" dirty="0">
                          <a:solidFill>
                            <a:schemeClr val="tx1"/>
                          </a:solidFill>
                          <a:latin typeface="+mj-lt"/>
                        </a:rPr>
                        <a:t>Adobe Shockwave/Flash</a:t>
                      </a:r>
                    </a:p>
                  </a:txBody>
                  <a:tcPr marL="91937" marR="91937" marT="34290" marB="34290"/>
                </a:tc>
                <a:extLst>
                  <a:ext uri="{0D108BD9-81ED-4DB2-BD59-A6C34878D82A}">
                    <a16:rowId xmlns:a16="http://schemas.microsoft.com/office/drawing/2014/main" val="10003"/>
                  </a:ext>
                </a:extLst>
              </a:tr>
              <a:tr h="288036">
                <a:tc>
                  <a:txBody>
                    <a:bodyPr/>
                    <a:lstStyle/>
                    <a:p>
                      <a:pPr algn="ctr"/>
                      <a:r>
                        <a:rPr lang="en-US" sz="1400" b="1" dirty="0">
                          <a:solidFill>
                            <a:schemeClr val="tx1"/>
                          </a:solidFill>
                          <a:latin typeface="+mj-lt"/>
                        </a:rPr>
                        <a:t>Sound</a:t>
                      </a:r>
                    </a:p>
                  </a:txBody>
                  <a:tcPr marL="91937" marR="91937" marT="34290" marB="34290"/>
                </a:tc>
                <a:tc>
                  <a:txBody>
                    <a:bodyPr/>
                    <a:lstStyle/>
                    <a:p>
                      <a:pPr algn="ctr"/>
                      <a:r>
                        <a:rPr lang="en-US" sz="1400" b="1" dirty="0">
                          <a:solidFill>
                            <a:schemeClr val="tx1"/>
                          </a:solidFill>
                          <a:latin typeface="+mj-lt"/>
                        </a:rPr>
                        <a:t>WAV</a:t>
                      </a:r>
                    </a:p>
                  </a:txBody>
                  <a:tcPr marL="91937" marR="91937" marT="34290" marB="34290"/>
                </a:tc>
                <a:tc>
                  <a:txBody>
                    <a:bodyPr/>
                    <a:lstStyle/>
                    <a:p>
                      <a:r>
                        <a:rPr lang="en-US" sz="1400" b="1" dirty="0">
                          <a:solidFill>
                            <a:schemeClr val="tx1"/>
                          </a:solidFill>
                          <a:latin typeface="+mj-lt"/>
                        </a:rPr>
                        <a:t>Windows Audio File</a:t>
                      </a:r>
                    </a:p>
                  </a:txBody>
                  <a:tcPr marL="91937" marR="91937" marT="34290" marB="34290"/>
                </a:tc>
                <a:extLst>
                  <a:ext uri="{0D108BD9-81ED-4DB2-BD59-A6C34878D82A}">
                    <a16:rowId xmlns:a16="http://schemas.microsoft.com/office/drawing/2014/main" val="10004"/>
                  </a:ext>
                </a:extLst>
              </a:tr>
              <a:tr h="288036">
                <a:tc>
                  <a:txBody>
                    <a:bodyPr/>
                    <a:lstStyle/>
                    <a:p>
                      <a:pPr algn="ctr"/>
                      <a:r>
                        <a:rPr lang="en-US" sz="1400" b="1" dirty="0">
                          <a:solidFill>
                            <a:schemeClr val="tx1"/>
                          </a:solidFill>
                          <a:latin typeface="+mj-lt"/>
                        </a:rPr>
                        <a:t>Sound</a:t>
                      </a:r>
                    </a:p>
                  </a:txBody>
                  <a:tcPr marL="91937" marR="91937" marT="34290" marB="34290"/>
                </a:tc>
                <a:tc>
                  <a:txBody>
                    <a:bodyPr/>
                    <a:lstStyle/>
                    <a:p>
                      <a:pPr algn="ctr"/>
                      <a:r>
                        <a:rPr lang="en-US" sz="1400" b="1" dirty="0">
                          <a:solidFill>
                            <a:schemeClr val="tx1"/>
                          </a:solidFill>
                          <a:latin typeface="+mj-lt"/>
                        </a:rPr>
                        <a:t>MP3</a:t>
                      </a:r>
                    </a:p>
                  </a:txBody>
                  <a:tcPr marL="91937" marR="91937" marT="34290" marB="34290"/>
                </a:tc>
                <a:tc>
                  <a:txBody>
                    <a:bodyPr/>
                    <a:lstStyle/>
                    <a:p>
                      <a:r>
                        <a:rPr lang="en-US" sz="1400" b="1" dirty="0">
                          <a:solidFill>
                            <a:schemeClr val="tx1"/>
                          </a:solidFill>
                          <a:latin typeface="+mj-lt"/>
                        </a:rPr>
                        <a:t>MP# Audio File</a:t>
                      </a:r>
                    </a:p>
                  </a:txBody>
                  <a:tcPr marL="91937" marR="91937" marT="34290" marB="34290"/>
                </a:tc>
                <a:extLst>
                  <a:ext uri="{0D108BD9-81ED-4DB2-BD59-A6C34878D82A}">
                    <a16:rowId xmlns:a16="http://schemas.microsoft.com/office/drawing/2014/main" val="10005"/>
                  </a:ext>
                </a:extLst>
              </a:tr>
              <a:tr h="288036">
                <a:tc>
                  <a:txBody>
                    <a:bodyPr/>
                    <a:lstStyle/>
                    <a:p>
                      <a:pPr algn="ctr"/>
                      <a:r>
                        <a:rPr lang="en-US" sz="1400" b="1" dirty="0">
                          <a:solidFill>
                            <a:schemeClr val="tx1"/>
                          </a:solidFill>
                          <a:latin typeface="+mj-lt"/>
                        </a:rPr>
                        <a:t>Video</a:t>
                      </a:r>
                    </a:p>
                  </a:txBody>
                  <a:tcPr marL="91937" marR="91937" marT="34290" marB="34290"/>
                </a:tc>
                <a:tc>
                  <a:txBody>
                    <a:bodyPr/>
                    <a:lstStyle/>
                    <a:p>
                      <a:pPr algn="ctr"/>
                      <a:r>
                        <a:rPr lang="en-US" sz="1400" b="1" dirty="0">
                          <a:solidFill>
                            <a:schemeClr val="tx1"/>
                          </a:solidFill>
                          <a:latin typeface="+mj-lt"/>
                        </a:rPr>
                        <a:t>MPEG-4</a:t>
                      </a:r>
                    </a:p>
                  </a:txBody>
                  <a:tcPr marL="91937" marR="91937" marT="34290" marB="34290"/>
                </a:tc>
                <a:tc>
                  <a:txBody>
                    <a:bodyPr/>
                    <a:lstStyle/>
                    <a:p>
                      <a:r>
                        <a:rPr lang="en-US" sz="1400" b="1" dirty="0">
                          <a:solidFill>
                            <a:schemeClr val="tx1"/>
                          </a:solidFill>
                          <a:latin typeface="+mj-lt"/>
                        </a:rPr>
                        <a:t>Motion</a:t>
                      </a:r>
                      <a:r>
                        <a:rPr lang="en-US" sz="1400" b="1" baseline="0" dirty="0">
                          <a:solidFill>
                            <a:schemeClr val="tx1"/>
                          </a:solidFill>
                          <a:latin typeface="+mj-lt"/>
                        </a:rPr>
                        <a:t> Picture Eng. Group Video File</a:t>
                      </a:r>
                      <a:endParaRPr lang="en-US" sz="1400" b="1" dirty="0">
                        <a:solidFill>
                          <a:schemeClr val="tx1"/>
                        </a:solidFill>
                        <a:latin typeface="+mj-lt"/>
                      </a:endParaRPr>
                    </a:p>
                  </a:txBody>
                  <a:tcPr marL="91937" marR="91937" marT="34290" marB="34290"/>
                </a:tc>
                <a:extLst>
                  <a:ext uri="{0D108BD9-81ED-4DB2-BD59-A6C34878D82A}">
                    <a16:rowId xmlns:a16="http://schemas.microsoft.com/office/drawing/2014/main" val="10006"/>
                  </a:ext>
                </a:extLst>
              </a:tr>
              <a:tr h="2880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latin typeface="+mj-lt"/>
                        </a:rPr>
                        <a:t>Video</a:t>
                      </a:r>
                    </a:p>
                  </a:txBody>
                  <a:tcPr marL="91937" marR="91937" marT="34290" marB="34290"/>
                </a:tc>
                <a:tc>
                  <a:txBody>
                    <a:bodyPr/>
                    <a:lstStyle/>
                    <a:p>
                      <a:pPr algn="ctr"/>
                      <a:r>
                        <a:rPr lang="en-US" sz="1400" b="1" dirty="0">
                          <a:solidFill>
                            <a:schemeClr val="tx1"/>
                          </a:solidFill>
                          <a:latin typeface="+mj-lt"/>
                        </a:rPr>
                        <a:t>OGG</a:t>
                      </a:r>
                    </a:p>
                  </a:txBody>
                  <a:tcPr marL="91937" marR="91937" marT="34290" marB="34290"/>
                </a:tc>
                <a:tc>
                  <a:txBody>
                    <a:bodyPr/>
                    <a:lstStyle/>
                    <a:p>
                      <a:r>
                        <a:rPr lang="en-US" sz="1400" b="1" dirty="0" err="1">
                          <a:solidFill>
                            <a:schemeClr val="tx1"/>
                          </a:solidFill>
                          <a:latin typeface="+mj-lt"/>
                        </a:rPr>
                        <a:t>Xiph.Org</a:t>
                      </a:r>
                      <a:r>
                        <a:rPr lang="en-US" sz="1400" b="1" dirty="0">
                          <a:solidFill>
                            <a:schemeClr val="tx1"/>
                          </a:solidFill>
                          <a:latin typeface="+mj-lt"/>
                        </a:rPr>
                        <a:t> Foundation</a:t>
                      </a:r>
                    </a:p>
                  </a:txBody>
                  <a:tcPr marL="91937" marR="91937" marT="34290" marB="34290"/>
                </a:tc>
                <a:extLst>
                  <a:ext uri="{0D108BD9-81ED-4DB2-BD59-A6C34878D82A}">
                    <a16:rowId xmlns:a16="http://schemas.microsoft.com/office/drawing/2014/main" val="10007"/>
                  </a:ext>
                </a:extLst>
              </a:tr>
            </a:tbl>
          </a:graphicData>
        </a:graphic>
      </p:graphicFrame>
      <p:sp>
        <p:nvSpPr>
          <p:cNvPr id="2" name="Date Placeholder 1"/>
          <p:cNvSpPr>
            <a:spLocks noGrp="1"/>
          </p:cNvSpPr>
          <p:nvPr>
            <p:ph type="dt" sz="half" idx="10"/>
          </p:nvPr>
        </p:nvSpPr>
        <p:spPr/>
        <p:txBody>
          <a:bodyPr/>
          <a:lstStyle/>
          <a:p>
            <a:fld id="{87639C4E-A5E9-48C5-9B2C-46BC429A91AB}" type="datetime1">
              <a:rPr lang="en-US" smtClean="0"/>
              <a:t>9/15/2025</a:t>
            </a:fld>
            <a:endParaRPr lang="en-US"/>
          </a:p>
        </p:txBody>
      </p:sp>
      <p:sp>
        <p:nvSpPr>
          <p:cNvPr id="3" name="Footer Placeholder 2"/>
          <p:cNvSpPr>
            <a:spLocks noGrp="1"/>
          </p:cNvSpPr>
          <p:nvPr>
            <p:ph type="ftr" sz="quarter" idx="11"/>
          </p:nvPr>
        </p:nvSpPr>
        <p:spPr/>
        <p:txBody>
          <a:bodyPr/>
          <a:lstStyle/>
          <a:p>
            <a:r>
              <a:rPr lang="en-US"/>
              <a:t>Copyright © 2007 - 2025 Carl M. Burnett</a:t>
            </a:r>
          </a:p>
        </p:txBody>
      </p:sp>
      <p:sp>
        <p:nvSpPr>
          <p:cNvPr id="5" name="Slide Number Placeholder 4"/>
          <p:cNvSpPr>
            <a:spLocks noGrp="1"/>
          </p:cNvSpPr>
          <p:nvPr>
            <p:ph type="sldNum" sz="quarter" idx="12"/>
          </p:nvPr>
        </p:nvSpPr>
        <p:spPr/>
        <p:txBody>
          <a:bodyPr/>
          <a:lstStyle/>
          <a:p>
            <a:fld id="{3D46CBA2-ECE5-4BE9-B546-6761E0E67089}" type="slidenum">
              <a:rPr lang="en-US" smtClean="0"/>
              <a:t>35</a:t>
            </a:fld>
            <a:endParaRPr lang="en-US"/>
          </a:p>
        </p:txBody>
      </p:sp>
    </p:spTree>
    <p:extLst>
      <p:ext uri="{BB962C8B-B14F-4D97-AF65-F5344CB8AC3E}">
        <p14:creationId xmlns:p14="http://schemas.microsoft.com/office/powerpoint/2010/main" val="15359193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Link to Display PDF in New Window</a:t>
            </a:r>
          </a:p>
        </p:txBody>
      </p:sp>
      <p:sp>
        <p:nvSpPr>
          <p:cNvPr id="3" name="Rectangle 2"/>
          <p:cNvSpPr/>
          <p:nvPr/>
        </p:nvSpPr>
        <p:spPr>
          <a:xfrm>
            <a:off x="348782" y="1782304"/>
            <a:ext cx="8446439" cy="584775"/>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=“media/report.pdf“  type="application/pdf“ target="_blank"&gt;Protocol Stack Report&gt;</a:t>
            </a:r>
          </a:p>
        </p:txBody>
      </p:sp>
      <p:sp>
        <p:nvSpPr>
          <p:cNvPr id="7" name="Rounded Rectangle 6">
            <a:hlinkClick r:id="rId3"/>
          </p:cNvPr>
          <p:cNvSpPr/>
          <p:nvPr/>
        </p:nvSpPr>
        <p:spPr>
          <a:xfrm>
            <a:off x="3320360" y="2571750"/>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6" name="Date Placeholder 5"/>
          <p:cNvSpPr>
            <a:spLocks noGrp="1"/>
          </p:cNvSpPr>
          <p:nvPr>
            <p:ph type="dt" sz="half" idx="10"/>
          </p:nvPr>
        </p:nvSpPr>
        <p:spPr/>
        <p:txBody>
          <a:bodyPr/>
          <a:lstStyle/>
          <a:p>
            <a:fld id="{0F35F343-0B13-41AA-B14A-A83178FA21B2}" type="datetime1">
              <a:rPr lang="en-US" smtClean="0"/>
              <a:t>9/15/2025</a:t>
            </a:fld>
            <a:endParaRPr lang="en-US"/>
          </a:p>
        </p:txBody>
      </p:sp>
      <p:sp>
        <p:nvSpPr>
          <p:cNvPr id="8" name="Footer Placeholder 7"/>
          <p:cNvSpPr>
            <a:spLocks noGrp="1"/>
          </p:cNvSpPr>
          <p:nvPr>
            <p:ph type="ftr" sz="quarter" idx="11"/>
          </p:nvPr>
        </p:nvSpPr>
        <p:spPr/>
        <p:txBody>
          <a:bodyPr/>
          <a:lstStyle/>
          <a:p>
            <a:r>
              <a:rPr lang="en-US"/>
              <a:t>Copyright © 2007 - 2025 Carl M. Burnett</a:t>
            </a:r>
          </a:p>
        </p:txBody>
      </p:sp>
      <p:sp>
        <p:nvSpPr>
          <p:cNvPr id="9" name="Slide Number Placeholder 8"/>
          <p:cNvSpPr>
            <a:spLocks noGrp="1"/>
          </p:cNvSpPr>
          <p:nvPr>
            <p:ph type="sldNum" sz="quarter" idx="12"/>
          </p:nvPr>
        </p:nvSpPr>
        <p:spPr/>
        <p:txBody>
          <a:bodyPr/>
          <a:lstStyle/>
          <a:p>
            <a:fld id="{3D46CBA2-ECE5-4BE9-B546-6761E0E67089}" type="slidenum">
              <a:rPr lang="en-US" smtClean="0"/>
              <a:t>36</a:t>
            </a:fld>
            <a:endParaRPr lang="en-US"/>
          </a:p>
        </p:txBody>
      </p:sp>
    </p:spTree>
    <p:extLst>
      <p:ext uri="{BB962C8B-B14F-4D97-AF65-F5344CB8AC3E}">
        <p14:creationId xmlns:p14="http://schemas.microsoft.com/office/powerpoint/2010/main" val="273567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a:t>HTML Link to Plays MP3 File</a:t>
            </a:r>
          </a:p>
        </p:txBody>
      </p:sp>
      <p:grpSp>
        <p:nvGrpSpPr>
          <p:cNvPr id="6" name="Group 5"/>
          <p:cNvGrpSpPr/>
          <p:nvPr/>
        </p:nvGrpSpPr>
        <p:grpSpPr>
          <a:xfrm>
            <a:off x="464305" y="902910"/>
            <a:ext cx="8319931" cy="945305"/>
            <a:chOff x="464304" y="1003233"/>
            <a:chExt cx="8319931" cy="1050339"/>
          </a:xfrm>
        </p:grpSpPr>
        <p:sp>
          <p:nvSpPr>
            <p:cNvPr id="2" name="Rectangle 1"/>
            <p:cNvSpPr/>
            <p:nvPr/>
          </p:nvSpPr>
          <p:spPr>
            <a:xfrm>
              <a:off x="464306" y="1003233"/>
              <a:ext cx="184731" cy="581356"/>
            </a:xfrm>
            <a:prstGeom prst="rect">
              <a:avLst/>
            </a:prstGeom>
          </p:spPr>
          <p:txBody>
            <a:bodyPr wrap="none">
              <a:spAutoFit/>
            </a:bodyPr>
            <a:lstStyle/>
            <a:p>
              <a:endParaRPr lang="en-US" sz="2800" b="1" dirty="0">
                <a:solidFill>
                  <a:srgbClr val="002060"/>
                </a:solidFill>
                <a:effectLst>
                  <a:outerShdw blurRad="38100" dist="38100" dir="2700000" algn="tl">
                    <a:srgbClr val="000000">
                      <a:alpha val="43137"/>
                    </a:srgbClr>
                  </a:outerShdw>
                </a:effectLst>
              </a:endParaRPr>
            </a:p>
          </p:txBody>
        </p:sp>
        <p:sp>
          <p:nvSpPr>
            <p:cNvPr id="3" name="Rectangle 2"/>
            <p:cNvSpPr/>
            <p:nvPr/>
          </p:nvSpPr>
          <p:spPr>
            <a:xfrm>
              <a:off x="464304" y="1677401"/>
              <a:ext cx="8319931" cy="376171"/>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="media/Hallelujah.mp3" type="audio/mpeg"&gt;MP3 file&lt;/a&gt;</a:t>
              </a:r>
            </a:p>
          </p:txBody>
        </p:sp>
      </p:grpSp>
      <p:grpSp>
        <p:nvGrpSpPr>
          <p:cNvPr id="7" name="Group 6"/>
          <p:cNvGrpSpPr/>
          <p:nvPr/>
        </p:nvGrpSpPr>
        <p:grpSpPr>
          <a:xfrm>
            <a:off x="464306" y="2480286"/>
            <a:ext cx="8319931" cy="1271106"/>
            <a:chOff x="464305" y="2755874"/>
            <a:chExt cx="8319931" cy="1412341"/>
          </a:xfrm>
        </p:grpSpPr>
        <p:sp>
          <p:nvSpPr>
            <p:cNvPr id="4" name="TextBox 3"/>
            <p:cNvSpPr txBox="1"/>
            <p:nvPr/>
          </p:nvSpPr>
          <p:spPr>
            <a:xfrm>
              <a:off x="464305" y="2755874"/>
              <a:ext cx="8122223" cy="718146"/>
            </a:xfrm>
            <a:prstGeom prst="rect">
              <a:avLst/>
            </a:prstGeom>
            <a:noFill/>
          </p:spPr>
          <p:txBody>
            <a:bodyPr wrap="none" rtlCol="0">
              <a:spAutoFit/>
            </a:bodyPr>
            <a:lstStyle/>
            <a:p>
              <a:r>
                <a:rPr lang="en-US" sz="3600" b="1" dirty="0">
                  <a:solidFill>
                    <a:schemeClr val="accent2">
                      <a:lumMod val="50000"/>
                    </a:schemeClr>
                  </a:solidFill>
                  <a:effectLst>
                    <a:outerShdw blurRad="38100" dist="38100" dir="2700000" algn="tl">
                      <a:srgbClr val="000000">
                        <a:alpha val="43137"/>
                      </a:srgbClr>
                    </a:outerShdw>
                  </a:effectLst>
                  <a:latin typeface="+mj-lt"/>
                </a:rPr>
                <a:t>HTML Link to Play PowerPoint Slide Show</a:t>
              </a:r>
            </a:p>
          </p:txBody>
        </p:sp>
        <p:sp>
          <p:nvSpPr>
            <p:cNvPr id="5" name="Rectangle 4"/>
            <p:cNvSpPr/>
            <p:nvPr/>
          </p:nvSpPr>
          <p:spPr>
            <a:xfrm>
              <a:off x="464306" y="3518465"/>
              <a:ext cx="8319930" cy="649750"/>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="media/chapter_01.pps“ target="_blank"&gt;Review the slides for chapter 1&lt;/a&gt;</a:t>
              </a:r>
            </a:p>
          </p:txBody>
        </p:sp>
      </p:grpSp>
      <p:sp>
        <p:nvSpPr>
          <p:cNvPr id="9" name="Rounded Rectangle 8">
            <a:hlinkClick r:id="rId3"/>
          </p:cNvPr>
          <p:cNvSpPr/>
          <p:nvPr/>
        </p:nvSpPr>
        <p:spPr>
          <a:xfrm>
            <a:off x="3320359" y="1924175"/>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10" name="Rounded Rectangle 9">
            <a:hlinkClick r:id="rId4"/>
          </p:cNvPr>
          <p:cNvSpPr/>
          <p:nvPr/>
        </p:nvSpPr>
        <p:spPr>
          <a:xfrm>
            <a:off x="3237720" y="3826427"/>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12" name="Date Placeholder 11"/>
          <p:cNvSpPr>
            <a:spLocks noGrp="1"/>
          </p:cNvSpPr>
          <p:nvPr>
            <p:ph type="dt" sz="half" idx="10"/>
          </p:nvPr>
        </p:nvSpPr>
        <p:spPr/>
        <p:txBody>
          <a:bodyPr/>
          <a:lstStyle/>
          <a:p>
            <a:fld id="{4C854D1D-9FF9-400E-8D5B-AB975D371B80}" type="datetime1">
              <a:rPr lang="en-US" smtClean="0"/>
              <a:t>9/15/2025</a:t>
            </a:fld>
            <a:endParaRPr lang="en-US"/>
          </a:p>
        </p:txBody>
      </p:sp>
      <p:sp>
        <p:nvSpPr>
          <p:cNvPr id="13" name="Footer Placeholder 12"/>
          <p:cNvSpPr>
            <a:spLocks noGrp="1"/>
          </p:cNvSpPr>
          <p:nvPr>
            <p:ph type="ftr" sz="quarter" idx="11"/>
          </p:nvPr>
        </p:nvSpPr>
        <p:spPr/>
        <p:txBody>
          <a:bodyPr/>
          <a:lstStyle/>
          <a:p>
            <a:r>
              <a:rPr lang="en-US"/>
              <a:t>Copyright © 2007 - 2025 Carl M. Burnett</a:t>
            </a:r>
          </a:p>
        </p:txBody>
      </p:sp>
      <p:sp>
        <p:nvSpPr>
          <p:cNvPr id="14" name="Slide Number Placeholder 13"/>
          <p:cNvSpPr>
            <a:spLocks noGrp="1"/>
          </p:cNvSpPr>
          <p:nvPr>
            <p:ph type="sldNum" sz="quarter" idx="12"/>
          </p:nvPr>
        </p:nvSpPr>
        <p:spPr/>
        <p:txBody>
          <a:bodyPr/>
          <a:lstStyle/>
          <a:p>
            <a:fld id="{3D46CBA2-ECE5-4BE9-B546-6761E0E67089}" type="slidenum">
              <a:rPr lang="en-US" smtClean="0"/>
              <a:t>37</a:t>
            </a:fld>
            <a:endParaRPr lang="en-US"/>
          </a:p>
        </p:txBody>
      </p:sp>
    </p:spTree>
    <p:extLst>
      <p:ext uri="{BB962C8B-B14F-4D97-AF65-F5344CB8AC3E}">
        <p14:creationId xmlns:p14="http://schemas.microsoft.com/office/powerpoint/2010/main" val="167221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fltVal val="0"/>
                                          </p:val>
                                        </p:tav>
                                        <p:tav tm="100000">
                                          <p:val>
                                            <p:strVal val="#ppt_h"/>
                                          </p:val>
                                        </p:tav>
                                      </p:tavLst>
                                    </p:anim>
                                    <p:animEffect transition="in" filter="fade">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Common CSS pseudo-classes for Formatting Links</a:t>
            </a:r>
          </a:p>
        </p:txBody>
      </p:sp>
      <p:graphicFrame>
        <p:nvGraphicFramePr>
          <p:cNvPr id="10" name="Content Placeholder 5"/>
          <p:cNvGraphicFramePr>
            <a:graphicFrameLocks/>
          </p:cNvGraphicFramePr>
          <p:nvPr/>
        </p:nvGraphicFramePr>
        <p:xfrm>
          <a:off x="479878" y="1536925"/>
          <a:ext cx="8184244" cy="1453896"/>
        </p:xfrm>
        <a:graphic>
          <a:graphicData uri="http://schemas.openxmlformats.org/drawingml/2006/table">
            <a:tbl>
              <a:tblPr firstRow="1" bandRow="1">
                <a:tableStyleId>{93296810-A885-4BE3-A3E7-6D5BEEA58F35}</a:tableStyleId>
              </a:tblPr>
              <a:tblGrid>
                <a:gridCol w="3047093">
                  <a:extLst>
                    <a:ext uri="{9D8B030D-6E8A-4147-A177-3AD203B41FA5}">
                      <a16:colId xmlns:a16="http://schemas.microsoft.com/office/drawing/2014/main" val="20000"/>
                    </a:ext>
                  </a:extLst>
                </a:gridCol>
                <a:gridCol w="5137151">
                  <a:extLst>
                    <a:ext uri="{9D8B030D-6E8A-4147-A177-3AD203B41FA5}">
                      <a16:colId xmlns:a16="http://schemas.microsoft.com/office/drawing/2014/main" val="20001"/>
                    </a:ext>
                  </a:extLst>
                </a:gridCol>
              </a:tblGrid>
              <a:tr h="301752">
                <a:tc>
                  <a:txBody>
                    <a:bodyPr/>
                    <a:lstStyle/>
                    <a:p>
                      <a:pPr algn="ctr"/>
                      <a:r>
                        <a:rPr lang="en-US" sz="1500" b="1" dirty="0">
                          <a:solidFill>
                            <a:schemeClr val="tx1"/>
                          </a:solidFill>
                          <a:latin typeface="+mj-lt"/>
                        </a:rPr>
                        <a:t>Element</a:t>
                      </a:r>
                    </a:p>
                  </a:txBody>
                  <a:tcPr marT="34290" marB="34290"/>
                </a:tc>
                <a:tc>
                  <a:txBody>
                    <a:bodyPr/>
                    <a:lstStyle/>
                    <a:p>
                      <a:pPr algn="ctr"/>
                      <a:r>
                        <a:rPr lang="en-US" sz="1500" b="1" dirty="0">
                          <a:solidFill>
                            <a:schemeClr val="tx1"/>
                          </a:solidFill>
                          <a:latin typeface="+mj-lt"/>
                        </a:rPr>
                        <a:t>Description</a:t>
                      </a:r>
                    </a:p>
                  </a:txBody>
                  <a:tcPr marT="34290" marB="34290"/>
                </a:tc>
                <a:extLst>
                  <a:ext uri="{0D108BD9-81ED-4DB2-BD59-A6C34878D82A}">
                    <a16:rowId xmlns:a16="http://schemas.microsoft.com/office/drawing/2014/main" val="10000"/>
                  </a:ext>
                </a:extLst>
              </a:tr>
              <a:tr h="288036">
                <a:tc>
                  <a:txBody>
                    <a:bodyPr/>
                    <a:lstStyle/>
                    <a:p>
                      <a:r>
                        <a:rPr lang="en-US" sz="1400" b="1" dirty="0">
                          <a:latin typeface="+mj-lt"/>
                        </a:rPr>
                        <a:t>:link</a:t>
                      </a:r>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j-lt"/>
                        </a:rPr>
                        <a:t>a normal, unvisited link</a:t>
                      </a:r>
                    </a:p>
                  </a:txBody>
                  <a:tcPr marT="34290" marB="34290"/>
                </a:tc>
                <a:extLst>
                  <a:ext uri="{0D108BD9-81ED-4DB2-BD59-A6C34878D82A}">
                    <a16:rowId xmlns:a16="http://schemas.microsoft.com/office/drawing/2014/main" val="10001"/>
                  </a:ext>
                </a:extLst>
              </a:tr>
              <a:tr h="288036">
                <a:tc>
                  <a:txBody>
                    <a:bodyPr/>
                    <a:lstStyle/>
                    <a:p>
                      <a:r>
                        <a:rPr lang="en-US" sz="1400" b="1" dirty="0">
                          <a:latin typeface="+mj-lt"/>
                        </a:rPr>
                        <a:t>:visited</a:t>
                      </a:r>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j-lt"/>
                        </a:rPr>
                        <a:t>a link the user has visited</a:t>
                      </a:r>
                    </a:p>
                  </a:txBody>
                  <a:tcPr marT="34290" marB="34290"/>
                </a:tc>
                <a:extLst>
                  <a:ext uri="{0D108BD9-81ED-4DB2-BD59-A6C34878D82A}">
                    <a16:rowId xmlns:a16="http://schemas.microsoft.com/office/drawing/2014/main" val="10002"/>
                  </a:ext>
                </a:extLst>
              </a:tr>
              <a:tr h="288036">
                <a:tc>
                  <a:txBody>
                    <a:bodyPr/>
                    <a:lstStyle/>
                    <a:p>
                      <a:r>
                        <a:rPr lang="en-US" sz="1400" b="1" dirty="0">
                          <a:latin typeface="+mj-lt"/>
                        </a:rPr>
                        <a:t>:hover</a:t>
                      </a:r>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j-lt"/>
                        </a:rPr>
                        <a:t>a link when the user mouse over it</a:t>
                      </a:r>
                    </a:p>
                  </a:txBody>
                  <a:tcPr marT="34290" marB="34290"/>
                </a:tc>
                <a:extLst>
                  <a:ext uri="{0D108BD9-81ED-4DB2-BD59-A6C34878D82A}">
                    <a16:rowId xmlns:a16="http://schemas.microsoft.com/office/drawing/2014/main" val="10003"/>
                  </a:ext>
                </a:extLst>
              </a:tr>
              <a:tr h="288036">
                <a:tc>
                  <a:txBody>
                    <a:bodyPr/>
                    <a:lstStyle/>
                    <a:p>
                      <a:r>
                        <a:rPr lang="en-US" sz="1400" b="1" dirty="0">
                          <a:latin typeface="+mj-lt"/>
                        </a:rPr>
                        <a:t>:active</a:t>
                      </a:r>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j-lt"/>
                        </a:rPr>
                        <a:t>a link the moment it is clicked</a:t>
                      </a:r>
                      <a:endParaRPr lang="en-US" sz="1400" b="1" dirty="0">
                        <a:effectLst/>
                        <a:latin typeface="+mj-lt"/>
                      </a:endParaRPr>
                    </a:p>
                  </a:txBody>
                  <a:tcPr marT="34290" marB="34290"/>
                </a:tc>
                <a:extLst>
                  <a:ext uri="{0D108BD9-81ED-4DB2-BD59-A6C34878D82A}">
                    <a16:rowId xmlns:a16="http://schemas.microsoft.com/office/drawing/2014/main" val="10004"/>
                  </a:ext>
                </a:extLst>
              </a:tr>
            </a:tbl>
          </a:graphicData>
        </a:graphic>
      </p:graphicFrame>
      <p:sp>
        <p:nvSpPr>
          <p:cNvPr id="4" name="Date Placeholder 3"/>
          <p:cNvSpPr>
            <a:spLocks noGrp="1"/>
          </p:cNvSpPr>
          <p:nvPr>
            <p:ph type="dt" sz="half" idx="10"/>
          </p:nvPr>
        </p:nvSpPr>
        <p:spPr/>
        <p:txBody>
          <a:bodyPr/>
          <a:lstStyle/>
          <a:p>
            <a:fld id="{1E957BE4-70A8-41B6-8237-89A70612C1EB}"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38</a:t>
            </a:fld>
            <a:endParaRPr lang="en-US"/>
          </a:p>
        </p:txBody>
      </p:sp>
    </p:spTree>
    <p:extLst>
      <p:ext uri="{BB962C8B-B14F-4D97-AF65-F5344CB8AC3E}">
        <p14:creationId xmlns:p14="http://schemas.microsoft.com/office/powerpoint/2010/main" val="32365981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28066"/>
            <a:ext cx="8229600" cy="595884"/>
          </a:xfrm>
        </p:spPr>
        <p:txBody>
          <a:bodyPr>
            <a:normAutofit/>
          </a:bodyPr>
          <a:lstStyle/>
          <a:p>
            <a:r>
              <a:rPr lang="en-US" sz="3600" dirty="0"/>
              <a:t>The HTML for Three Links</a:t>
            </a:r>
          </a:p>
        </p:txBody>
      </p:sp>
      <p:sp>
        <p:nvSpPr>
          <p:cNvPr id="4" name="TextBox 3"/>
          <p:cNvSpPr txBox="1"/>
          <p:nvPr/>
        </p:nvSpPr>
        <p:spPr>
          <a:xfrm>
            <a:off x="304800" y="2419350"/>
            <a:ext cx="8419934" cy="646331"/>
          </a:xfrm>
          <a:prstGeom prst="rect">
            <a:avLst/>
          </a:prstGeom>
          <a:noFill/>
        </p:spPr>
        <p:txBody>
          <a:bodyPr wrap="none" rtlCol="0">
            <a:spAutoFit/>
          </a:bodyPr>
          <a:lstStyle/>
          <a:p>
            <a:r>
              <a:rPr lang="en-US" sz="3600" b="1" dirty="0">
                <a:solidFill>
                  <a:schemeClr val="accent2">
                    <a:lumMod val="50000"/>
                  </a:schemeClr>
                </a:solidFill>
                <a:effectLst>
                  <a:outerShdw blurRad="38100" dist="38100" dir="2700000" algn="tl">
                    <a:srgbClr val="000000">
                      <a:alpha val="43137"/>
                    </a:srgbClr>
                  </a:outerShdw>
                </a:effectLst>
                <a:latin typeface="+mj-lt"/>
              </a:rPr>
              <a:t>CSS Pseudo-class Selectors Applied to Links</a:t>
            </a:r>
          </a:p>
        </p:txBody>
      </p:sp>
      <p:sp>
        <p:nvSpPr>
          <p:cNvPr id="7" name="Rectangle 6"/>
          <p:cNvSpPr/>
          <p:nvPr/>
        </p:nvSpPr>
        <p:spPr>
          <a:xfrm>
            <a:off x="179516" y="1172111"/>
            <a:ext cx="8557079" cy="1323439"/>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&lt;</a:t>
            </a:r>
            <a:r>
              <a:rPr lang="en-US" sz="1600" b="1" dirty="0" err="1">
                <a:latin typeface="Courier New" panose="02070309020205020404" pitchFamily="49" charset="0"/>
                <a:cs typeface="Courier New" panose="02070309020205020404" pitchFamily="49" charset="0"/>
              </a:rPr>
              <a:t>ul</a:t>
            </a:r>
            <a:r>
              <a:rPr lang="en-US" sz="1600" b="1" dirty="0">
                <a:latin typeface="Courier New" panose="02070309020205020404" pitchFamily="49" charset="0"/>
                <a:cs typeface="Courier New" panose="02070309020205020404" pitchFamily="49" charset="0"/>
              </a:rPr>
              <a:t>&gt;</a:t>
            </a:r>
          </a:p>
          <a:p>
            <a:r>
              <a:rPr lang="en-US" sz="1600" b="1" dirty="0">
                <a:latin typeface="Courier New" panose="02070309020205020404" pitchFamily="49" charset="0"/>
                <a:cs typeface="Courier New" panose="02070309020205020404" pitchFamily="49" charset="0"/>
              </a:rPr>
              <a:t>    &lt;li&gt;&lt;a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="toobin.html"&gt;Jeffrey </a:t>
            </a:r>
            <a:r>
              <a:rPr lang="en-US" sz="1600" b="1" dirty="0" err="1">
                <a:latin typeface="Courier New" panose="02070309020205020404" pitchFamily="49" charset="0"/>
                <a:cs typeface="Courier New" panose="02070309020205020404" pitchFamily="49" charset="0"/>
              </a:rPr>
              <a:t>Toobin</a:t>
            </a:r>
            <a:r>
              <a:rPr lang="en-US" sz="1600" b="1" dirty="0">
                <a:latin typeface="Courier New" panose="02070309020205020404" pitchFamily="49" charset="0"/>
                <a:cs typeface="Courier New" panose="02070309020205020404" pitchFamily="49" charset="0"/>
              </a:rPr>
              <a:t>&lt;/a&gt;&lt;/li&gt;</a:t>
            </a:r>
          </a:p>
          <a:p>
            <a:r>
              <a:rPr lang="en-US" sz="1600" b="1" dirty="0">
                <a:latin typeface="Courier New" panose="02070309020205020404" pitchFamily="49" charset="0"/>
                <a:cs typeface="Courier New" panose="02070309020205020404" pitchFamily="49" charset="0"/>
              </a:rPr>
              <a:t>    &lt;li&gt;&lt;a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="sorkin.html"&gt;Andrew Ross </a:t>
            </a:r>
            <a:r>
              <a:rPr lang="en-US" sz="1600" b="1" dirty="0" err="1">
                <a:latin typeface="Courier New" panose="02070309020205020404" pitchFamily="49" charset="0"/>
                <a:cs typeface="Courier New" panose="02070309020205020404" pitchFamily="49" charset="0"/>
              </a:rPr>
              <a:t>Sorkin</a:t>
            </a:r>
            <a:r>
              <a:rPr lang="en-US" sz="1600" b="1" dirty="0">
                <a:latin typeface="Courier New" panose="02070309020205020404" pitchFamily="49" charset="0"/>
                <a:cs typeface="Courier New" panose="02070309020205020404" pitchFamily="49" charset="0"/>
              </a:rPr>
              <a:t>&lt;/a&gt;&lt;/li&gt;</a:t>
            </a:r>
          </a:p>
          <a:p>
            <a:r>
              <a:rPr lang="en-US" sz="1600" b="1" dirty="0">
                <a:latin typeface="Courier New" panose="02070309020205020404" pitchFamily="49" charset="0"/>
                <a:cs typeface="Courier New" panose="02070309020205020404" pitchFamily="49" charset="0"/>
              </a:rPr>
              <a:t>    &lt;li&gt;&lt;a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="chua.html"&gt;Amy Chua&lt;/a&gt;&lt;/li&gt;</a:t>
            </a:r>
          </a:p>
          <a:p>
            <a:r>
              <a:rPr lang="en-US" sz="1600" b="1" dirty="0">
                <a:latin typeface="Courier New" panose="02070309020205020404" pitchFamily="49" charset="0"/>
                <a:cs typeface="Courier New" panose="02070309020205020404" pitchFamily="49" charset="0"/>
              </a:rPr>
              <a:t>&lt;/</a:t>
            </a:r>
            <a:r>
              <a:rPr lang="en-US" sz="1600" b="1" dirty="0" err="1">
                <a:latin typeface="Courier New" panose="02070309020205020404" pitchFamily="49" charset="0"/>
                <a:cs typeface="Courier New" panose="02070309020205020404" pitchFamily="49" charset="0"/>
              </a:rPr>
              <a:t>ul</a:t>
            </a:r>
            <a:r>
              <a:rPr lang="en-US" sz="1600" b="1" dirty="0">
                <a:latin typeface="Courier New" panose="02070309020205020404" pitchFamily="49" charset="0"/>
                <a:cs typeface="Courier New" panose="02070309020205020404" pitchFamily="49" charset="0"/>
              </a:rPr>
              <a:t>&gt;</a:t>
            </a:r>
          </a:p>
        </p:txBody>
      </p:sp>
      <p:sp>
        <p:nvSpPr>
          <p:cNvPr id="8" name="Rectangle 7"/>
          <p:cNvSpPr/>
          <p:nvPr/>
        </p:nvSpPr>
        <p:spPr>
          <a:xfrm>
            <a:off x="229308" y="3028950"/>
            <a:ext cx="3885492" cy="1815882"/>
          </a:xfrm>
          <a:prstGeom prst="rect">
            <a:avLst/>
          </a:prstGeom>
        </p:spPr>
        <p:txBody>
          <a:bodyPr wrap="square">
            <a:spAutoFit/>
          </a:bodyPr>
          <a:lstStyle/>
          <a:p>
            <a:r>
              <a:rPr lang="en-US" sz="1600" b="1" dirty="0">
                <a:latin typeface="Courier New" panose="02070309020205020404" pitchFamily="49" charset="0"/>
                <a:cs typeface="Courier New" panose="02070309020205020404" pitchFamily="49" charset="0"/>
              </a:rPr>
              <a:t>a:link { </a:t>
            </a:r>
          </a:p>
          <a:p>
            <a:r>
              <a:rPr lang="en-US" sz="1600" b="1" dirty="0">
                <a:latin typeface="Courier New" panose="02070309020205020404" pitchFamily="49" charset="0"/>
                <a:cs typeface="Courier New" panose="02070309020205020404" pitchFamily="49" charset="0"/>
              </a:rPr>
              <a:t>    color: green; </a:t>
            </a:r>
          </a:p>
          <a:p>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a:hover, a:focus { </a:t>
            </a:r>
          </a:p>
          <a:p>
            <a:r>
              <a:rPr lang="en-US" sz="1600" b="1" dirty="0">
                <a:latin typeface="Courier New" panose="02070309020205020404" pitchFamily="49" charset="0"/>
                <a:cs typeface="Courier New" panose="02070309020205020404" pitchFamily="49" charset="0"/>
              </a:rPr>
              <a:t>    text-decoration: none;</a:t>
            </a:r>
          </a:p>
          <a:p>
            <a:r>
              <a:rPr lang="en-US" sz="1600" b="1" dirty="0">
                <a:latin typeface="Courier New" panose="02070309020205020404" pitchFamily="49" charset="0"/>
                <a:cs typeface="Courier New" panose="02070309020205020404" pitchFamily="49" charset="0"/>
              </a:rPr>
              <a:t>    font-size: 125%;    </a:t>
            </a:r>
          </a:p>
          <a:p>
            <a:r>
              <a:rPr lang="en-US" sz="1600" b="1" dirty="0">
                <a:latin typeface="Courier New" panose="02070309020205020404" pitchFamily="49" charset="0"/>
                <a:cs typeface="Courier New" panose="02070309020205020404" pitchFamily="49" charset="0"/>
              </a:rPr>
              <a:t>}</a:t>
            </a:r>
          </a:p>
        </p:txBody>
      </p:sp>
      <p:sp>
        <p:nvSpPr>
          <p:cNvPr id="9" name="Rounded Rectangle 8">
            <a:hlinkClick r:id="rId3"/>
          </p:cNvPr>
          <p:cNvSpPr/>
          <p:nvPr/>
        </p:nvSpPr>
        <p:spPr>
          <a:xfrm>
            <a:off x="5229894" y="3540024"/>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6" name="Date Placeholder 5"/>
          <p:cNvSpPr>
            <a:spLocks noGrp="1"/>
          </p:cNvSpPr>
          <p:nvPr>
            <p:ph type="dt" sz="half" idx="10"/>
          </p:nvPr>
        </p:nvSpPr>
        <p:spPr/>
        <p:txBody>
          <a:bodyPr/>
          <a:lstStyle/>
          <a:p>
            <a:fld id="{C8AC907B-7762-4AA7-8983-20F573A048F2}" type="datetime1">
              <a:rPr lang="en-US" smtClean="0"/>
              <a:t>9/15/2025</a:t>
            </a:fld>
            <a:endParaRPr lang="en-US"/>
          </a:p>
        </p:txBody>
      </p:sp>
      <p:sp>
        <p:nvSpPr>
          <p:cNvPr id="10" name="Footer Placeholder 9"/>
          <p:cNvSpPr>
            <a:spLocks noGrp="1"/>
          </p:cNvSpPr>
          <p:nvPr>
            <p:ph type="ftr" sz="quarter" idx="11"/>
          </p:nvPr>
        </p:nvSpPr>
        <p:spPr/>
        <p:txBody>
          <a:bodyPr/>
          <a:lstStyle/>
          <a:p>
            <a:r>
              <a:rPr lang="en-US"/>
              <a:t>Copyright © 2007 - 2025 Carl M. Burnett</a:t>
            </a:r>
          </a:p>
        </p:txBody>
      </p:sp>
      <p:sp>
        <p:nvSpPr>
          <p:cNvPr id="11" name="Slide Number Placeholder 10"/>
          <p:cNvSpPr>
            <a:spLocks noGrp="1"/>
          </p:cNvSpPr>
          <p:nvPr>
            <p:ph type="sldNum" sz="quarter" idx="12"/>
          </p:nvPr>
        </p:nvSpPr>
        <p:spPr/>
        <p:txBody>
          <a:bodyPr/>
          <a:lstStyle/>
          <a:p>
            <a:fld id="{3D46CBA2-ECE5-4BE9-B546-6761E0E67089}" type="slidenum">
              <a:rPr lang="en-US" smtClean="0"/>
              <a:t>39</a:t>
            </a:fld>
            <a:endParaRPr lang="en-US"/>
          </a:p>
        </p:txBody>
      </p:sp>
    </p:spTree>
    <p:extLst>
      <p:ext uri="{BB962C8B-B14F-4D97-AF65-F5344CB8AC3E}">
        <p14:creationId xmlns:p14="http://schemas.microsoft.com/office/powerpoint/2010/main" val="288152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33B03AE-B3D0-493D-AEA6-7368CC061E0A}"/>
              </a:ext>
            </a:extLst>
          </p:cNvPr>
          <p:cNvSpPr>
            <a:spLocks noGrp="1"/>
          </p:cNvSpPr>
          <p:nvPr>
            <p:ph type="title"/>
          </p:nvPr>
        </p:nvSpPr>
        <p:spPr/>
        <p:txBody>
          <a:bodyPr>
            <a:noAutofit/>
          </a:bodyPr>
          <a:lstStyle/>
          <a:p>
            <a:r>
              <a:rPr lang="en-US" sz="3200" b="1" dirty="0">
                <a:effectLst>
                  <a:outerShdw blurRad="38100" dist="38100" dir="2700000" algn="tl">
                    <a:srgbClr val="000000">
                      <a:alpha val="43137"/>
                    </a:srgbClr>
                  </a:outerShdw>
                </a:effectLst>
              </a:rPr>
              <a:t>A 2-Column Web Page with Fixed-Width Columns</a:t>
            </a:r>
            <a:endParaRPr lang="en-US" sz="2800" dirty="0"/>
          </a:p>
        </p:txBody>
      </p:sp>
      <p:sp>
        <p:nvSpPr>
          <p:cNvPr id="3" name="Date Placeholder 2">
            <a:extLst>
              <a:ext uri="{FF2B5EF4-FFF2-40B4-BE49-F238E27FC236}">
                <a16:creationId xmlns:a16="http://schemas.microsoft.com/office/drawing/2014/main" id="{8A63B6D6-C026-4E1F-AFD5-CE840D0B6AAB}"/>
              </a:ext>
            </a:extLst>
          </p:cNvPr>
          <p:cNvSpPr>
            <a:spLocks noGrp="1"/>
          </p:cNvSpPr>
          <p:nvPr>
            <p:ph type="dt" sz="half" idx="10"/>
          </p:nvPr>
        </p:nvSpPr>
        <p:spPr/>
        <p:txBody>
          <a:bodyPr/>
          <a:lstStyle/>
          <a:p>
            <a:fld id="{51600ADC-0976-4F2D-881A-F4D37A877E2F}" type="datetime1">
              <a:rPr lang="en-US" smtClean="0"/>
              <a:t>9/15/2025</a:t>
            </a:fld>
            <a:endParaRPr lang="en-US"/>
          </a:p>
        </p:txBody>
      </p:sp>
      <p:sp>
        <p:nvSpPr>
          <p:cNvPr id="4" name="Footer Placeholder 3">
            <a:extLst>
              <a:ext uri="{FF2B5EF4-FFF2-40B4-BE49-F238E27FC236}">
                <a16:creationId xmlns:a16="http://schemas.microsoft.com/office/drawing/2014/main" id="{B6744CFF-28FA-4A4B-8B0A-59DC34BA28D9}"/>
              </a:ext>
            </a:extLst>
          </p:cNvPr>
          <p:cNvSpPr>
            <a:spLocks noGrp="1"/>
          </p:cNvSpPr>
          <p:nvPr>
            <p:ph type="ftr" sz="quarter" idx="11"/>
          </p:nvPr>
        </p:nvSpPr>
        <p:spPr/>
        <p:txBody>
          <a:bodyPr/>
          <a:lstStyle/>
          <a:p>
            <a:r>
              <a:rPr lang="en-US"/>
              <a:t>Copyright © 2007 - 2025 Carl M. Burnett</a:t>
            </a:r>
          </a:p>
        </p:txBody>
      </p:sp>
      <p:sp>
        <p:nvSpPr>
          <p:cNvPr id="5" name="Slide Number Placeholder 4">
            <a:extLst>
              <a:ext uri="{FF2B5EF4-FFF2-40B4-BE49-F238E27FC236}">
                <a16:creationId xmlns:a16="http://schemas.microsoft.com/office/drawing/2014/main" id="{E200F3BF-CEA6-49B3-8D6B-EC06084060BF}"/>
              </a:ext>
            </a:extLst>
          </p:cNvPr>
          <p:cNvSpPr>
            <a:spLocks noGrp="1"/>
          </p:cNvSpPr>
          <p:nvPr>
            <p:ph type="sldNum" sz="quarter" idx="12"/>
          </p:nvPr>
        </p:nvSpPr>
        <p:spPr/>
        <p:txBody>
          <a:bodyPr/>
          <a:lstStyle/>
          <a:p>
            <a:fld id="{3D46CBA2-ECE5-4BE9-B546-6761E0E67089}" type="slidenum">
              <a:rPr lang="en-US" smtClean="0"/>
              <a:t>4</a:t>
            </a:fld>
            <a:endParaRPr lang="en-US"/>
          </a:p>
        </p:txBody>
      </p:sp>
      <p:sp>
        <p:nvSpPr>
          <p:cNvPr id="9" name="Rectangle 8">
            <a:extLst>
              <a:ext uri="{FF2B5EF4-FFF2-40B4-BE49-F238E27FC236}">
                <a16:creationId xmlns:a16="http://schemas.microsoft.com/office/drawing/2014/main" id="{4E2CE783-6E98-4ACF-9198-5CA455DA9952}"/>
              </a:ext>
            </a:extLst>
          </p:cNvPr>
          <p:cNvSpPr/>
          <p:nvPr/>
        </p:nvSpPr>
        <p:spPr>
          <a:xfrm>
            <a:off x="918882" y="1504950"/>
            <a:ext cx="7306235" cy="2825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723352A-5E70-4875-866A-26A0E0FADDE6}"/>
              </a:ext>
            </a:extLst>
          </p:cNvPr>
          <p:cNvSpPr/>
          <p:nvPr/>
        </p:nvSpPr>
        <p:spPr>
          <a:xfrm>
            <a:off x="1497106" y="1645920"/>
            <a:ext cx="6096000" cy="37113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Header</a:t>
            </a:r>
          </a:p>
        </p:txBody>
      </p:sp>
      <p:sp>
        <p:nvSpPr>
          <p:cNvPr id="11" name="Rectangle 10">
            <a:extLst>
              <a:ext uri="{FF2B5EF4-FFF2-40B4-BE49-F238E27FC236}">
                <a16:creationId xmlns:a16="http://schemas.microsoft.com/office/drawing/2014/main" id="{F482719F-7A75-42F4-8BDC-C5978702FBDE}"/>
              </a:ext>
            </a:extLst>
          </p:cNvPr>
          <p:cNvSpPr/>
          <p:nvPr/>
        </p:nvSpPr>
        <p:spPr>
          <a:xfrm>
            <a:off x="1497106" y="2017058"/>
            <a:ext cx="4087906"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Section</a:t>
            </a:r>
          </a:p>
        </p:txBody>
      </p:sp>
      <p:sp>
        <p:nvSpPr>
          <p:cNvPr id="12" name="Rectangle 11">
            <a:extLst>
              <a:ext uri="{FF2B5EF4-FFF2-40B4-BE49-F238E27FC236}">
                <a16:creationId xmlns:a16="http://schemas.microsoft.com/office/drawing/2014/main" id="{9226C585-B4D9-498D-9F7F-6A5B7FF4CC8D}"/>
              </a:ext>
            </a:extLst>
          </p:cNvPr>
          <p:cNvSpPr/>
          <p:nvPr/>
        </p:nvSpPr>
        <p:spPr>
          <a:xfrm>
            <a:off x="1497106" y="3735593"/>
            <a:ext cx="6096000" cy="37113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Footer</a:t>
            </a:r>
          </a:p>
        </p:txBody>
      </p:sp>
      <p:sp>
        <p:nvSpPr>
          <p:cNvPr id="13" name="Rectangle 12">
            <a:extLst>
              <a:ext uri="{FF2B5EF4-FFF2-40B4-BE49-F238E27FC236}">
                <a16:creationId xmlns:a16="http://schemas.microsoft.com/office/drawing/2014/main" id="{959D9426-EB5E-481B-8158-49FADD340E92}"/>
              </a:ext>
            </a:extLst>
          </p:cNvPr>
          <p:cNvSpPr/>
          <p:nvPr/>
        </p:nvSpPr>
        <p:spPr>
          <a:xfrm>
            <a:off x="5585012" y="2017057"/>
            <a:ext cx="2008094"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Aside</a:t>
            </a:r>
          </a:p>
        </p:txBody>
      </p:sp>
    </p:spTree>
    <p:extLst>
      <p:ext uri="{BB962C8B-B14F-4D97-AF65-F5344CB8AC3E}">
        <p14:creationId xmlns:p14="http://schemas.microsoft.com/office/powerpoint/2010/main" val="12989536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528066"/>
            <a:ext cx="8229600" cy="519684"/>
          </a:xfrm>
        </p:spPr>
        <p:txBody>
          <a:bodyPr>
            <a:normAutofit fontScale="90000"/>
          </a:bodyPr>
          <a:lstStyle/>
          <a:p>
            <a:r>
              <a:rPr lang="en-US" sz="4000" dirty="0"/>
              <a:t>How to Create Navigation List</a:t>
            </a:r>
          </a:p>
        </p:txBody>
      </p:sp>
      <p:sp>
        <p:nvSpPr>
          <p:cNvPr id="5" name="Date Placeholder 4"/>
          <p:cNvSpPr>
            <a:spLocks noGrp="1"/>
          </p:cNvSpPr>
          <p:nvPr>
            <p:ph type="dt" sz="half" idx="10"/>
          </p:nvPr>
        </p:nvSpPr>
        <p:spPr/>
        <p:txBody>
          <a:bodyPr/>
          <a:lstStyle/>
          <a:p>
            <a:fld id="{0E832437-C122-4EDB-85D7-1615B95B8C57}" type="datetime1">
              <a:rPr lang="en-US" sz="900" smtClean="0"/>
              <a:t>9/15/2025</a:t>
            </a:fld>
            <a:endParaRPr lang="en-US" sz="900" dirty="0"/>
          </a:p>
        </p:txBody>
      </p:sp>
      <p:sp>
        <p:nvSpPr>
          <p:cNvPr id="7" name="Footer Placeholder 6"/>
          <p:cNvSpPr>
            <a:spLocks noGrp="1"/>
          </p:cNvSpPr>
          <p:nvPr>
            <p:ph type="ftr" sz="quarter" idx="11"/>
          </p:nvPr>
        </p:nvSpPr>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p:txBody>
          <a:bodyPr/>
          <a:lstStyle/>
          <a:p>
            <a:pPr>
              <a:defRPr/>
            </a:pPr>
            <a:fld id="{4EFA3DF2-4BC2-40AE-85DA-2BE629CC17CA}" type="slidenum">
              <a:rPr lang="en-US" smtClean="0"/>
              <a:pPr>
                <a:defRPr/>
              </a:pPr>
              <a:t>40</a:t>
            </a:fld>
            <a:endParaRPr lang="en-US" dirty="0"/>
          </a:p>
        </p:txBody>
      </p:sp>
      <p:sp>
        <p:nvSpPr>
          <p:cNvPr id="14" name="Rectangle 13"/>
          <p:cNvSpPr/>
          <p:nvPr/>
        </p:nvSpPr>
        <p:spPr>
          <a:xfrm>
            <a:off x="237067" y="1232922"/>
            <a:ext cx="5607699" cy="2677656"/>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&lt;h1&gt;Navigation List&lt;/h1&gt;</a:t>
            </a:r>
          </a:p>
          <a:p>
            <a:r>
              <a:rPr lang="en-US" sz="1400" b="1" dirty="0">
                <a:latin typeface="Courier New" panose="02070309020205020404" pitchFamily="49" charset="0"/>
                <a:cs typeface="Courier New" panose="02070309020205020404" pitchFamily="49" charset="0"/>
              </a:rPr>
              <a:t>&lt;</a:t>
            </a:r>
            <a:r>
              <a:rPr lang="en-US" sz="1400" b="1" dirty="0" err="1">
                <a:latin typeface="Courier New" panose="02070309020205020404" pitchFamily="49" charset="0"/>
                <a:cs typeface="Courier New" panose="02070309020205020404" pitchFamily="49" charset="0"/>
              </a:rPr>
              <a:t>nav</a:t>
            </a:r>
            <a:r>
              <a:rPr lang="en-US" sz="1400" b="1" dirty="0">
                <a:latin typeface="Courier New" panose="02070309020205020404" pitchFamily="49" charset="0"/>
                <a:cs typeface="Courier New" panose="02070309020205020404" pitchFamily="49" charset="0"/>
              </a:rPr>
              <a:t> id="</a:t>
            </a:r>
            <a:r>
              <a:rPr lang="en-US" sz="1400" b="1" dirty="0" err="1">
                <a:latin typeface="Courier New" panose="02070309020205020404" pitchFamily="49" charset="0"/>
                <a:cs typeface="Courier New" panose="02070309020205020404" pitchFamily="49" charset="0"/>
              </a:rPr>
              <a:t>nav_list</a:t>
            </a:r>
            <a:r>
              <a:rPr lang="en-US" sz="1400" b="1" dirty="0">
                <a:latin typeface="Courier New" panose="02070309020205020404" pitchFamily="49" charset="0"/>
                <a:cs typeface="Courier New" panose="02070309020205020404" pitchFamily="49" charset="0"/>
              </a:rPr>
              <a:t>"&gt;</a:t>
            </a:r>
          </a:p>
          <a:p>
            <a:r>
              <a:rPr lang="en-US" sz="1400" b="1" dirty="0">
                <a:latin typeface="Courier New" panose="02070309020205020404" pitchFamily="49" charset="0"/>
                <a:cs typeface="Courier New" panose="02070309020205020404" pitchFamily="49" charset="0"/>
              </a:rPr>
              <a:t>    &lt;</a:t>
            </a:r>
            <a:r>
              <a:rPr lang="en-US" sz="1400" b="1" dirty="0" err="1">
                <a:latin typeface="Courier New" panose="02070309020205020404" pitchFamily="49" charset="0"/>
                <a:cs typeface="Courier New" panose="02070309020205020404" pitchFamily="49" charset="0"/>
              </a:rPr>
              <a:t>ul</a:t>
            </a:r>
            <a:r>
              <a:rPr lang="en-US" sz="1400" b="1" dirty="0">
                <a:latin typeface="Courier New" panose="02070309020205020404" pitchFamily="49" charset="0"/>
                <a:cs typeface="Courier New" panose="02070309020205020404" pitchFamily="49" charset="0"/>
              </a:rPr>
              <a:t>&gt;</a:t>
            </a:r>
          </a:p>
          <a:p>
            <a:r>
              <a:rPr lang="en-US" sz="1400" b="1" dirty="0">
                <a:latin typeface="Courier New" panose="02070309020205020404" pitchFamily="49" charset="0"/>
                <a:cs typeface="Courier New" panose="02070309020205020404" pitchFamily="49" charset="0"/>
              </a:rPr>
              <a:t>        &lt;li&gt;&lt;a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="index.html"&gt;Home&lt;/a&gt;&lt;/li&gt;</a:t>
            </a:r>
          </a:p>
          <a:p>
            <a:r>
              <a:rPr lang="en-US" sz="1400" b="1" dirty="0">
                <a:latin typeface="Courier New" panose="02070309020205020404" pitchFamily="49" charset="0"/>
                <a:cs typeface="Courier New" panose="02070309020205020404" pitchFamily="49" charset="0"/>
              </a:rPr>
              <a:t>        &lt;li&gt;&lt;a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="tickets.html"&gt;Get Tickets&lt;/a&gt;&lt;/li&gt; </a:t>
            </a:r>
          </a:p>
          <a:p>
            <a:r>
              <a:rPr lang="en-US" sz="1400" b="1" dirty="0">
                <a:latin typeface="Courier New" panose="02070309020205020404" pitchFamily="49" charset="0"/>
                <a:cs typeface="Courier New" panose="02070309020205020404" pitchFamily="49" charset="0"/>
              </a:rPr>
              <a:t>        &lt;li&gt;&lt;a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="members.html" class="current"&gt;</a:t>
            </a:r>
          </a:p>
          <a:p>
            <a:r>
              <a:rPr lang="en-US" sz="1400" b="1" dirty="0">
                <a:latin typeface="Courier New" panose="02070309020205020404" pitchFamily="49" charset="0"/>
                <a:cs typeface="Courier New" panose="02070309020205020404" pitchFamily="49" charset="0"/>
              </a:rPr>
              <a:t>            Become a Member&lt;/a&gt;&lt;/li&gt; </a:t>
            </a:r>
          </a:p>
          <a:p>
            <a:r>
              <a:rPr lang="en-US" sz="1400" b="1" dirty="0">
                <a:latin typeface="Courier New" panose="02070309020205020404" pitchFamily="49" charset="0"/>
                <a:cs typeface="Courier New" panose="02070309020205020404" pitchFamily="49" charset="0"/>
              </a:rPr>
              <a:t>        &lt;li&gt;&lt;a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="about_us.html"&gt;About Us&lt;/a&gt;&lt;/li&gt;</a:t>
            </a:r>
          </a:p>
          <a:p>
            <a:r>
              <a:rPr lang="en-US" sz="1400" b="1" dirty="0">
                <a:latin typeface="Courier New" panose="02070309020205020404" pitchFamily="49" charset="0"/>
                <a:cs typeface="Courier New" panose="02070309020205020404" pitchFamily="49" charset="0"/>
              </a:rPr>
              <a:t>    &lt;/</a:t>
            </a:r>
            <a:r>
              <a:rPr lang="en-US" sz="1400" b="1" dirty="0" err="1">
                <a:latin typeface="Courier New" panose="02070309020205020404" pitchFamily="49" charset="0"/>
                <a:cs typeface="Courier New" panose="02070309020205020404" pitchFamily="49" charset="0"/>
              </a:rPr>
              <a:t>ul</a:t>
            </a:r>
            <a:r>
              <a:rPr lang="en-US" sz="1400" b="1" dirty="0">
                <a:latin typeface="Courier New" panose="02070309020205020404" pitchFamily="49" charset="0"/>
                <a:cs typeface="Courier New" panose="02070309020205020404" pitchFamily="49" charset="0"/>
              </a:rPr>
              <a:t>&gt;</a:t>
            </a:r>
          </a:p>
          <a:p>
            <a:r>
              <a:rPr lang="en-US" sz="1400" b="1" dirty="0">
                <a:latin typeface="Courier New" panose="02070309020205020404" pitchFamily="49" charset="0"/>
                <a:cs typeface="Courier New" panose="02070309020205020404" pitchFamily="49" charset="0"/>
              </a:rPr>
              <a:t>&lt;/</a:t>
            </a:r>
            <a:r>
              <a:rPr lang="en-US" sz="1400" b="1" dirty="0" err="1">
                <a:latin typeface="Courier New" panose="02070309020205020404" pitchFamily="49" charset="0"/>
                <a:cs typeface="Courier New" panose="02070309020205020404" pitchFamily="49" charset="0"/>
              </a:rPr>
              <a:t>nav</a:t>
            </a:r>
            <a:r>
              <a:rPr lang="en-US" sz="1400" b="1" dirty="0">
                <a:latin typeface="Courier New" panose="02070309020205020404" pitchFamily="49" charset="0"/>
                <a:cs typeface="Courier New" panose="02070309020205020404" pitchFamily="49" charset="0"/>
              </a:rPr>
              <a:t>&gt;</a:t>
            </a:r>
          </a:p>
        </p:txBody>
      </p:sp>
      <p:grpSp>
        <p:nvGrpSpPr>
          <p:cNvPr id="16" name="Group 15"/>
          <p:cNvGrpSpPr/>
          <p:nvPr/>
        </p:nvGrpSpPr>
        <p:grpSpPr>
          <a:xfrm>
            <a:off x="6028773" y="1366805"/>
            <a:ext cx="2584765" cy="2027561"/>
            <a:chOff x="615635" y="1358020"/>
            <a:chExt cx="2584765" cy="2252845"/>
          </a:xfrm>
        </p:grpSpPr>
        <p:sp>
          <p:nvSpPr>
            <p:cNvPr id="3" name="Rectangle 2"/>
            <p:cNvSpPr/>
            <p:nvPr/>
          </p:nvSpPr>
          <p:spPr>
            <a:xfrm>
              <a:off x="615635" y="1358020"/>
              <a:ext cx="2584765" cy="22528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4" name="Rectangle 3"/>
            <p:cNvSpPr/>
            <p:nvPr/>
          </p:nvSpPr>
          <p:spPr>
            <a:xfrm>
              <a:off x="805758" y="1858979"/>
              <a:ext cx="2228661" cy="334978"/>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rgbClr val="002060"/>
                  </a:solidFill>
                  <a:latin typeface="+mj-lt"/>
                </a:rPr>
                <a:t>Home</a:t>
              </a:r>
            </a:p>
          </p:txBody>
        </p:sp>
        <p:sp>
          <p:nvSpPr>
            <p:cNvPr id="11" name="Rectangle 10"/>
            <p:cNvSpPr/>
            <p:nvPr/>
          </p:nvSpPr>
          <p:spPr>
            <a:xfrm>
              <a:off x="805758" y="2298324"/>
              <a:ext cx="2228661" cy="334978"/>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rgbClr val="002060"/>
                  </a:solidFill>
                  <a:latin typeface="+mj-lt"/>
                </a:rPr>
                <a:t>Get Tickets</a:t>
              </a:r>
            </a:p>
          </p:txBody>
        </p:sp>
        <p:sp>
          <p:nvSpPr>
            <p:cNvPr id="12" name="Rectangle 11"/>
            <p:cNvSpPr/>
            <p:nvPr/>
          </p:nvSpPr>
          <p:spPr>
            <a:xfrm>
              <a:off x="805758" y="2746220"/>
              <a:ext cx="2228661" cy="334978"/>
            </a:xfrm>
            <a:prstGeom prst="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rgbClr val="002060"/>
                  </a:solidFill>
                  <a:latin typeface="+mj-lt"/>
                </a:rPr>
                <a:t>Become a Member</a:t>
              </a:r>
            </a:p>
          </p:txBody>
        </p:sp>
        <p:sp>
          <p:nvSpPr>
            <p:cNvPr id="13" name="Rectangle 12"/>
            <p:cNvSpPr/>
            <p:nvPr/>
          </p:nvSpPr>
          <p:spPr>
            <a:xfrm>
              <a:off x="805757" y="3173087"/>
              <a:ext cx="2228662" cy="334978"/>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rgbClr val="002060"/>
                  </a:solidFill>
                  <a:latin typeface="+mj-lt"/>
                </a:rPr>
                <a:t>About Us</a:t>
              </a:r>
            </a:p>
          </p:txBody>
        </p:sp>
        <p:sp>
          <p:nvSpPr>
            <p:cNvPr id="15" name="TextBox 14"/>
            <p:cNvSpPr txBox="1"/>
            <p:nvPr/>
          </p:nvSpPr>
          <p:spPr>
            <a:xfrm>
              <a:off x="988534" y="1430086"/>
              <a:ext cx="1588192" cy="410369"/>
            </a:xfrm>
            <a:prstGeom prst="rect">
              <a:avLst/>
            </a:prstGeom>
            <a:noFill/>
          </p:spPr>
          <p:txBody>
            <a:bodyPr wrap="none" rtlCol="0">
              <a:spAutoFit/>
            </a:bodyPr>
            <a:lstStyle/>
            <a:p>
              <a:r>
                <a:rPr lang="en-US" b="1" dirty="0">
                  <a:effectLst>
                    <a:outerShdw blurRad="38100" dist="38100" dir="2700000" algn="tl">
                      <a:srgbClr val="000000">
                        <a:alpha val="43137"/>
                      </a:srgbClr>
                    </a:outerShdw>
                  </a:effectLst>
                  <a:latin typeface="+mj-lt"/>
                </a:rPr>
                <a:t>Navigation List</a:t>
              </a:r>
            </a:p>
          </p:txBody>
        </p:sp>
      </p:grpSp>
      <p:sp>
        <p:nvSpPr>
          <p:cNvPr id="17" name="Rounded Rectangle 16">
            <a:hlinkClick r:id="rId3"/>
          </p:cNvPr>
          <p:cNvSpPr/>
          <p:nvPr/>
        </p:nvSpPr>
        <p:spPr>
          <a:xfrm>
            <a:off x="3341483" y="3978208"/>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Tree>
    <p:extLst>
      <p:ext uri="{BB962C8B-B14F-4D97-AF65-F5344CB8AC3E}">
        <p14:creationId xmlns:p14="http://schemas.microsoft.com/office/powerpoint/2010/main" val="1471532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p:cTn id="12" dur="500" fill="hold"/>
                                        <p:tgtEl>
                                          <p:spTgt spid="17"/>
                                        </p:tgtEl>
                                        <p:attrNameLst>
                                          <p:attrName>ppt_w</p:attrName>
                                        </p:attrNameLst>
                                      </p:cBhvr>
                                      <p:tavLst>
                                        <p:tav tm="0">
                                          <p:val>
                                            <p:fltVal val="0"/>
                                          </p:val>
                                        </p:tav>
                                        <p:tav tm="100000">
                                          <p:val>
                                            <p:strVal val="#ppt_w"/>
                                          </p:val>
                                        </p:tav>
                                      </p:tavLst>
                                    </p:anim>
                                    <p:anim calcmode="lin" valueType="num">
                                      <p:cBhvr>
                                        <p:cTn id="13" dur="500" fill="hold"/>
                                        <p:tgtEl>
                                          <p:spTgt spid="17"/>
                                        </p:tgtEl>
                                        <p:attrNameLst>
                                          <p:attrName>ppt_h</p:attrName>
                                        </p:attrNameLst>
                                      </p:cBhvr>
                                      <p:tavLst>
                                        <p:tav tm="0">
                                          <p:val>
                                            <p:fltVal val="0"/>
                                          </p:val>
                                        </p:tav>
                                        <p:tav tm="100000">
                                          <p:val>
                                            <p:strVal val="#ppt_h"/>
                                          </p:val>
                                        </p:tav>
                                      </p:tavLst>
                                    </p:anim>
                                    <p:animEffect transition="in" filter="fade">
                                      <p:cBhvr>
                                        <p:cTn id="1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446"/>
            <a:ext cx="8229600" cy="640104"/>
          </a:xfrm>
        </p:spPr>
        <p:txBody>
          <a:bodyPr>
            <a:normAutofit fontScale="90000"/>
          </a:bodyPr>
          <a:lstStyle/>
          <a:p>
            <a:r>
              <a:rPr lang="en-US" sz="4800" dirty="0"/>
              <a:t>CSS For Navigation List</a:t>
            </a:r>
          </a:p>
        </p:txBody>
      </p:sp>
      <p:sp>
        <p:nvSpPr>
          <p:cNvPr id="3" name="Rectangle 2"/>
          <p:cNvSpPr/>
          <p:nvPr/>
        </p:nvSpPr>
        <p:spPr>
          <a:xfrm>
            <a:off x="398353" y="895350"/>
            <a:ext cx="8501204" cy="1384995"/>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 { margin: 0;</a:t>
            </a:r>
          </a:p>
          <a:p>
            <a:r>
              <a:rPr lang="en-US" sz="1400" b="1" dirty="0">
                <a:latin typeface="Courier New" panose="02070309020205020404" pitchFamily="49" charset="0"/>
                <a:cs typeface="Courier New" panose="02070309020205020404" pitchFamily="49" charset="0"/>
              </a:rPr>
              <a:t>    padding: 0;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nav_list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ul</a:t>
            </a:r>
            <a:r>
              <a:rPr lang="en-US" sz="1400" b="1" dirty="0">
                <a:latin typeface="Courier New" panose="02070309020205020404" pitchFamily="49" charset="0"/>
                <a:cs typeface="Courier New" panose="02070309020205020404" pitchFamily="49" charset="0"/>
              </a:rPr>
              <a:t> { </a:t>
            </a:r>
          </a:p>
          <a:p>
            <a:r>
              <a:rPr lang="en-US" sz="1400" b="1" dirty="0">
                <a:latin typeface="Courier New" panose="02070309020205020404" pitchFamily="49" charset="0"/>
                <a:cs typeface="Courier New" panose="02070309020205020404" pitchFamily="49" charset="0"/>
              </a:rPr>
              <a:t>    list-style: none;     	/* removes bullets list items */          </a:t>
            </a:r>
          </a:p>
          <a:p>
            <a:r>
              <a:rPr lang="en-US" sz="1400" b="1" dirty="0">
                <a:latin typeface="Courier New" panose="02070309020205020404" pitchFamily="49" charset="0"/>
                <a:cs typeface="Courier New" panose="02070309020205020404" pitchFamily="49" charset="0"/>
              </a:rPr>
              <a:t>    margin-left: 1.25em;</a:t>
            </a:r>
          </a:p>
          <a:p>
            <a:r>
              <a:rPr lang="en-US" sz="1400" b="1" dirty="0">
                <a:latin typeface="Courier New" panose="02070309020205020404" pitchFamily="49" charset="0"/>
                <a:cs typeface="Courier New" panose="02070309020205020404" pitchFamily="49" charset="0"/>
              </a:rPr>
              <a:t>    margin-bottom: 1.5em; }</a:t>
            </a:r>
          </a:p>
        </p:txBody>
      </p:sp>
      <p:sp>
        <p:nvSpPr>
          <p:cNvPr id="8" name="Rectangle 7"/>
          <p:cNvSpPr/>
          <p:nvPr/>
        </p:nvSpPr>
        <p:spPr>
          <a:xfrm>
            <a:off x="398353" y="2190750"/>
            <a:ext cx="8501204" cy="954107"/>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nav_list</a:t>
            </a:r>
            <a:r>
              <a:rPr lang="en-US" sz="1400" b="1" dirty="0">
                <a:latin typeface="Courier New" panose="02070309020205020404" pitchFamily="49" charset="0"/>
                <a:cs typeface="Courier New" panose="02070309020205020404" pitchFamily="49" charset="0"/>
              </a:rPr>
              <a:t> li { </a:t>
            </a:r>
          </a:p>
          <a:p>
            <a:r>
              <a:rPr lang="en-US" sz="1400" b="1" dirty="0">
                <a:latin typeface="Courier New" panose="02070309020205020404" pitchFamily="49" charset="0"/>
                <a:cs typeface="Courier New" panose="02070309020205020404" pitchFamily="49" charset="0"/>
              </a:rPr>
              <a:t>    width: 200px;</a:t>
            </a:r>
          </a:p>
          <a:p>
            <a:r>
              <a:rPr lang="en-US" sz="1400" b="1" dirty="0">
                <a:latin typeface="Courier New" panose="02070309020205020404" pitchFamily="49" charset="0"/>
                <a:cs typeface="Courier New" panose="02070309020205020404" pitchFamily="49" charset="0"/>
              </a:rPr>
              <a:t>    margin-bottom: .5em;          /* the space after each list item */  </a:t>
            </a:r>
          </a:p>
          <a:p>
            <a:r>
              <a:rPr lang="en-US" sz="1400" b="1" dirty="0">
                <a:latin typeface="Courier New" panose="02070309020205020404" pitchFamily="49" charset="0"/>
                <a:cs typeface="Courier New" panose="02070309020205020404" pitchFamily="49" charset="0"/>
              </a:rPr>
              <a:t>    border: 2px solid blue; }     /* adds border around each item */</a:t>
            </a:r>
          </a:p>
        </p:txBody>
      </p:sp>
      <p:sp>
        <p:nvSpPr>
          <p:cNvPr id="9" name="Rectangle 8"/>
          <p:cNvSpPr/>
          <p:nvPr/>
        </p:nvSpPr>
        <p:spPr>
          <a:xfrm>
            <a:off x="397341" y="4257751"/>
            <a:ext cx="8501204" cy="523220"/>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nav_list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a.current</a:t>
            </a:r>
            <a:r>
              <a:rPr lang="en-US" sz="1400" b="1" dirty="0">
                <a:latin typeface="Courier New" panose="02070309020205020404" pitchFamily="49" charset="0"/>
                <a:cs typeface="Courier New" panose="02070309020205020404" pitchFamily="49" charset="0"/>
              </a:rPr>
              <a:t> { </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backgound</a:t>
            </a:r>
            <a:r>
              <a:rPr lang="en-US" sz="1400" b="1" dirty="0">
                <a:latin typeface="Courier New" panose="02070309020205020404" pitchFamily="49" charset="0"/>
                <a:cs typeface="Courier New" panose="02070309020205020404" pitchFamily="49" charset="0"/>
              </a:rPr>
              <a:t>-color: silver; }    /* make background silver */</a:t>
            </a:r>
          </a:p>
        </p:txBody>
      </p:sp>
      <p:sp>
        <p:nvSpPr>
          <p:cNvPr id="10" name="Rectangle 9"/>
          <p:cNvSpPr/>
          <p:nvPr/>
        </p:nvSpPr>
        <p:spPr>
          <a:xfrm>
            <a:off x="398353" y="3028950"/>
            <a:ext cx="8501204" cy="1384995"/>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nav_list</a:t>
            </a:r>
            <a:r>
              <a:rPr lang="en-US" sz="1400" b="1" dirty="0">
                <a:latin typeface="Courier New" panose="02070309020205020404" pitchFamily="49" charset="0"/>
                <a:cs typeface="Courier New" panose="02070309020205020404" pitchFamily="49" charset="0"/>
              </a:rPr>
              <a:t> li a {</a:t>
            </a:r>
          </a:p>
          <a:p>
            <a:r>
              <a:rPr lang="en-US" sz="1400" b="1" dirty="0">
                <a:latin typeface="Courier New" panose="02070309020205020404" pitchFamily="49" charset="0"/>
                <a:cs typeface="Courier New" panose="02070309020205020404" pitchFamily="49" charset="0"/>
              </a:rPr>
              <a:t>    display: block;               /* makes the vertical block clickable */  </a:t>
            </a:r>
          </a:p>
          <a:p>
            <a:r>
              <a:rPr lang="en-US" sz="1400" b="1" dirty="0">
                <a:latin typeface="Courier New" panose="02070309020205020404" pitchFamily="49" charset="0"/>
                <a:cs typeface="Courier New" panose="02070309020205020404" pitchFamily="49" charset="0"/>
              </a:rPr>
              <a:t>    padding: .5em 0 .5em 1.5em;   /* space around the link */  </a:t>
            </a:r>
          </a:p>
          <a:p>
            <a:r>
              <a:rPr lang="en-US" sz="1400" b="1" dirty="0">
                <a:latin typeface="Courier New" panose="02070309020205020404" pitchFamily="49" charset="0"/>
                <a:cs typeface="Courier New" panose="02070309020205020404" pitchFamily="49" charset="0"/>
              </a:rPr>
              <a:t>    text-decoration: none;          </a:t>
            </a:r>
          </a:p>
          <a:p>
            <a:r>
              <a:rPr lang="en-US" sz="1400" b="1" dirty="0">
                <a:latin typeface="Courier New" panose="02070309020205020404" pitchFamily="49" charset="0"/>
                <a:cs typeface="Courier New" panose="02070309020205020404" pitchFamily="49" charset="0"/>
              </a:rPr>
              <a:t>    font-weight: bold;</a:t>
            </a:r>
          </a:p>
          <a:p>
            <a:r>
              <a:rPr lang="en-US" sz="1400" b="1" dirty="0">
                <a:latin typeface="Courier New" panose="02070309020205020404" pitchFamily="49" charset="0"/>
                <a:cs typeface="Courier New" panose="02070309020205020404" pitchFamily="49" charset="0"/>
              </a:rPr>
              <a:t>    color: blue; }    </a:t>
            </a:r>
          </a:p>
        </p:txBody>
      </p:sp>
      <p:sp>
        <p:nvSpPr>
          <p:cNvPr id="11" name="Rounded Rectangle 10">
            <a:hlinkClick r:id="rId3"/>
          </p:cNvPr>
          <p:cNvSpPr/>
          <p:nvPr/>
        </p:nvSpPr>
        <p:spPr>
          <a:xfrm>
            <a:off x="5791200" y="923599"/>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5" name="Date Placeholder 4"/>
          <p:cNvSpPr>
            <a:spLocks noGrp="1"/>
          </p:cNvSpPr>
          <p:nvPr>
            <p:ph type="dt" sz="half" idx="10"/>
          </p:nvPr>
        </p:nvSpPr>
        <p:spPr/>
        <p:txBody>
          <a:bodyPr/>
          <a:lstStyle/>
          <a:p>
            <a:fld id="{09DB14D9-5B85-4470-B325-9F93037CFE70}"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41</a:t>
            </a:fld>
            <a:endParaRPr lang="en-US"/>
          </a:p>
        </p:txBody>
      </p:sp>
    </p:spTree>
    <p:extLst>
      <p:ext uri="{BB962C8B-B14F-4D97-AF65-F5344CB8AC3E}">
        <p14:creationId xmlns:p14="http://schemas.microsoft.com/office/powerpoint/2010/main" val="4152133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ppt_w</p:attrName>
                                        </p:attrNameLst>
                                      </p:cBhvr>
                                      <p:tavLst>
                                        <p:tav tm="0">
                                          <p:val>
                                            <p:fltVal val="0"/>
                                          </p:val>
                                        </p:tav>
                                        <p:tav tm="100000">
                                          <p:val>
                                            <p:strVal val="#ppt_w"/>
                                          </p:val>
                                        </p:tav>
                                      </p:tavLst>
                                    </p:anim>
                                    <p:anim calcmode="lin" valueType="num">
                                      <p:cBhvr>
                                        <p:cTn id="36" dur="500" fill="hold"/>
                                        <p:tgtEl>
                                          <p:spTgt spid="11"/>
                                        </p:tgtEl>
                                        <p:attrNameLst>
                                          <p:attrName>ppt_h</p:attrName>
                                        </p:attrNameLst>
                                      </p:cBhvr>
                                      <p:tavLst>
                                        <p:tav tm="0">
                                          <p:val>
                                            <p:fltVal val="0"/>
                                          </p:val>
                                        </p:tav>
                                        <p:tav tm="100000">
                                          <p:val>
                                            <p:strVal val="#ppt_h"/>
                                          </p:val>
                                        </p:tav>
                                      </p:tavLst>
                                    </p:anim>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P spid="11"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CSS For First Navigation Bar</a:t>
            </a:r>
          </a:p>
        </p:txBody>
      </p:sp>
      <p:sp>
        <p:nvSpPr>
          <p:cNvPr id="3" name="Rectangle 2"/>
          <p:cNvSpPr/>
          <p:nvPr/>
        </p:nvSpPr>
        <p:spPr>
          <a:xfrm>
            <a:off x="436587" y="1491631"/>
            <a:ext cx="7641771" cy="2893100"/>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ul</a:t>
            </a:r>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list-style: none;</a:t>
            </a:r>
          </a:p>
          <a:p>
            <a:r>
              <a:rPr lang="en-US" sz="1400" b="1" dirty="0">
                <a:latin typeface="Courier New" panose="02070309020205020404" pitchFamily="49" charset="0"/>
                <a:cs typeface="Courier New" panose="02070309020205020404" pitchFamily="49" charset="0"/>
              </a:rPr>
              <a:t>    padding: 1em 0;    </a:t>
            </a:r>
          </a:p>
          <a:p>
            <a:r>
              <a:rPr lang="en-US" sz="1400" b="1" dirty="0">
                <a:latin typeface="Courier New" panose="02070309020205020404" pitchFamily="49" charset="0"/>
                <a:cs typeface="Courier New" panose="02070309020205020404" pitchFamily="49" charset="0"/>
              </a:rPr>
              <a:t>    border-top: 2px solid black;</a:t>
            </a:r>
          </a:p>
          <a:p>
            <a:r>
              <a:rPr lang="en-US" sz="1400" b="1" dirty="0">
                <a:latin typeface="Courier New" panose="02070309020205020404" pitchFamily="49" charset="0"/>
                <a:cs typeface="Courier New" panose="02070309020205020404" pitchFamily="49" charset="0"/>
              </a:rPr>
              <a:t>    border-bottom: 2px solid black;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li {</a:t>
            </a:r>
          </a:p>
          <a:p>
            <a:r>
              <a:rPr lang="en-US" sz="1400" b="1" dirty="0">
                <a:latin typeface="Courier New" panose="02070309020205020404" pitchFamily="49" charset="0"/>
                <a:cs typeface="Courier New" panose="02070309020205020404" pitchFamily="49" charset="0"/>
              </a:rPr>
              <a:t>    display: inline;</a:t>
            </a:r>
          </a:p>
          <a:p>
            <a:r>
              <a:rPr lang="en-US" sz="1400" b="1" dirty="0">
                <a:latin typeface="Courier New" panose="02070309020205020404" pitchFamily="49" charset="0"/>
                <a:cs typeface="Courier New" panose="02070309020205020404" pitchFamily="49" charset="0"/>
              </a:rPr>
              <a:t>    padding: 0 1.5em;  </a:t>
            </a:r>
          </a:p>
          <a:p>
            <a:r>
              <a:rPr lang="en-US" sz="1400" b="1" dirty="0">
                <a:latin typeface="Courier New" panose="02070309020205020404" pitchFamily="49" charset="0"/>
                <a:cs typeface="Courier New" panose="02070309020205020404" pitchFamily="49" charset="0"/>
              </a:rPr>
              <a:t>    border-right: 2px solid black;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a {</a:t>
            </a:r>
          </a:p>
          <a:p>
            <a:r>
              <a:rPr lang="en-US" sz="1400" b="1" dirty="0">
                <a:latin typeface="Courier New" panose="02070309020205020404" pitchFamily="49" charset="0"/>
                <a:cs typeface="Courier New" panose="02070309020205020404" pitchFamily="49" charset="0"/>
              </a:rPr>
              <a:t>    font-weight: bold;</a:t>
            </a:r>
          </a:p>
          <a:p>
            <a:r>
              <a:rPr lang="en-US" sz="1400" b="1" dirty="0">
                <a:latin typeface="Courier New" panose="02070309020205020404" pitchFamily="49" charset="0"/>
                <a:cs typeface="Courier New" panose="02070309020205020404" pitchFamily="49" charset="0"/>
              </a:rPr>
              <a:t>    color: blue;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a.current</a:t>
            </a:r>
            <a:r>
              <a:rPr lang="en-US" sz="1400" b="1" dirty="0">
                <a:latin typeface="Courier New" panose="02070309020205020404" pitchFamily="49" charset="0"/>
                <a:cs typeface="Courier New" panose="02070309020205020404" pitchFamily="49" charset="0"/>
              </a:rPr>
              <a:t> { color: text-decoration: none; }</a:t>
            </a:r>
          </a:p>
        </p:txBody>
      </p:sp>
      <p:sp>
        <p:nvSpPr>
          <p:cNvPr id="8" name="Rounded Rectangle 7">
            <a:hlinkClick r:id="rId3"/>
          </p:cNvPr>
          <p:cNvSpPr/>
          <p:nvPr/>
        </p:nvSpPr>
        <p:spPr>
          <a:xfrm>
            <a:off x="5823641" y="1672639"/>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5" name="Date Placeholder 4"/>
          <p:cNvSpPr>
            <a:spLocks noGrp="1"/>
          </p:cNvSpPr>
          <p:nvPr>
            <p:ph type="dt" sz="half" idx="10"/>
          </p:nvPr>
        </p:nvSpPr>
        <p:spPr/>
        <p:txBody>
          <a:bodyPr/>
          <a:lstStyle/>
          <a:p>
            <a:fld id="{1845A3CC-7E22-4DB5-B2FC-C733FB94CD46}"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42</a:t>
            </a:fld>
            <a:endParaRPr lang="en-US"/>
          </a:p>
        </p:txBody>
      </p:sp>
    </p:spTree>
    <p:extLst>
      <p:ext uri="{BB962C8B-B14F-4D97-AF65-F5344CB8AC3E}">
        <p14:creationId xmlns:p14="http://schemas.microsoft.com/office/powerpoint/2010/main" val="56192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CSS For Second Navigation Bar</a:t>
            </a:r>
          </a:p>
        </p:txBody>
      </p:sp>
      <p:sp>
        <p:nvSpPr>
          <p:cNvPr id="3" name="Rectangle 2"/>
          <p:cNvSpPr/>
          <p:nvPr/>
        </p:nvSpPr>
        <p:spPr>
          <a:xfrm>
            <a:off x="485192" y="1543180"/>
            <a:ext cx="6372808" cy="2677656"/>
          </a:xfrm>
          <a:prstGeom prst="rect">
            <a:avLst/>
          </a:prstGeom>
        </p:spPr>
        <p:txBody>
          <a:bodyPr wrap="square">
            <a:spAutoFit/>
          </a:bodyPr>
          <a:lstStyle/>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ul</a:t>
            </a:r>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list-style: none;</a:t>
            </a:r>
          </a:p>
          <a:p>
            <a:r>
              <a:rPr lang="en-US" sz="1400" b="1" dirty="0">
                <a:latin typeface="Courier New" panose="02070309020205020404" pitchFamily="49" charset="0"/>
                <a:cs typeface="Courier New" panose="02070309020205020404" pitchFamily="49" charset="0"/>
              </a:rPr>
              <a:t>    padding: 1em 0;       </a:t>
            </a:r>
          </a:p>
          <a:p>
            <a:r>
              <a:rPr lang="en-US" sz="1400" b="1" dirty="0">
                <a:latin typeface="Courier New" panose="02070309020205020404" pitchFamily="49" charset="0"/>
                <a:cs typeface="Courier New" panose="02070309020205020404" pitchFamily="49" charset="0"/>
              </a:rPr>
              <a:t>    background-color: blue;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li { display: inline;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a {</a:t>
            </a:r>
          </a:p>
          <a:p>
            <a:r>
              <a:rPr lang="en-US" sz="1400" b="1" dirty="0">
                <a:latin typeface="Courier New" panose="02070309020205020404" pitchFamily="49" charset="0"/>
                <a:cs typeface="Courier New" panose="02070309020205020404" pitchFamily="49" charset="0"/>
              </a:rPr>
              <a:t>    padding: 1em 2em;     </a:t>
            </a:r>
          </a:p>
          <a:p>
            <a:r>
              <a:rPr lang="en-US" sz="1400" b="1" dirty="0">
                <a:latin typeface="Courier New" panose="02070309020205020404" pitchFamily="49" charset="0"/>
                <a:cs typeface="Courier New" panose="02070309020205020404" pitchFamily="49" charset="0"/>
              </a:rPr>
              <a:t>    text-decoration: none;</a:t>
            </a:r>
          </a:p>
          <a:p>
            <a:r>
              <a:rPr lang="en-US" sz="1400" b="1" dirty="0">
                <a:latin typeface="Courier New" panose="02070309020205020404" pitchFamily="49" charset="0"/>
                <a:cs typeface="Courier New" panose="02070309020205020404" pitchFamily="49" charset="0"/>
              </a:rPr>
              <a:t>    color: white;</a:t>
            </a:r>
          </a:p>
          <a:p>
            <a:r>
              <a:rPr lang="en-US" sz="1400" b="1" dirty="0">
                <a:latin typeface="Courier New" panose="02070309020205020404" pitchFamily="49" charset="0"/>
                <a:cs typeface="Courier New" panose="02070309020205020404" pitchFamily="49" charset="0"/>
              </a:rPr>
              <a:t>    font-weight: bold;</a:t>
            </a:r>
          </a:p>
          <a:p>
            <a:r>
              <a:rPr lang="en-US" sz="1400" b="1" dirty="0">
                <a:latin typeface="Courier New" panose="02070309020205020404" pitchFamily="49" charset="0"/>
                <a:cs typeface="Courier New" panose="02070309020205020404" pitchFamily="49" charset="0"/>
              </a:rPr>
              <a:t>    border-right: 2px solid white; }</a:t>
            </a:r>
          </a:p>
          <a:p>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nav_bar</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a.current</a:t>
            </a:r>
            <a:r>
              <a:rPr lang="en-US" sz="1400" b="1" dirty="0">
                <a:latin typeface="Courier New" panose="02070309020205020404" pitchFamily="49" charset="0"/>
                <a:cs typeface="Courier New" panose="02070309020205020404" pitchFamily="49" charset="0"/>
              </a:rPr>
              <a:t> { color: yellow; }</a:t>
            </a:r>
          </a:p>
        </p:txBody>
      </p:sp>
      <p:sp>
        <p:nvSpPr>
          <p:cNvPr id="8" name="Rounded Rectangle 7">
            <a:hlinkClick r:id="rId3"/>
          </p:cNvPr>
          <p:cNvSpPr/>
          <p:nvPr/>
        </p:nvSpPr>
        <p:spPr>
          <a:xfrm>
            <a:off x="5823641" y="1719555"/>
            <a:ext cx="2503283" cy="352751"/>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Example</a:t>
            </a:r>
          </a:p>
        </p:txBody>
      </p:sp>
      <p:sp>
        <p:nvSpPr>
          <p:cNvPr id="5" name="Date Placeholder 4"/>
          <p:cNvSpPr>
            <a:spLocks noGrp="1"/>
          </p:cNvSpPr>
          <p:nvPr>
            <p:ph type="dt" sz="half" idx="10"/>
          </p:nvPr>
        </p:nvSpPr>
        <p:spPr/>
        <p:txBody>
          <a:bodyPr/>
          <a:lstStyle/>
          <a:p>
            <a:fld id="{09280DE9-4F6F-489D-9423-D1617F3F9ACA}"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43</a:t>
            </a:fld>
            <a:endParaRPr lang="en-US"/>
          </a:p>
        </p:txBody>
      </p:sp>
    </p:spTree>
    <p:extLst>
      <p:ext uri="{BB962C8B-B14F-4D97-AF65-F5344CB8AC3E}">
        <p14:creationId xmlns:p14="http://schemas.microsoft.com/office/powerpoint/2010/main" val="372662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W3C Navigation Bar Exercises</a:t>
            </a:r>
          </a:p>
        </p:txBody>
      </p:sp>
      <p:sp>
        <p:nvSpPr>
          <p:cNvPr id="3" name="Date Placeholder 2"/>
          <p:cNvSpPr>
            <a:spLocks noGrp="1"/>
          </p:cNvSpPr>
          <p:nvPr>
            <p:ph type="dt" sz="half" idx="10"/>
          </p:nvPr>
        </p:nvSpPr>
        <p:spPr/>
        <p:txBody>
          <a:bodyPr/>
          <a:lstStyle/>
          <a:p>
            <a:fld id="{EA22F2A0-418C-488F-A342-04EF9406BCB2}" type="datetime1">
              <a:rPr lang="en-US" smtClean="0"/>
              <a:t>9/15/2025</a:t>
            </a:fld>
            <a:endParaRPr lang="en-US" dirty="0"/>
          </a:p>
        </p:txBody>
      </p:sp>
      <p:sp>
        <p:nvSpPr>
          <p:cNvPr id="5" name="Footer Placeholder 4"/>
          <p:cNvSpPr>
            <a:spLocks noGrp="1"/>
          </p:cNvSpPr>
          <p:nvPr>
            <p:ph type="ftr" sz="quarter" idx="11"/>
          </p:nvPr>
        </p:nvSpPr>
        <p:spPr/>
        <p:txBody>
          <a:bodyPr/>
          <a:lstStyle/>
          <a:p>
            <a:r>
              <a:rPr lang="en-US"/>
              <a:t>Copyright © 2007 - 2025 Carl M. Burnett</a:t>
            </a:r>
            <a:endParaRPr lang="en-US" dirty="0"/>
          </a:p>
        </p:txBody>
      </p:sp>
      <p:sp>
        <p:nvSpPr>
          <p:cNvPr id="4" name="Slide Number Placeholder 3"/>
          <p:cNvSpPr>
            <a:spLocks noGrp="1"/>
          </p:cNvSpPr>
          <p:nvPr>
            <p:ph type="sldNum" sz="quarter" idx="12"/>
          </p:nvPr>
        </p:nvSpPr>
        <p:spPr/>
        <p:txBody>
          <a:bodyPr/>
          <a:lstStyle/>
          <a:p>
            <a:pPr>
              <a:defRPr/>
            </a:pPr>
            <a:fld id="{11F27299-7934-46F6-B99A-F9E924C38745}" type="slidenum">
              <a:rPr lang="en-US" smtClean="0"/>
              <a:pPr>
                <a:defRPr/>
              </a:pPr>
              <a:t>44</a:t>
            </a:fld>
            <a:endParaRPr lang="en-US" dirty="0"/>
          </a:p>
        </p:txBody>
      </p:sp>
      <p:grpSp>
        <p:nvGrpSpPr>
          <p:cNvPr id="12" name="Group 11"/>
          <p:cNvGrpSpPr/>
          <p:nvPr/>
        </p:nvGrpSpPr>
        <p:grpSpPr>
          <a:xfrm>
            <a:off x="411618" y="1576489"/>
            <a:ext cx="7805598" cy="400110"/>
            <a:chOff x="411618" y="1751656"/>
            <a:chExt cx="7805598" cy="444567"/>
          </a:xfrm>
        </p:grpSpPr>
        <p:sp>
          <p:nvSpPr>
            <p:cNvPr id="6" name="Rounded Rectangle 5">
              <a:hlinkClick r:id="rId3"/>
            </p:cNvPr>
            <p:cNvSpPr/>
            <p:nvPr/>
          </p:nvSpPr>
          <p:spPr>
            <a:xfrm>
              <a:off x="5713933" y="1759821"/>
              <a:ext cx="2503283" cy="391945"/>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W3School Example</a:t>
              </a:r>
            </a:p>
          </p:txBody>
        </p:sp>
        <p:sp>
          <p:nvSpPr>
            <p:cNvPr id="7" name="TextBox 6"/>
            <p:cNvSpPr txBox="1"/>
            <p:nvPr/>
          </p:nvSpPr>
          <p:spPr>
            <a:xfrm>
              <a:off x="411618" y="1751656"/>
              <a:ext cx="2612254" cy="444567"/>
            </a:xfrm>
            <a:prstGeom prst="rect">
              <a:avLst/>
            </a:prstGeom>
            <a:noFill/>
          </p:spPr>
          <p:txBody>
            <a:bodyPr wrap="none" rtlCol="0">
              <a:spAutoFit/>
            </a:bodyPr>
            <a:lstStyle/>
            <a:p>
              <a:r>
                <a:rPr lang="en-US" sz="2000" b="1" dirty="0">
                  <a:solidFill>
                    <a:srgbClr val="002060"/>
                  </a:solidFill>
                  <a:effectLst>
                    <a:outerShdw blurRad="38100" dist="38100" dir="2700000" algn="tl">
                      <a:srgbClr val="000000">
                        <a:alpha val="43137"/>
                      </a:srgbClr>
                    </a:outerShdw>
                  </a:effectLst>
                  <a:latin typeface="+mj-lt"/>
                </a:rPr>
                <a:t>Vertical Navigation Bar</a:t>
              </a:r>
              <a:endParaRPr lang="en-US" sz="2000" dirty="0">
                <a:solidFill>
                  <a:srgbClr val="002060"/>
                </a:solidFill>
                <a:effectLst>
                  <a:outerShdw blurRad="38100" dist="38100" dir="2700000" algn="tl">
                    <a:srgbClr val="000000">
                      <a:alpha val="43137"/>
                    </a:srgbClr>
                  </a:outerShdw>
                </a:effectLst>
                <a:latin typeface="+mj-lt"/>
              </a:endParaRPr>
            </a:p>
          </p:txBody>
        </p:sp>
      </p:grpSp>
      <p:grpSp>
        <p:nvGrpSpPr>
          <p:cNvPr id="13" name="Group 12"/>
          <p:cNvGrpSpPr/>
          <p:nvPr/>
        </p:nvGrpSpPr>
        <p:grpSpPr>
          <a:xfrm>
            <a:off x="411618" y="3040791"/>
            <a:ext cx="7805599" cy="398353"/>
            <a:chOff x="411618" y="2633592"/>
            <a:chExt cx="7805599" cy="442615"/>
          </a:xfrm>
        </p:grpSpPr>
        <p:sp>
          <p:nvSpPr>
            <p:cNvPr id="8" name="Rectangle 7"/>
            <p:cNvSpPr/>
            <p:nvPr/>
          </p:nvSpPr>
          <p:spPr>
            <a:xfrm>
              <a:off x="411618" y="2665837"/>
              <a:ext cx="2630785" cy="410370"/>
            </a:xfrm>
            <a:prstGeom prst="rect">
              <a:avLst/>
            </a:prstGeom>
          </p:spPr>
          <p:txBody>
            <a:bodyPr wrap="none">
              <a:spAutoFit/>
            </a:bodyPr>
            <a:lstStyle/>
            <a:p>
              <a:r>
                <a:rPr lang="en-US" b="1" dirty="0">
                  <a:solidFill>
                    <a:srgbClr val="002060"/>
                  </a:solidFill>
                  <a:effectLst>
                    <a:outerShdw blurRad="38100" dist="38100" dir="2700000" algn="tl">
                      <a:srgbClr val="000000">
                        <a:alpha val="43137"/>
                      </a:srgbClr>
                    </a:outerShdw>
                  </a:effectLst>
                  <a:latin typeface="+mj-lt"/>
                </a:rPr>
                <a:t>Horizontal Navigation Bar</a:t>
              </a:r>
            </a:p>
          </p:txBody>
        </p:sp>
        <p:sp>
          <p:nvSpPr>
            <p:cNvPr id="10" name="Rounded Rectangle 9">
              <a:hlinkClick r:id="rId4"/>
            </p:cNvPr>
            <p:cNvSpPr/>
            <p:nvPr/>
          </p:nvSpPr>
          <p:spPr>
            <a:xfrm>
              <a:off x="5713934" y="2633592"/>
              <a:ext cx="2503283" cy="391945"/>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W3School Example</a:t>
              </a:r>
            </a:p>
          </p:txBody>
        </p:sp>
      </p:grpSp>
      <p:grpSp>
        <p:nvGrpSpPr>
          <p:cNvPr id="14" name="Group 13"/>
          <p:cNvGrpSpPr/>
          <p:nvPr/>
        </p:nvGrpSpPr>
        <p:grpSpPr>
          <a:xfrm>
            <a:off x="411618" y="3768304"/>
            <a:ext cx="7805598" cy="389684"/>
            <a:chOff x="411618" y="3611274"/>
            <a:chExt cx="7805598" cy="432982"/>
          </a:xfrm>
        </p:grpSpPr>
        <p:sp>
          <p:nvSpPr>
            <p:cNvPr id="9" name="Rectangle 8"/>
            <p:cNvSpPr/>
            <p:nvPr/>
          </p:nvSpPr>
          <p:spPr>
            <a:xfrm>
              <a:off x="411618" y="3633887"/>
              <a:ext cx="1911614" cy="410369"/>
            </a:xfrm>
            <a:prstGeom prst="rect">
              <a:avLst/>
            </a:prstGeom>
          </p:spPr>
          <p:txBody>
            <a:bodyPr wrap="none">
              <a:spAutoFit/>
            </a:bodyPr>
            <a:lstStyle/>
            <a:p>
              <a:r>
                <a:rPr lang="en-US" b="1" dirty="0">
                  <a:solidFill>
                    <a:srgbClr val="002060"/>
                  </a:solidFill>
                  <a:effectLst>
                    <a:outerShdw blurRad="38100" dist="38100" dir="2700000" algn="tl">
                      <a:srgbClr val="000000">
                        <a:alpha val="43137"/>
                      </a:srgbClr>
                    </a:outerShdw>
                  </a:effectLst>
                  <a:latin typeface="+mj-lt"/>
                </a:rPr>
                <a:t>Floating List Items</a:t>
              </a:r>
            </a:p>
          </p:txBody>
        </p:sp>
        <p:sp>
          <p:nvSpPr>
            <p:cNvPr id="11" name="Rounded Rectangle 10">
              <a:hlinkClick r:id="rId5"/>
            </p:cNvPr>
            <p:cNvSpPr/>
            <p:nvPr/>
          </p:nvSpPr>
          <p:spPr>
            <a:xfrm>
              <a:off x="5713933" y="3611274"/>
              <a:ext cx="2503283" cy="391945"/>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W3School Example</a:t>
              </a:r>
            </a:p>
          </p:txBody>
        </p:sp>
      </p:grpSp>
      <p:grpSp>
        <p:nvGrpSpPr>
          <p:cNvPr id="17" name="Group 16"/>
          <p:cNvGrpSpPr/>
          <p:nvPr/>
        </p:nvGrpSpPr>
        <p:grpSpPr>
          <a:xfrm>
            <a:off x="357950" y="2377894"/>
            <a:ext cx="7859266" cy="400110"/>
            <a:chOff x="357950" y="2642102"/>
            <a:chExt cx="7859266" cy="444566"/>
          </a:xfrm>
        </p:grpSpPr>
        <p:sp>
          <p:nvSpPr>
            <p:cNvPr id="15" name="Rectangle 14"/>
            <p:cNvSpPr/>
            <p:nvPr/>
          </p:nvSpPr>
          <p:spPr>
            <a:xfrm>
              <a:off x="357950" y="2642102"/>
              <a:ext cx="3949158" cy="444566"/>
            </a:xfrm>
            <a:prstGeom prst="rect">
              <a:avLst/>
            </a:prstGeom>
          </p:spPr>
          <p:txBody>
            <a:bodyPr wrap="none">
              <a:spAutoFit/>
            </a:bodyPr>
            <a:lstStyle/>
            <a:p>
              <a:r>
                <a:rPr lang="en-US" sz="2000" b="1" dirty="0">
                  <a:solidFill>
                    <a:srgbClr val="002060"/>
                  </a:solidFill>
                  <a:effectLst>
                    <a:outerShdw blurRad="38100" dist="38100" dir="2700000" algn="tl">
                      <a:srgbClr val="000000">
                        <a:alpha val="43137"/>
                      </a:srgbClr>
                    </a:outerShdw>
                  </a:effectLst>
                  <a:latin typeface="+mj-lt"/>
                </a:rPr>
                <a:t>Fully Styled Vertical Navigation Bar </a:t>
              </a:r>
            </a:p>
          </p:txBody>
        </p:sp>
        <p:sp>
          <p:nvSpPr>
            <p:cNvPr id="16" name="Rounded Rectangle 15">
              <a:hlinkClick r:id="rId6"/>
            </p:cNvPr>
            <p:cNvSpPr/>
            <p:nvPr/>
          </p:nvSpPr>
          <p:spPr>
            <a:xfrm>
              <a:off x="5713933" y="2654500"/>
              <a:ext cx="2503283" cy="391945"/>
            </a:xfrm>
            <a:prstGeom prst="roundRect">
              <a:avLst/>
            </a:prstGeom>
            <a:solidFill>
              <a:srgbClr val="00B0F0"/>
            </a:solidFill>
            <a:ln>
              <a:solidFill>
                <a:srgbClr val="002060"/>
              </a:solid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mj-lt"/>
                </a:rPr>
                <a:t>W3School Example</a:t>
              </a:r>
            </a:p>
          </p:txBody>
        </p:sp>
      </p:grpSp>
    </p:spTree>
    <p:extLst>
      <p:ext uri="{BB962C8B-B14F-4D97-AF65-F5344CB8AC3E}">
        <p14:creationId xmlns:p14="http://schemas.microsoft.com/office/powerpoint/2010/main" val="4095290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500"/>
                                        <p:tgtEl>
                                          <p:spTgt spid="17"/>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p:cTn id="26" dur="500" fill="hold"/>
                                        <p:tgtEl>
                                          <p:spTgt spid="14"/>
                                        </p:tgtEl>
                                        <p:attrNameLst>
                                          <p:attrName>ppt_w</p:attrName>
                                        </p:attrNameLst>
                                      </p:cBhvr>
                                      <p:tavLst>
                                        <p:tav tm="0">
                                          <p:val>
                                            <p:fltVal val="0"/>
                                          </p:val>
                                        </p:tav>
                                        <p:tav tm="100000">
                                          <p:val>
                                            <p:strVal val="#ppt_w"/>
                                          </p:val>
                                        </p:tav>
                                      </p:tavLst>
                                    </p:anim>
                                    <p:anim calcmode="lin" valueType="num">
                                      <p:cBhvr>
                                        <p:cTn id="27" dur="500" fill="hold"/>
                                        <p:tgtEl>
                                          <p:spTgt spid="14"/>
                                        </p:tgtEl>
                                        <p:attrNameLst>
                                          <p:attrName>ppt_h</p:attrName>
                                        </p:attrNameLst>
                                      </p:cBhvr>
                                      <p:tavLst>
                                        <p:tav tm="0">
                                          <p:val>
                                            <p:fltVal val="0"/>
                                          </p:val>
                                        </p:tav>
                                        <p:tav tm="100000">
                                          <p:val>
                                            <p:strVal val="#ppt_h"/>
                                          </p:val>
                                        </p:tav>
                                      </p:tavLst>
                                    </p:anim>
                                    <p:animEffect transition="in" filter="fade">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Session 4 – Chapter 7 Student Exercises</a:t>
            </a:r>
          </a:p>
        </p:txBody>
      </p:sp>
      <p:sp>
        <p:nvSpPr>
          <p:cNvPr id="3" name="Content Placeholder 2"/>
          <p:cNvSpPr>
            <a:spLocks noGrp="1"/>
          </p:cNvSpPr>
          <p:nvPr>
            <p:ph idx="1"/>
          </p:nvPr>
        </p:nvSpPr>
        <p:spPr/>
        <p:txBody>
          <a:bodyPr/>
          <a:lstStyle/>
          <a:p>
            <a:pPr marL="514350" indent="-514350">
              <a:buFont typeface="+mj-lt"/>
              <a:buAutoNum type="arabicPeriod"/>
            </a:pPr>
            <a:r>
              <a:rPr lang="en-US" dirty="0"/>
              <a:t>Complete Exercise 7-1 and 7-2 on page 278 using Dreamweaver.</a:t>
            </a:r>
          </a:p>
          <a:p>
            <a:pPr marL="514350" indent="-514350">
              <a:buFont typeface="+mj-lt"/>
              <a:buAutoNum type="arabicPeriod"/>
            </a:pPr>
            <a:r>
              <a:rPr lang="en-US" dirty="0"/>
              <a:t>Students will upload test files to development site.</a:t>
            </a:r>
          </a:p>
          <a:p>
            <a:pPr marL="514350" indent="-514350">
              <a:buFont typeface="+mj-lt"/>
              <a:buAutoNum type="arabicPeriod"/>
            </a:pPr>
            <a:r>
              <a:rPr lang="en-US" dirty="0"/>
              <a:t>Students will preview in browser development files.</a:t>
            </a:r>
          </a:p>
          <a:p>
            <a:pPr marL="514350" indent="-514350">
              <a:buFont typeface="+mj-lt"/>
              <a:buAutoNum type="arabicPeriod"/>
            </a:pPr>
            <a:r>
              <a:rPr lang="en-US" dirty="0"/>
              <a:t>Students will upload files to live site.</a:t>
            </a:r>
          </a:p>
          <a:p>
            <a:pPr marL="514350" indent="-514350">
              <a:buFont typeface="+mj-lt"/>
              <a:buAutoNum type="arabicPeriod"/>
            </a:pPr>
            <a:r>
              <a:rPr lang="en-US" dirty="0"/>
              <a:t>Students will preview in browser live files.</a:t>
            </a:r>
          </a:p>
        </p:txBody>
      </p:sp>
      <p:sp>
        <p:nvSpPr>
          <p:cNvPr id="4" name="Date Placeholder 3"/>
          <p:cNvSpPr>
            <a:spLocks noGrp="1"/>
          </p:cNvSpPr>
          <p:nvPr>
            <p:ph type="dt" sz="half" idx="10"/>
          </p:nvPr>
        </p:nvSpPr>
        <p:spPr/>
        <p:txBody>
          <a:bodyPr/>
          <a:lstStyle/>
          <a:p>
            <a:fld id="{D23C3529-6182-4B24-97F6-C86522D2B28D}"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45</a:t>
            </a:fld>
            <a:endParaRPr lang="en-US" dirty="0"/>
          </a:p>
        </p:txBody>
      </p:sp>
    </p:spTree>
    <p:extLst>
      <p:ext uri="{BB962C8B-B14F-4D97-AF65-F5344CB8AC3E}">
        <p14:creationId xmlns:p14="http://schemas.microsoft.com/office/powerpoint/2010/main" val="200888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09550"/>
            <a:ext cx="8229600" cy="443484"/>
          </a:xfrm>
        </p:spPr>
        <p:txBody>
          <a:bodyPr>
            <a:noAutofit/>
          </a:bodyPr>
          <a:lstStyle/>
          <a:p>
            <a:r>
              <a:rPr lang="en-US" sz="2800" dirty="0"/>
              <a:t>CSS For 2-column web page with fixed-width columns</a:t>
            </a:r>
          </a:p>
        </p:txBody>
      </p:sp>
      <p:sp>
        <p:nvSpPr>
          <p:cNvPr id="2" name="Date Placeholder 1"/>
          <p:cNvSpPr>
            <a:spLocks noGrp="1"/>
          </p:cNvSpPr>
          <p:nvPr>
            <p:ph type="dt" sz="half" idx="10"/>
          </p:nvPr>
        </p:nvSpPr>
        <p:spPr/>
        <p:txBody>
          <a:bodyPr/>
          <a:lstStyle/>
          <a:p>
            <a:fld id="{8082CC4B-5B4B-4FEA-90EE-E0FD685E1425}" type="datetime1">
              <a:rPr lang="en-US" smtClean="0"/>
              <a:t>9/15/2025</a:t>
            </a:fld>
            <a:endParaRPr lang="en-US" dirty="0"/>
          </a:p>
        </p:txBody>
      </p:sp>
      <p:sp>
        <p:nvSpPr>
          <p:cNvPr id="4" name="Footer Placeholder 3"/>
          <p:cNvSpPr>
            <a:spLocks noGrp="1"/>
          </p:cNvSpPr>
          <p:nvPr>
            <p:ph type="ftr" sz="quarter" idx="11"/>
          </p:nvPr>
        </p:nvSpPr>
        <p:spPr/>
        <p:txBody>
          <a:bodyPr/>
          <a:lstStyle/>
          <a:p>
            <a:pPr>
              <a:defRPr/>
            </a:pPr>
            <a:r>
              <a:rPr lang="en-US"/>
              <a:t>Copyright © 2007 - 2025 Carl M. Burnett</a:t>
            </a:r>
            <a:endParaRPr lang="en-US" dirty="0"/>
          </a:p>
        </p:txBody>
      </p:sp>
      <p:sp>
        <p:nvSpPr>
          <p:cNvPr id="3" name="Slide Number Placeholder 2"/>
          <p:cNvSpPr>
            <a:spLocks noGrp="1"/>
          </p:cNvSpPr>
          <p:nvPr>
            <p:ph type="sldNum" sz="quarter" idx="12"/>
          </p:nvPr>
        </p:nvSpPr>
        <p:spPr/>
        <p:txBody>
          <a:bodyPr/>
          <a:lstStyle/>
          <a:p>
            <a:pPr>
              <a:defRPr/>
            </a:pPr>
            <a:fld id="{1AEC4552-FCE3-4759-9876-AA52C2615944}" type="slidenum">
              <a:rPr lang="en-US" smtClean="0"/>
              <a:pPr>
                <a:defRPr/>
              </a:pPr>
              <a:t>5</a:t>
            </a:fld>
            <a:endParaRPr lang="en-US" dirty="0"/>
          </a:p>
        </p:txBody>
      </p:sp>
      <p:sp>
        <p:nvSpPr>
          <p:cNvPr id="7" name="Rectangle 6"/>
          <p:cNvSpPr/>
          <p:nvPr/>
        </p:nvSpPr>
        <p:spPr>
          <a:xfrm>
            <a:off x="466164" y="742950"/>
            <a:ext cx="6391835" cy="3970318"/>
          </a:xfrm>
          <a:prstGeom prst="rect">
            <a:avLst/>
          </a:prstGeom>
        </p:spPr>
        <p:txBody>
          <a:bodyPr wrap="square">
            <a:spAutoFit/>
          </a:bodyPr>
          <a:lstStyle/>
          <a:p>
            <a:r>
              <a:rPr lang="en-US" sz="1200" b="1" dirty="0">
                <a:latin typeface="Courier New" panose="02070309020205020404" pitchFamily="49" charset="0"/>
                <a:cs typeface="Courier New" panose="02070309020205020404" pitchFamily="49" charset="0"/>
              </a:rPr>
              <a:t>* { margin: 0; padding: 0; }</a:t>
            </a:r>
          </a:p>
          <a:p>
            <a:r>
              <a:rPr lang="en-US" sz="1200" b="1" dirty="0">
                <a:latin typeface="Courier New" panose="02070309020205020404" pitchFamily="49" charset="0"/>
                <a:cs typeface="Courier New" panose="02070309020205020404" pitchFamily="49" charset="0"/>
              </a:rPr>
              <a:t>body {</a:t>
            </a:r>
          </a:p>
          <a:p>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width: 962px;</a:t>
            </a:r>
          </a:p>
          <a:p>
            <a:r>
              <a:rPr lang="en-US" sz="1200" b="1" dirty="0">
                <a:latin typeface="Courier New" panose="02070309020205020404" pitchFamily="49" charset="0"/>
                <a:cs typeface="Courier New" panose="02070309020205020404" pitchFamily="49" charset="0"/>
              </a:rPr>
              <a:t>    background-color: white;</a:t>
            </a:r>
          </a:p>
          <a:p>
            <a:r>
              <a:rPr lang="en-US" sz="1200" b="1" dirty="0">
                <a:latin typeface="Courier New" panose="02070309020205020404" pitchFamily="49" charset="0"/>
                <a:cs typeface="Courier New" panose="02070309020205020404" pitchFamily="49" charset="0"/>
              </a:rPr>
              <a:t>    margin: 15px auto;</a:t>
            </a:r>
          </a:p>
          <a:p>
            <a:r>
              <a:rPr lang="en-US" sz="1200" b="1" dirty="0">
                <a:latin typeface="Courier New" panose="02070309020205020404" pitchFamily="49" charset="0"/>
                <a:cs typeface="Courier New" panose="02070309020205020404" pitchFamily="49" charset="0"/>
              </a:rPr>
              <a:t>    border: 1px solid black; }</a:t>
            </a:r>
          </a:p>
          <a:p>
            <a:r>
              <a:rPr lang="en-US" sz="1200" b="1" dirty="0">
                <a:latin typeface="Courier New" panose="02070309020205020404" pitchFamily="49" charset="0"/>
                <a:cs typeface="Courier New" panose="02070309020205020404" pitchFamily="49" charset="0"/>
              </a:rPr>
              <a:t>h1 { padding: 10px; }</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header { border-bottom: 2px solid #ef9c00; }</a:t>
            </a:r>
          </a:p>
          <a:p>
            <a:r>
              <a:rPr lang="en-US" sz="1200" b="1" dirty="0">
                <a:latin typeface="Courier New" panose="02070309020205020404" pitchFamily="49" charset="0"/>
                <a:cs typeface="Courier New" panose="02070309020205020404" pitchFamily="49" charset="0"/>
              </a:rPr>
              <a:t>section { </a:t>
            </a:r>
          </a:p>
          <a:p>
            <a:r>
              <a:rPr lang="en-US" sz="1200" b="1" dirty="0">
                <a:latin typeface="Courier New" panose="02070309020205020404" pitchFamily="49" charset="0"/>
                <a:cs typeface="Courier New" panose="02070309020205020404" pitchFamily="49" charset="0"/>
              </a:rPr>
              <a:t>    </a:t>
            </a:r>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height: 400px;     </a:t>
            </a:r>
          </a:p>
          <a:p>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width: 600px;</a:t>
            </a:r>
          </a:p>
          <a:p>
            <a:r>
              <a:rPr lang="en-US" sz="1200" b="1" dirty="0">
                <a:latin typeface="Courier New" panose="02070309020205020404" pitchFamily="49" charset="0"/>
                <a:cs typeface="Courier New" panose="02070309020205020404" pitchFamily="49" charset="0"/>
              </a:rPr>
              <a:t>    float: left;</a:t>
            </a:r>
          </a:p>
          <a:p>
            <a:r>
              <a:rPr lang="en-US" sz="1200" b="1" dirty="0">
                <a:latin typeface="Courier New" panose="02070309020205020404" pitchFamily="49" charset="0"/>
                <a:cs typeface="Courier New" panose="02070309020205020404" pitchFamily="49" charset="0"/>
              </a:rPr>
              <a:t>    border-right: 2px solid #ef9c00;</a:t>
            </a:r>
          </a:p>
          <a:p>
            <a:r>
              <a:rPr lang="en-US" sz="1200" b="1" dirty="0">
                <a:latin typeface="Courier New" panose="02070309020205020404" pitchFamily="49" charset="0"/>
                <a:cs typeface="Courier New" panose="02070309020205020404" pitchFamily="49" charset="0"/>
              </a:rPr>
              <a:t>    float: left; }</a:t>
            </a:r>
          </a:p>
          <a:p>
            <a:r>
              <a:rPr lang="en-US" sz="1200" b="1" dirty="0">
                <a:latin typeface="Courier New" panose="02070309020205020404" pitchFamily="49" charset="0"/>
                <a:cs typeface="Courier New" panose="02070309020205020404" pitchFamily="49" charset="0"/>
              </a:rPr>
              <a:t>aside {</a:t>
            </a:r>
          </a:p>
          <a:p>
            <a:r>
              <a:rPr lang="en-US" sz="1200" b="1" dirty="0">
                <a:latin typeface="Courier New" panose="02070309020205020404" pitchFamily="49" charset="0"/>
                <a:cs typeface="Courier New" panose="02070309020205020404" pitchFamily="49" charset="0"/>
              </a:rPr>
              <a:t>    </a:t>
            </a:r>
            <a:r>
              <a:rPr lang="en-US" sz="12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width: 360px;</a:t>
            </a:r>
          </a:p>
          <a:p>
            <a:r>
              <a:rPr lang="en-US" sz="1200" b="1" dirty="0">
                <a:latin typeface="Courier New" panose="02070309020205020404" pitchFamily="49" charset="0"/>
                <a:cs typeface="Courier New" panose="02070309020205020404" pitchFamily="49" charset="0"/>
              </a:rPr>
              <a:t>    float: right; }</a:t>
            </a:r>
          </a:p>
          <a:p>
            <a:r>
              <a:rPr lang="en-US" sz="1200" b="1" dirty="0">
                <a:latin typeface="Courier New" panose="02070309020205020404" pitchFamily="49" charset="0"/>
                <a:cs typeface="Courier New" panose="02070309020205020404" pitchFamily="49" charset="0"/>
              </a:rPr>
              <a:t>footer {</a:t>
            </a:r>
          </a:p>
          <a:p>
            <a:r>
              <a:rPr lang="en-US" sz="1200" b="1" dirty="0">
                <a:latin typeface="Courier New" panose="02070309020205020404" pitchFamily="49" charset="0"/>
                <a:cs typeface="Courier New" panose="02070309020205020404" pitchFamily="49" charset="0"/>
              </a:rPr>
              <a:t>    clear: both;</a:t>
            </a:r>
          </a:p>
          <a:p>
            <a:r>
              <a:rPr lang="en-US" sz="1200" b="1" dirty="0">
                <a:latin typeface="Courier New" panose="02070309020205020404" pitchFamily="49" charset="0"/>
                <a:cs typeface="Courier New" panose="02070309020205020404" pitchFamily="49" charset="0"/>
              </a:rPr>
              <a:t>    border-top: 2px solid #ef9c00; }</a:t>
            </a:r>
          </a:p>
        </p:txBody>
      </p:sp>
    </p:spTree>
    <p:extLst>
      <p:ext uri="{BB962C8B-B14F-4D97-AF65-F5344CB8AC3E}">
        <p14:creationId xmlns:p14="http://schemas.microsoft.com/office/powerpoint/2010/main" val="2298067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effectLst>
                  <a:outerShdw blurRad="38100" dist="38100" dir="2700000" algn="tl">
                    <a:srgbClr val="000000">
                      <a:alpha val="43137"/>
                    </a:srgbClr>
                  </a:outerShdw>
                </a:effectLst>
              </a:rPr>
              <a:t>A 2-Column Web Page with Liquid Widths</a:t>
            </a:r>
          </a:p>
        </p:txBody>
      </p:sp>
      <p:sp>
        <p:nvSpPr>
          <p:cNvPr id="7" name="Rectangle 6"/>
          <p:cNvSpPr/>
          <p:nvPr/>
        </p:nvSpPr>
        <p:spPr>
          <a:xfrm>
            <a:off x="918883" y="1581374"/>
            <a:ext cx="7306235" cy="2825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10553" y="1718534"/>
            <a:ext cx="6096000" cy="37113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Header</a:t>
            </a:r>
          </a:p>
        </p:txBody>
      </p:sp>
      <p:sp>
        <p:nvSpPr>
          <p:cNvPr id="9" name="Rectangle 8"/>
          <p:cNvSpPr/>
          <p:nvPr/>
        </p:nvSpPr>
        <p:spPr>
          <a:xfrm>
            <a:off x="1510553" y="2089672"/>
            <a:ext cx="4087906"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Section</a:t>
            </a:r>
          </a:p>
        </p:txBody>
      </p:sp>
      <p:sp>
        <p:nvSpPr>
          <p:cNvPr id="10" name="Rectangle 9"/>
          <p:cNvSpPr/>
          <p:nvPr/>
        </p:nvSpPr>
        <p:spPr>
          <a:xfrm>
            <a:off x="1510553" y="3808207"/>
            <a:ext cx="6096000" cy="37113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Footer</a:t>
            </a:r>
          </a:p>
        </p:txBody>
      </p:sp>
      <p:sp>
        <p:nvSpPr>
          <p:cNvPr id="11" name="Rectangle 10"/>
          <p:cNvSpPr/>
          <p:nvPr/>
        </p:nvSpPr>
        <p:spPr>
          <a:xfrm>
            <a:off x="5598459" y="2089671"/>
            <a:ext cx="2008094" cy="1718535"/>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Aside</a:t>
            </a:r>
          </a:p>
        </p:txBody>
      </p:sp>
      <p:sp>
        <p:nvSpPr>
          <p:cNvPr id="3" name="Date Placeholder 2"/>
          <p:cNvSpPr>
            <a:spLocks noGrp="1"/>
          </p:cNvSpPr>
          <p:nvPr>
            <p:ph type="dt" sz="half" idx="10"/>
          </p:nvPr>
        </p:nvSpPr>
        <p:spPr/>
        <p:txBody>
          <a:bodyPr/>
          <a:lstStyle/>
          <a:p>
            <a:fld id="{9356203D-DF0F-41AF-8ED7-316B8016B4E8}" type="datetime1">
              <a:rPr lang="en-US" smtClean="0"/>
              <a:t>9/15/2025</a:t>
            </a:fld>
            <a:endParaRPr lang="en-US"/>
          </a:p>
        </p:txBody>
      </p:sp>
      <p:sp>
        <p:nvSpPr>
          <p:cNvPr id="4" name="Footer Placeholder 3"/>
          <p:cNvSpPr>
            <a:spLocks noGrp="1"/>
          </p:cNvSpPr>
          <p:nvPr>
            <p:ph type="ftr" sz="quarter" idx="11"/>
          </p:nvPr>
        </p:nvSpPr>
        <p:spPr/>
        <p:txBody>
          <a:bodyPr/>
          <a:lstStyle/>
          <a:p>
            <a:r>
              <a:rPr lang="en-US"/>
              <a:t>Copyright © 2007 - 2025 Carl M. Burnett</a:t>
            </a:r>
          </a:p>
        </p:txBody>
      </p:sp>
      <p:sp>
        <p:nvSpPr>
          <p:cNvPr id="5" name="Slide Number Placeholder 4"/>
          <p:cNvSpPr>
            <a:spLocks noGrp="1"/>
          </p:cNvSpPr>
          <p:nvPr>
            <p:ph type="sldNum" sz="quarter" idx="12"/>
          </p:nvPr>
        </p:nvSpPr>
        <p:spPr/>
        <p:txBody>
          <a:bodyPr/>
          <a:lstStyle/>
          <a:p>
            <a:fld id="{3D46CBA2-ECE5-4BE9-B546-6761E0E67089}" type="slidenum">
              <a:rPr lang="en-US" smtClean="0"/>
              <a:t>6</a:t>
            </a:fld>
            <a:endParaRPr lang="en-US"/>
          </a:p>
        </p:txBody>
      </p:sp>
    </p:spTree>
    <p:extLst>
      <p:ext uri="{BB962C8B-B14F-4D97-AF65-F5344CB8AC3E}">
        <p14:creationId xmlns:p14="http://schemas.microsoft.com/office/powerpoint/2010/main" val="3310305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CSS For 2-Column Web Page with Liquid Widths</a:t>
            </a:r>
          </a:p>
        </p:txBody>
      </p:sp>
      <p:sp>
        <p:nvSpPr>
          <p:cNvPr id="4" name="Rectangle 3"/>
          <p:cNvSpPr/>
          <p:nvPr/>
        </p:nvSpPr>
        <p:spPr>
          <a:xfrm>
            <a:off x="475130" y="1393851"/>
            <a:ext cx="4572000" cy="2893100"/>
          </a:xfrm>
          <a:prstGeom prst="rect">
            <a:avLst/>
          </a:prstGeom>
        </p:spPr>
        <p:txBody>
          <a:bodyPr>
            <a:spAutoFit/>
          </a:bodyPr>
          <a:lstStyle/>
          <a:p>
            <a:r>
              <a:rPr lang="en-US" sz="1400" b="1" dirty="0">
                <a:latin typeface="Courier New" panose="02070309020205020404" pitchFamily="49" charset="0"/>
                <a:cs typeface="Courier New" panose="02070309020205020404" pitchFamily="49" charset="0"/>
              </a:rPr>
              <a:t>body {</a:t>
            </a:r>
          </a:p>
          <a:p>
            <a:r>
              <a:rPr lang="en-US" sz="14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width: 90%;</a:t>
            </a:r>
          </a:p>
          <a:p>
            <a:r>
              <a:rPr lang="en-US" sz="1400" b="1" dirty="0">
                <a:latin typeface="Courier New" panose="02070309020205020404" pitchFamily="49" charset="0"/>
                <a:cs typeface="Courier New" panose="02070309020205020404" pitchFamily="49" charset="0"/>
              </a:rPr>
              <a:t>    background-color: white;</a:t>
            </a:r>
          </a:p>
          <a:p>
            <a:r>
              <a:rPr lang="en-US" sz="1400" b="1" dirty="0">
                <a:latin typeface="Courier New" panose="02070309020205020404" pitchFamily="49" charset="0"/>
                <a:cs typeface="Courier New" panose="02070309020205020404" pitchFamily="49" charset="0"/>
              </a:rPr>
              <a:t>    margin: 15px auto;</a:t>
            </a:r>
          </a:p>
          <a:p>
            <a:r>
              <a:rPr lang="en-US" sz="1400" b="1" dirty="0">
                <a:latin typeface="Courier New" panose="02070309020205020404" pitchFamily="49" charset="0"/>
                <a:cs typeface="Courier New" panose="02070309020205020404" pitchFamily="49" charset="0"/>
              </a:rPr>
              <a:t>    border: 1px solid black; }</a:t>
            </a:r>
          </a:p>
          <a:p>
            <a:r>
              <a:rPr lang="en-US" sz="1400" b="1" dirty="0">
                <a:latin typeface="Courier New" panose="02070309020205020404" pitchFamily="49" charset="0"/>
                <a:cs typeface="Courier New" panose="02070309020205020404" pitchFamily="49" charset="0"/>
              </a:rPr>
              <a:t>section {</a:t>
            </a:r>
          </a:p>
          <a:p>
            <a:r>
              <a:rPr lang="en-US" sz="14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    width: 66%;</a:t>
            </a:r>
          </a:p>
          <a:p>
            <a:r>
              <a:rPr lang="en-US" sz="1400" b="1" dirty="0">
                <a:latin typeface="Courier New" panose="02070309020205020404" pitchFamily="49" charset="0"/>
                <a:cs typeface="Courier New" panose="02070309020205020404" pitchFamily="49" charset="0"/>
              </a:rPr>
              <a:t>    height: 400px;        </a:t>
            </a:r>
          </a:p>
          <a:p>
            <a:r>
              <a:rPr lang="en-US" sz="1400" b="1" dirty="0">
                <a:latin typeface="Courier New" panose="02070309020205020404" pitchFamily="49" charset="0"/>
                <a:cs typeface="Courier New" panose="02070309020205020404" pitchFamily="49" charset="0"/>
              </a:rPr>
              <a:t>    border-right: 2px solid #ef9c00;</a:t>
            </a:r>
          </a:p>
          <a:p>
            <a:r>
              <a:rPr lang="en-US" sz="1400" b="1" dirty="0">
                <a:latin typeface="Courier New" panose="02070309020205020404" pitchFamily="49" charset="0"/>
                <a:cs typeface="Courier New" panose="02070309020205020404" pitchFamily="49" charset="0"/>
              </a:rPr>
              <a:t>    float: left; }</a:t>
            </a:r>
          </a:p>
          <a:p>
            <a:r>
              <a:rPr lang="en-US" sz="1400" b="1" dirty="0">
                <a:latin typeface="Courier New" panose="02070309020205020404" pitchFamily="49" charset="0"/>
                <a:cs typeface="Courier New" panose="02070309020205020404" pitchFamily="49" charset="0"/>
              </a:rPr>
              <a:t>aside {</a:t>
            </a:r>
          </a:p>
          <a:p>
            <a:r>
              <a:rPr lang="en-US" sz="1400" b="1" dirty="0">
                <a:latin typeface="Courier New" panose="02070309020205020404" pitchFamily="49" charset="0"/>
                <a:cs typeface="Courier New" panose="02070309020205020404" pitchFamily="49" charset="0"/>
              </a:rPr>
              <a:t>    </a:t>
            </a:r>
            <a:r>
              <a:rPr lang="en-US" sz="14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width: 33%;</a:t>
            </a:r>
          </a:p>
          <a:p>
            <a:r>
              <a:rPr lang="en-US" sz="1400" b="1" dirty="0">
                <a:latin typeface="Courier New" panose="02070309020205020404" pitchFamily="49" charset="0"/>
                <a:cs typeface="Courier New" panose="02070309020205020404" pitchFamily="49" charset="0"/>
              </a:rPr>
              <a:t>    float: right; }</a:t>
            </a:r>
          </a:p>
        </p:txBody>
      </p:sp>
      <p:sp>
        <p:nvSpPr>
          <p:cNvPr id="5" name="Date Placeholder 4"/>
          <p:cNvSpPr>
            <a:spLocks noGrp="1"/>
          </p:cNvSpPr>
          <p:nvPr>
            <p:ph type="dt" sz="half" idx="10"/>
          </p:nvPr>
        </p:nvSpPr>
        <p:spPr/>
        <p:txBody>
          <a:bodyPr/>
          <a:lstStyle/>
          <a:p>
            <a:fld id="{F66BEB84-78CB-4622-B25B-BECB12CFF130}"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7</a:t>
            </a:fld>
            <a:endParaRPr lang="en-US"/>
          </a:p>
        </p:txBody>
      </p:sp>
    </p:spTree>
    <p:extLst>
      <p:ext uri="{BB962C8B-B14F-4D97-AF65-F5344CB8AC3E}">
        <p14:creationId xmlns:p14="http://schemas.microsoft.com/office/powerpoint/2010/main" val="621206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519684"/>
          </a:xfrm>
        </p:spPr>
        <p:txBody>
          <a:bodyPr>
            <a:noAutofit/>
          </a:bodyPr>
          <a:lstStyle/>
          <a:p>
            <a:r>
              <a:rPr lang="en-US" sz="2400" dirty="0"/>
              <a:t>CSS for 2-Column Web Page with Fixed and Liquid Widths</a:t>
            </a:r>
          </a:p>
        </p:txBody>
      </p:sp>
      <p:sp>
        <p:nvSpPr>
          <p:cNvPr id="3" name="Rectangle 2"/>
          <p:cNvSpPr/>
          <p:nvPr/>
        </p:nvSpPr>
        <p:spPr>
          <a:xfrm>
            <a:off x="510988" y="1574978"/>
            <a:ext cx="4572000" cy="2677656"/>
          </a:xfrm>
          <a:prstGeom prst="rect">
            <a:avLst/>
          </a:prstGeom>
        </p:spPr>
        <p:txBody>
          <a:bodyPr>
            <a:spAutoFit/>
          </a:bodyPr>
          <a:lstStyle/>
          <a:p>
            <a:r>
              <a:rPr lang="en-US" sz="1400" b="1" dirty="0">
                <a:latin typeface="Courier New" panose="02070309020205020404" pitchFamily="49" charset="0"/>
                <a:cs typeface="Courier New" panose="02070309020205020404" pitchFamily="49" charset="0"/>
              </a:rPr>
              <a:t>body {</a:t>
            </a:r>
          </a:p>
          <a:p>
            <a:r>
              <a:rPr lang="en-US" sz="1400" b="1" dirty="0">
                <a:latin typeface="Courier New" panose="02070309020205020404" pitchFamily="49" charset="0"/>
                <a:cs typeface="Courier New" panose="02070309020205020404" pitchFamily="49" charset="0"/>
              </a:rPr>
              <a:t>    </a:t>
            </a:r>
            <a:r>
              <a:rPr lang="en-US" sz="1400" b="1" dirty="0">
                <a:effectLst>
                  <a:glow rad="228600">
                    <a:schemeClr val="accent6">
                      <a:satMod val="175000"/>
                      <a:alpha val="40000"/>
                    </a:schemeClr>
                  </a:glow>
                </a:effectLst>
                <a:latin typeface="Courier New" panose="02070309020205020404" pitchFamily="49" charset="0"/>
                <a:cs typeface="Courier New" panose="02070309020205020404" pitchFamily="49" charset="0"/>
              </a:rPr>
              <a:t>width: 90%;</a:t>
            </a:r>
          </a:p>
          <a:p>
            <a:r>
              <a:rPr lang="en-US" sz="1400" b="1" dirty="0">
                <a:latin typeface="Courier New" panose="02070309020205020404" pitchFamily="49" charset="0"/>
                <a:cs typeface="Courier New" panose="02070309020205020404" pitchFamily="49" charset="0"/>
              </a:rPr>
              <a:t>    background-color: white;</a:t>
            </a:r>
          </a:p>
          <a:p>
            <a:r>
              <a:rPr lang="en-US" sz="1400" b="1" dirty="0">
                <a:latin typeface="Courier New" panose="02070309020205020404" pitchFamily="49" charset="0"/>
                <a:cs typeface="Courier New" panose="02070309020205020404" pitchFamily="49" charset="0"/>
              </a:rPr>
              <a:t>    margin: 15px auto;</a:t>
            </a:r>
          </a:p>
          <a:p>
            <a:r>
              <a:rPr lang="en-US" sz="1400" b="1" dirty="0">
                <a:latin typeface="Courier New" panose="02070309020205020404" pitchFamily="49" charset="0"/>
                <a:cs typeface="Courier New" panose="02070309020205020404" pitchFamily="49" charset="0"/>
              </a:rPr>
              <a:t>    border: 1px solid black; }</a:t>
            </a:r>
          </a:p>
          <a:p>
            <a:r>
              <a:rPr lang="en-US" sz="1400" b="1" dirty="0">
                <a:latin typeface="Courier New" panose="02070309020205020404" pitchFamily="49" charset="0"/>
                <a:cs typeface="Courier New" panose="02070309020205020404" pitchFamily="49" charset="0"/>
              </a:rPr>
              <a:t>section {</a:t>
            </a:r>
          </a:p>
          <a:p>
            <a:r>
              <a:rPr lang="en-US" sz="1400" b="1" dirty="0">
                <a:latin typeface="Courier New" panose="02070309020205020404" pitchFamily="49" charset="0"/>
                <a:cs typeface="Courier New" panose="02070309020205020404" pitchFamily="49" charset="0"/>
              </a:rPr>
              <a:t>    float: left; }</a:t>
            </a:r>
          </a:p>
          <a:p>
            <a:r>
              <a:rPr lang="en-US" sz="1400" b="1" dirty="0">
                <a:latin typeface="Courier New" panose="02070309020205020404" pitchFamily="49" charset="0"/>
                <a:cs typeface="Courier New" panose="02070309020205020404" pitchFamily="49" charset="0"/>
              </a:rPr>
              <a:t>aside {</a:t>
            </a:r>
          </a:p>
          <a:p>
            <a:r>
              <a:rPr lang="en-US" sz="1400" b="1" dirty="0">
                <a:effectLst>
                  <a:glow rad="228600">
                    <a:schemeClr val="accent4">
                      <a:satMod val="175000"/>
                      <a:alpha val="40000"/>
                    </a:schemeClr>
                  </a:glow>
                </a:effectLst>
                <a:latin typeface="Courier New" panose="02070309020205020404" pitchFamily="49" charset="0"/>
                <a:cs typeface="Courier New" panose="02070309020205020404" pitchFamily="49" charset="0"/>
              </a:rPr>
              <a:t>    height: 400px;        </a:t>
            </a:r>
          </a:p>
          <a:p>
            <a:r>
              <a:rPr lang="en-US" sz="1400" b="1" dirty="0">
                <a:effectLst>
                  <a:glow rad="228600">
                    <a:schemeClr val="accent4">
                      <a:satMod val="175000"/>
                      <a:alpha val="40000"/>
                    </a:schemeClr>
                  </a:glow>
                </a:effectLst>
                <a:latin typeface="Courier New" panose="02070309020205020404" pitchFamily="49" charset="0"/>
                <a:cs typeface="Courier New" panose="02070309020205020404" pitchFamily="49" charset="0"/>
              </a:rPr>
              <a:t>    width: 360px</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border-left: 2px solid #ef9c00;</a:t>
            </a:r>
          </a:p>
          <a:p>
            <a:r>
              <a:rPr lang="en-US" sz="1400" b="1" dirty="0">
                <a:latin typeface="Courier New" panose="02070309020205020404" pitchFamily="49" charset="0"/>
                <a:cs typeface="Courier New" panose="02070309020205020404" pitchFamily="49" charset="0"/>
              </a:rPr>
              <a:t>    float: right; }</a:t>
            </a:r>
          </a:p>
        </p:txBody>
      </p:sp>
      <p:sp>
        <p:nvSpPr>
          <p:cNvPr id="5" name="Date Placeholder 4"/>
          <p:cNvSpPr>
            <a:spLocks noGrp="1"/>
          </p:cNvSpPr>
          <p:nvPr>
            <p:ph type="dt" sz="half" idx="10"/>
          </p:nvPr>
        </p:nvSpPr>
        <p:spPr/>
        <p:txBody>
          <a:bodyPr/>
          <a:lstStyle/>
          <a:p>
            <a:fld id="{3F239BDF-D5BA-4B20-B696-3C321F743D89}"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8</a:t>
            </a:fld>
            <a:endParaRPr lang="en-US"/>
          </a:p>
        </p:txBody>
      </p:sp>
    </p:spTree>
    <p:extLst>
      <p:ext uri="{BB962C8B-B14F-4D97-AF65-F5344CB8AC3E}">
        <p14:creationId xmlns:p14="http://schemas.microsoft.com/office/powerpoint/2010/main" val="2247877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443484"/>
          </a:xfrm>
        </p:spPr>
        <p:txBody>
          <a:bodyPr>
            <a:noAutofit/>
          </a:bodyPr>
          <a:lstStyle/>
          <a:p>
            <a:r>
              <a:rPr lang="en-US" sz="2400" dirty="0"/>
              <a:t>HTML For 3-Column Web Page with Fixed-Width Columns</a:t>
            </a:r>
          </a:p>
        </p:txBody>
      </p:sp>
      <p:sp>
        <p:nvSpPr>
          <p:cNvPr id="3" name="Rectangle 2"/>
          <p:cNvSpPr/>
          <p:nvPr/>
        </p:nvSpPr>
        <p:spPr>
          <a:xfrm>
            <a:off x="457200" y="1556086"/>
            <a:ext cx="4572000" cy="2031325"/>
          </a:xfrm>
          <a:prstGeom prst="rect">
            <a:avLst/>
          </a:prstGeom>
        </p:spPr>
        <p:txBody>
          <a:bodyPr>
            <a:spAutoFit/>
          </a:bodyPr>
          <a:lstStyle/>
          <a:p>
            <a:r>
              <a:rPr lang="en-US" sz="1400" b="1" dirty="0">
                <a:latin typeface="Courier New" panose="02070309020205020404" pitchFamily="49" charset="0"/>
                <a:cs typeface="Courier New" panose="02070309020205020404" pitchFamily="49" charset="0"/>
              </a:rPr>
              <a:t>&lt;body&gt;</a:t>
            </a:r>
          </a:p>
          <a:p>
            <a:r>
              <a:rPr lang="en-US" sz="1400" b="1" dirty="0">
                <a:latin typeface="Courier New" panose="02070309020205020404" pitchFamily="49" charset="0"/>
                <a:cs typeface="Courier New" panose="02070309020205020404" pitchFamily="49" charset="0"/>
              </a:rPr>
              <a:t>    &lt;header&gt;&lt;h1&gt;Header&lt;/h1&gt;&lt;/header&gt;</a:t>
            </a:r>
          </a:p>
          <a:p>
            <a:r>
              <a:rPr lang="en-US" sz="1400" b="1" dirty="0">
                <a:latin typeface="Courier New" panose="02070309020205020404" pitchFamily="49" charset="0"/>
                <a:cs typeface="Courier New" panose="02070309020205020404" pitchFamily="49" charset="0"/>
              </a:rPr>
              <a:t>    &lt;aside id="</a:t>
            </a:r>
            <a:r>
              <a:rPr lang="en-US" sz="1400" b="1" dirty="0" err="1">
                <a:latin typeface="Courier New" panose="02070309020205020404" pitchFamily="49" charset="0"/>
                <a:cs typeface="Courier New" panose="02070309020205020404" pitchFamily="49" charset="0"/>
              </a:rPr>
              <a:t>sidebarA</a:t>
            </a:r>
            <a:r>
              <a:rPr lang="en-US" sz="1400" b="1" dirty="0">
                <a:latin typeface="Courier New" panose="02070309020205020404" pitchFamily="49" charset="0"/>
                <a:cs typeface="Courier New" panose="02070309020205020404" pitchFamily="49" charset="0"/>
              </a:rPr>
              <a:t>"&gt;&lt;h1&gt;Sidebar A&lt;/h1&gt;&lt;/aside&gt;</a:t>
            </a:r>
          </a:p>
          <a:p>
            <a:r>
              <a:rPr lang="en-US" sz="1400" b="1" dirty="0">
                <a:latin typeface="Courier New" panose="02070309020205020404" pitchFamily="49" charset="0"/>
                <a:cs typeface="Courier New" panose="02070309020205020404" pitchFamily="49" charset="0"/>
              </a:rPr>
              <a:t>    &lt;section&gt;&lt;h1&gt;Section&lt;/h1&gt;&lt;/section&gt;</a:t>
            </a:r>
          </a:p>
          <a:p>
            <a:r>
              <a:rPr lang="en-US" sz="1400" b="1" dirty="0">
                <a:latin typeface="Courier New" panose="02070309020205020404" pitchFamily="49" charset="0"/>
                <a:cs typeface="Courier New" panose="02070309020205020404" pitchFamily="49" charset="0"/>
              </a:rPr>
              <a:t>    &lt;aside id="</a:t>
            </a:r>
            <a:r>
              <a:rPr lang="en-US" sz="1400" b="1" dirty="0" err="1">
                <a:latin typeface="Courier New" panose="02070309020205020404" pitchFamily="49" charset="0"/>
                <a:cs typeface="Courier New" panose="02070309020205020404" pitchFamily="49" charset="0"/>
              </a:rPr>
              <a:t>sidebarB</a:t>
            </a:r>
            <a:r>
              <a:rPr lang="en-US" sz="1400" b="1" dirty="0">
                <a:latin typeface="Courier New" panose="02070309020205020404" pitchFamily="49" charset="0"/>
                <a:cs typeface="Courier New" panose="02070309020205020404" pitchFamily="49" charset="0"/>
              </a:rPr>
              <a:t>"&gt;&lt;h1&gt;Sidebar B&lt;/h1&gt;&lt;/aside&gt;</a:t>
            </a:r>
          </a:p>
          <a:p>
            <a:r>
              <a:rPr lang="en-US" sz="1400" b="1" dirty="0">
                <a:latin typeface="Courier New" panose="02070309020205020404" pitchFamily="49" charset="0"/>
                <a:cs typeface="Courier New" panose="02070309020205020404" pitchFamily="49" charset="0"/>
              </a:rPr>
              <a:t>    &lt;footer&gt;&lt;h1&gt;Footer&lt;/h1&gt;&lt;/footer&gt;</a:t>
            </a:r>
          </a:p>
          <a:p>
            <a:r>
              <a:rPr lang="en-US" sz="1400" b="1" dirty="0">
                <a:latin typeface="Courier New" panose="02070309020205020404" pitchFamily="49" charset="0"/>
                <a:cs typeface="Courier New" panose="02070309020205020404" pitchFamily="49" charset="0"/>
              </a:rPr>
              <a:t>&lt;/body&gt;</a:t>
            </a:r>
          </a:p>
        </p:txBody>
      </p:sp>
      <p:sp>
        <p:nvSpPr>
          <p:cNvPr id="5" name="Date Placeholder 4"/>
          <p:cNvSpPr>
            <a:spLocks noGrp="1"/>
          </p:cNvSpPr>
          <p:nvPr>
            <p:ph type="dt" sz="half" idx="10"/>
          </p:nvPr>
        </p:nvSpPr>
        <p:spPr/>
        <p:txBody>
          <a:bodyPr/>
          <a:lstStyle/>
          <a:p>
            <a:fld id="{B57637CD-63A4-43FC-A259-F400084D4381}"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9</a:t>
            </a:fld>
            <a:endParaRPr lang="en-US"/>
          </a:p>
        </p:txBody>
      </p:sp>
    </p:spTree>
    <p:extLst>
      <p:ext uri="{BB962C8B-B14F-4D97-AF65-F5344CB8AC3E}">
        <p14:creationId xmlns:p14="http://schemas.microsoft.com/office/powerpoint/2010/main" val="25701723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ofBurnet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ProfBurnett</Template>
  <TotalTime>296</TotalTime>
  <Words>6038</Words>
  <Application>Microsoft Office PowerPoint</Application>
  <PresentationFormat>On-screen Show (16:9)</PresentationFormat>
  <Paragraphs>898</Paragraphs>
  <Slides>45</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Arial Narrow</vt:lpstr>
      <vt:lpstr>Calibri</vt:lpstr>
      <vt:lpstr>Constantia</vt:lpstr>
      <vt:lpstr>Courier New</vt:lpstr>
      <vt:lpstr>Wingdings 2</vt:lpstr>
      <vt:lpstr>ProfBurnett</vt:lpstr>
      <vt:lpstr>CSS3</vt:lpstr>
      <vt:lpstr>Class Outline</vt:lpstr>
      <vt:lpstr>HTML5 for a 2 Column Layout</vt:lpstr>
      <vt:lpstr>A 2-Column Web Page with Fixed-Width Columns</vt:lpstr>
      <vt:lpstr>CSS For 2-column web page with fixed-width columns</vt:lpstr>
      <vt:lpstr>A 2-Column Web Page with Liquid Widths</vt:lpstr>
      <vt:lpstr>CSS For 2-Column Web Page with Liquid Widths</vt:lpstr>
      <vt:lpstr>CSS for 2-Column Web Page with Fixed and Liquid Widths</vt:lpstr>
      <vt:lpstr>HTML For 3-Column Web Page with Fixed-Width Columns</vt:lpstr>
      <vt:lpstr>A 3-Column Web Page with Fixed-Width Columns</vt:lpstr>
      <vt:lpstr>CSS for 3-Column Web Page with Fixed-Width Columns</vt:lpstr>
      <vt:lpstr>How to Use CSS3 to Create Multiple Columns</vt:lpstr>
      <vt:lpstr>How to Use CSS3 to Create Multiple Columns</vt:lpstr>
      <vt:lpstr>How to Use CSS3 to Create Multiple Columns</vt:lpstr>
      <vt:lpstr>How to Use Position Elements</vt:lpstr>
      <vt:lpstr>HTML for Web Page with Absolute Positioning </vt:lpstr>
      <vt:lpstr>CSS for Web Page with Absolute Positioning</vt:lpstr>
      <vt:lpstr>HTML for the Positioned Elements</vt:lpstr>
      <vt:lpstr>CSS for the Positioned Elements</vt:lpstr>
      <vt:lpstr>HTML for Overlapping Elements</vt:lpstr>
      <vt:lpstr>CSS For Overlapping Elements</vt:lpstr>
      <vt:lpstr>Student Exercise 1</vt:lpstr>
      <vt:lpstr>Links and Lists Outline</vt:lpstr>
      <vt:lpstr>How to Create a List</vt:lpstr>
      <vt:lpstr>HTML for List Items</vt:lpstr>
      <vt:lpstr>How to Format Lists</vt:lpstr>
      <vt:lpstr>How to Format Lists (list-style-type)</vt:lpstr>
      <vt:lpstr>CSS that Aligns the List Items</vt:lpstr>
      <vt:lpstr>CSS to change List Items Marker Position</vt:lpstr>
      <vt:lpstr>How to Create Links</vt:lpstr>
      <vt:lpstr>HTML for Text and Image Links</vt:lpstr>
      <vt:lpstr>Email Message Link</vt:lpstr>
      <vt:lpstr>Link Loads Document in New Window or Tab</vt:lpstr>
      <vt:lpstr>Placeholders</vt:lpstr>
      <vt:lpstr>Popular Media Formats and MIME Types</vt:lpstr>
      <vt:lpstr>Link to Display PDF in New Window</vt:lpstr>
      <vt:lpstr>HTML Link to Plays MP3 File</vt:lpstr>
      <vt:lpstr>Common CSS pseudo-classes for Formatting Links</vt:lpstr>
      <vt:lpstr>The HTML for Three Links</vt:lpstr>
      <vt:lpstr>How to Create Navigation List</vt:lpstr>
      <vt:lpstr>CSS For Navigation List</vt:lpstr>
      <vt:lpstr>CSS For First Navigation Bar</vt:lpstr>
      <vt:lpstr>CSS For Second Navigation Bar</vt:lpstr>
      <vt:lpstr>W3C Navigation Bar Exercises</vt:lpstr>
      <vt:lpstr>Session 4 – Chapter 7 Student Exercises</vt:lpstr>
    </vt:vector>
  </TitlesOfParts>
  <Company>BWGM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ITI 133  HTML5 Desktop and Mobile  Level I</dc:title>
  <dc:creator>Professor Burnett</dc:creator>
  <cp:lastModifiedBy>Carl Burnett</cp:lastModifiedBy>
  <cp:revision>31</cp:revision>
  <dcterms:created xsi:type="dcterms:W3CDTF">2015-01-17T16:59:35Z</dcterms:created>
  <dcterms:modified xsi:type="dcterms:W3CDTF">2025-09-15T15:02:26Z</dcterms:modified>
</cp:coreProperties>
</file>