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sldIdLst>
    <p:sldId id="257" r:id="rId2"/>
    <p:sldId id="288" r:id="rId3"/>
    <p:sldId id="300" r:id="rId4"/>
    <p:sldId id="301" r:id="rId5"/>
    <p:sldId id="302" r:id="rId6"/>
    <p:sldId id="303" r:id="rId7"/>
    <p:sldId id="304" r:id="rId8"/>
    <p:sldId id="305" r:id="rId9"/>
    <p:sldId id="306" r:id="rId10"/>
    <p:sldId id="308" r:id="rId11"/>
    <p:sldId id="309" r:id="rId12"/>
    <p:sldId id="310" r:id="rId13"/>
    <p:sldId id="311" r:id="rId14"/>
    <p:sldId id="312" r:id="rId15"/>
    <p:sldId id="313" r:id="rId16"/>
    <p:sldId id="314" r:id="rId17"/>
    <p:sldId id="315" r:id="rId18"/>
    <p:sldId id="323" r:id="rId19"/>
    <p:sldId id="258" r:id="rId20"/>
    <p:sldId id="261" r:id="rId21"/>
    <p:sldId id="262" r:id="rId22"/>
    <p:sldId id="263" r:id="rId23"/>
    <p:sldId id="264" r:id="rId24"/>
    <p:sldId id="265" r:id="rId25"/>
    <p:sldId id="266" r:id="rId26"/>
    <p:sldId id="267" r:id="rId27"/>
    <p:sldId id="268" r:id="rId28"/>
    <p:sldId id="269" r:id="rId2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87" d="100"/>
          <a:sy n="87" d="100"/>
        </p:scale>
        <p:origin x="680" y="2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78481-C573-49B0-BC47-9DCCC6B4224D}" type="datetimeFigureOut">
              <a:rPr lang="en-US" smtClean="0"/>
              <a:t>9/15/2025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74A746-6811-4CB7-86D7-25559EFA4360}" type="slidenum">
              <a:rPr lang="en-US" smtClean="0"/>
              <a:t>‹#›</a:t>
            </a:fld>
            <a:endParaRPr lang="en-US"/>
          </a:p>
        </p:txBody>
      </p:sp>
    </p:spTree>
    <p:extLst>
      <p:ext uri="{BB962C8B-B14F-4D97-AF65-F5344CB8AC3E}">
        <p14:creationId xmlns:p14="http://schemas.microsoft.com/office/powerpoint/2010/main" val="1465423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github.com/Modernizr/Modernizr/wiki/HTML5-Cross-browser-Polyfills"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modernizr.com/download/" TargetMode="External"/><Relationship Id="rId4" Type="http://schemas.openxmlformats.org/officeDocument/2006/relationships/hyperlink" Target="http://remysharp.com/2010/10/08/what-is-a-polyfill/"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a:xfrm>
            <a:off x="381000" y="685800"/>
            <a:ext cx="6096000" cy="3429000"/>
          </a:xfrm>
          <a:ln/>
        </p:spPr>
      </p:sp>
      <p:sp>
        <p:nvSpPr>
          <p:cNvPr id="77826" name="Notes Placeholder 2"/>
          <p:cNvSpPr>
            <a:spLocks noGrp="1"/>
          </p:cNvSpPr>
          <p:nvPr>
            <p:ph type="body" idx="1"/>
          </p:nvPr>
        </p:nvSpPr>
        <p:spPr>
          <a:noFill/>
          <a:ln/>
        </p:spPr>
        <p:txBody>
          <a:bodyPr/>
          <a:lstStyle/>
          <a:p>
            <a:endParaRPr lang="en-US" dirty="0"/>
          </a:p>
        </p:txBody>
      </p:sp>
      <p:sp>
        <p:nvSpPr>
          <p:cNvPr id="4" name="Slide Number Placeholder 3"/>
          <p:cNvSpPr>
            <a:spLocks noGrp="1"/>
          </p:cNvSpPr>
          <p:nvPr>
            <p:ph type="sldNum" sz="quarter" idx="5"/>
          </p:nvPr>
        </p:nvSpPr>
        <p:spPr/>
        <p:txBody>
          <a:bodyPr/>
          <a:lstStyle/>
          <a:p>
            <a:pPr>
              <a:defRPr/>
            </a:pPr>
            <a:fld id="{EE8864D0-3CBE-4737-8223-73678754424A}" type="slidenum">
              <a:rPr lang="en-US" smtClean="0"/>
              <a:pPr>
                <a:defRPr/>
              </a:pPr>
              <a:t>1</a:t>
            </a:fld>
            <a:endParaRPr lang="en-US" dirty="0"/>
          </a:p>
        </p:txBody>
      </p:sp>
    </p:spTree>
    <p:extLst>
      <p:ext uri="{BB962C8B-B14F-4D97-AF65-F5344CB8AC3E}">
        <p14:creationId xmlns:p14="http://schemas.microsoft.com/office/powerpoint/2010/main" val="34131616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CSS</a:t>
            </a:r>
            <a:r>
              <a:rPr lang="en-US" baseline="0" dirty="0"/>
              <a:t> code selectors are “keys” that are used to select elements to stylize. </a:t>
            </a:r>
          </a:p>
          <a:p>
            <a:endParaRPr lang="en-US" baseline="0" dirty="0"/>
          </a:p>
          <a:p>
            <a:r>
              <a:rPr lang="en-US" b="1" baseline="0" dirty="0"/>
              <a:t>[First Bullet] </a:t>
            </a:r>
            <a:r>
              <a:rPr lang="en-US" baseline="0" dirty="0"/>
              <a:t>If you want to stylized all the elements of a web page you can use the star to select all elements.</a:t>
            </a:r>
          </a:p>
          <a:p>
            <a:endParaRPr lang="en-US" baseline="0" dirty="0"/>
          </a:p>
          <a:p>
            <a:r>
              <a:rPr lang="en-US" b="1" baseline="0" dirty="0"/>
              <a:t>[Second Bullet] </a:t>
            </a:r>
            <a:r>
              <a:rPr lang="en-US" baseline="0" dirty="0"/>
              <a:t>You can also select selected HTML elements like the h1 and p tags. </a:t>
            </a:r>
          </a:p>
          <a:p>
            <a:endParaRPr lang="en-US" baseline="0" dirty="0"/>
          </a:p>
          <a:p>
            <a:r>
              <a:rPr lang="en-US" b="1" baseline="0" dirty="0"/>
              <a:t>[Third &amp; Fourth Bullet] </a:t>
            </a:r>
            <a:r>
              <a:rPr lang="en-US" baseline="0" dirty="0"/>
              <a:t>One of the great things you can do with CSS selectors is to select a ID tag or a Class tag to be stylized. An ID tag is selected with the hash tag, and a Class tag is selected with a dot.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[First Button - Go to W3C Website] </a:t>
            </a:r>
            <a:endParaRPr lang="en-US" baseline="0" dirty="0"/>
          </a:p>
          <a:p>
            <a:r>
              <a:rPr lang="en-US" baseline="0" dirty="0"/>
              <a:t>There are other CSS selectors that can also be used. Let look at the W3C site to see some of the additional selectors that can be used. </a:t>
            </a:r>
          </a:p>
          <a:p>
            <a:endParaRPr lang="en-US" baseline="0" dirty="0"/>
          </a:p>
          <a:p>
            <a:r>
              <a:rPr lang="en-US" baseline="0" dirty="0"/>
              <a:t>As you can see form the table there are many selectors. The listing provides an example of the selector and a description of what the selector is. It also provides you what version of CSS it applies to. This is important because if a browser does not support a version of CSS, then you need to ensure theta the Modernizer JavaScript file updates the web page to support that version of CSS.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As you can see there are a lot of selectors that can be used to apply CSS stylization. </a:t>
            </a:r>
            <a:r>
              <a:rPr lang="en-US" b="1" baseline="0" dirty="0"/>
              <a:t>[Minimize Browser] </a:t>
            </a:r>
            <a:endParaRPr lang="en-US" baseline="0" dirty="0"/>
          </a:p>
          <a:p>
            <a:endParaRPr lang="en-US" baseline="0" dirty="0"/>
          </a:p>
          <a:p>
            <a:r>
              <a:rPr lang="en-US" baseline="0" dirty="0"/>
              <a:t>But how can you tell if you can use the selector?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[Second Button - Go to W3C Website] </a:t>
            </a:r>
            <a:endParaRPr lang="en-US" baseline="0" dirty="0"/>
          </a:p>
          <a:p>
            <a:r>
              <a:rPr lang="en-US" baseline="0" dirty="0"/>
              <a:t>Once way is the use the W3C CSS Code Selector tester to see what selectors work. </a:t>
            </a:r>
          </a:p>
          <a:p>
            <a:endParaRPr lang="en-US" baseline="0" dirty="0"/>
          </a:p>
          <a:p>
            <a:r>
              <a:rPr lang="en-US" baseline="0" dirty="0"/>
              <a:t>If you want to know if a selector will work for you the W3C CSS Code Selector tester is the perfect tool to use. </a:t>
            </a:r>
          </a:p>
          <a:p>
            <a:endParaRPr lang="en-US" baseline="0" dirty="0"/>
          </a:p>
          <a:p>
            <a:r>
              <a:rPr lang="en-US" baseline="0" dirty="0"/>
              <a:t>This tool lets you visually see which element can be selected and this will provide you a visible way to know how a selector works. Let say we wanted to see how a paragraph first-child works. We can select it here, and it will show us what part of a web page it will activate styling. </a:t>
            </a:r>
          </a:p>
          <a:p>
            <a:endParaRPr lang="en-US" baseline="0" dirty="0"/>
          </a:p>
          <a:p>
            <a:r>
              <a:rPr lang="en-US" baseline="0" dirty="0"/>
              <a:t>Notice in this case it shows that all the first p elements of a web page are selected.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If we select the p:first-letter  it shows that the first letter of all p elements of a web page are selected.</a:t>
            </a:r>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12</a:t>
            </a:fld>
            <a:endParaRPr lang="en-US" dirty="0"/>
          </a:p>
        </p:txBody>
      </p:sp>
    </p:spTree>
    <p:extLst>
      <p:ext uri="{BB962C8B-B14F-4D97-AF65-F5344CB8AC3E}">
        <p14:creationId xmlns:p14="http://schemas.microsoft.com/office/powerpoint/2010/main" val="22052677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also capabilities to include</a:t>
            </a:r>
            <a:r>
              <a:rPr lang="en-US" baseline="0" dirty="0"/>
              <a:t> more than one selector by using a </a:t>
            </a:r>
            <a:r>
              <a:rPr lang="en-US" baseline="0" dirty="0" err="1"/>
              <a:t>combinator</a:t>
            </a:r>
            <a:r>
              <a:rPr lang="en-US" baseline="0" dirty="0"/>
              <a:t> relational selector. </a:t>
            </a:r>
          </a:p>
          <a:p>
            <a:endParaRPr lang="en-US" baseline="0" dirty="0"/>
          </a:p>
          <a:p>
            <a:r>
              <a:rPr lang="en-US" baseline="0" dirty="0"/>
              <a:t>There are four CSS3 </a:t>
            </a:r>
            <a:r>
              <a:rPr lang="en-US" baseline="0" dirty="0" err="1"/>
              <a:t>combinator</a:t>
            </a:r>
            <a:r>
              <a:rPr lang="en-US" baseline="0" dirty="0"/>
              <a:t> relational selectors that can be used. </a:t>
            </a:r>
          </a:p>
          <a:p>
            <a:endParaRPr lang="en-US" baseline="0" dirty="0"/>
          </a:p>
          <a:p>
            <a:r>
              <a:rPr lang="en-US" b="1" baseline="0" dirty="0"/>
              <a:t>[First Bullet] </a:t>
            </a:r>
            <a:r>
              <a:rPr lang="en-US" baseline="0" dirty="0"/>
              <a:t>The first </a:t>
            </a:r>
            <a:r>
              <a:rPr lang="en-US" baseline="0" dirty="0" err="1"/>
              <a:t>combinator</a:t>
            </a:r>
            <a:r>
              <a:rPr lang="en-US" baseline="0" dirty="0"/>
              <a:t> is a descendant selectors. </a:t>
            </a:r>
            <a:r>
              <a:rPr lang="en-US" dirty="0">
                <a:effectLst/>
              </a:rPr>
              <a:t>The descendant selector selects all element that are descendants of a specified element. The following code would select all &lt;p&gt; elements inside &lt;div&gt; elements.</a:t>
            </a:r>
          </a:p>
          <a:p>
            <a:endParaRPr lang="en-US" baseline="0" dirty="0">
              <a:effectLst/>
            </a:endParaRPr>
          </a:p>
          <a:p>
            <a:r>
              <a:rPr lang="en-US" b="1" baseline="0" dirty="0"/>
              <a:t>[Second Bullet] </a:t>
            </a:r>
            <a:r>
              <a:rPr lang="en-US" baseline="0" dirty="0">
                <a:effectLst/>
              </a:rPr>
              <a:t>The next </a:t>
            </a:r>
            <a:r>
              <a:rPr lang="en-US" baseline="0" dirty="0" err="1">
                <a:effectLst/>
              </a:rPr>
              <a:t>conbinator</a:t>
            </a:r>
            <a:r>
              <a:rPr lang="en-US" baseline="0" dirty="0">
                <a:effectLst/>
              </a:rPr>
              <a:t> is an </a:t>
            </a:r>
            <a:r>
              <a:rPr lang="en-US" sz="1200" dirty="0"/>
              <a:t>Adjacent Sibling selector. </a:t>
            </a:r>
            <a:r>
              <a:rPr lang="en-US" dirty="0">
                <a:effectLst/>
              </a:rPr>
              <a:t>The adjacent sibling selector selects all elements that are the adjacent siblings of a specified element. Sibling elements must have the same parent element, and "adjacent" means "immediately following". The following code would selects all &lt;p&gt; elements that are placed immediately after &lt;div&gt; elements</a:t>
            </a:r>
            <a:r>
              <a:rPr lang="en-US" baseline="0" dirty="0">
                <a:effectLst/>
              </a:rPr>
              <a:t> </a:t>
            </a:r>
          </a:p>
          <a:p>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[Third Bullet] </a:t>
            </a:r>
            <a:r>
              <a:rPr lang="en-US" baseline="0" dirty="0">
                <a:effectLst/>
              </a:rPr>
              <a:t>The next </a:t>
            </a:r>
            <a:r>
              <a:rPr lang="en-US" baseline="0" dirty="0" err="1">
                <a:effectLst/>
              </a:rPr>
              <a:t>conbinator</a:t>
            </a:r>
            <a:r>
              <a:rPr lang="en-US" baseline="0" dirty="0">
                <a:effectLst/>
              </a:rPr>
              <a:t> is a Child selector. </a:t>
            </a:r>
            <a:r>
              <a:rPr lang="en-US" dirty="0">
                <a:effectLst/>
              </a:rPr>
              <a:t>The child selector selects all elements that are the immediate children of a specified element. The following code would select all &lt;p&gt; elements that are immediate children of a &lt;div&gt; element.</a:t>
            </a:r>
            <a:r>
              <a:rPr lang="en-US" baseline="0" dirty="0">
                <a:effectLst/>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r>
              <a:rPr lang="en-US" b="1" baseline="0" dirty="0"/>
              <a:t>[Last Bullet] </a:t>
            </a:r>
            <a:r>
              <a:rPr lang="en-US" baseline="0" dirty="0">
                <a:effectLst/>
              </a:rPr>
              <a:t>The last </a:t>
            </a:r>
            <a:r>
              <a:rPr lang="en-US" baseline="0" dirty="0" err="1">
                <a:effectLst/>
              </a:rPr>
              <a:t>combinator</a:t>
            </a:r>
            <a:r>
              <a:rPr lang="en-US" baseline="0" dirty="0">
                <a:effectLst/>
              </a:rPr>
              <a:t> is a General Sibling selector. </a:t>
            </a:r>
            <a:r>
              <a:rPr lang="en-US" dirty="0">
                <a:effectLst/>
              </a:rPr>
              <a:t>The general sibling selector selects all elements that are siblings of a specified element. The following code would select all &lt;p&gt; elements that are siblings of &lt;div&gt; elements.</a:t>
            </a:r>
            <a:r>
              <a:rPr lang="en-US" baseline="0" dirty="0">
                <a:effectLst/>
              </a:rPr>
              <a:t> </a:t>
            </a:r>
          </a:p>
          <a:p>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[First Button - Go to W3C Website] </a:t>
            </a:r>
            <a:endParaRPr lang="en-US" baseline="0" dirty="0"/>
          </a:p>
          <a:p>
            <a:endParaRPr lang="en-US" baseline="0" dirty="0">
              <a:effectLst/>
            </a:endParaRPr>
          </a:p>
          <a:p>
            <a:r>
              <a:rPr lang="en-US" baseline="0" dirty="0">
                <a:effectLst/>
              </a:rPr>
              <a:t>Now let see how this work in practice. We’ll go over to the W3C site and try it out. </a:t>
            </a:r>
          </a:p>
          <a:p>
            <a:endParaRPr lang="en-US" baseline="0" dirty="0">
              <a:effectLst/>
            </a:endParaRPr>
          </a:p>
          <a:p>
            <a:r>
              <a:rPr lang="en-US" baseline="0" dirty="0">
                <a:effectLst/>
              </a:rPr>
              <a:t>In the first example we have a </a:t>
            </a:r>
            <a:r>
              <a:rPr lang="en-US" baseline="0" dirty="0" err="1"/>
              <a:t>combinator</a:t>
            </a:r>
            <a:r>
              <a:rPr lang="en-US" baseline="0" dirty="0"/>
              <a:t> that is a descendant selector. Notice that in the style section the  div p code changes the background-color to yellow. And over here in the results all the paragraphs of the div tag have a background color of yellow. If we were to add another paragraph to the div like this ……. And then resubmit it, the results if four paragraphs that have the background color of yellow. </a:t>
            </a:r>
          </a:p>
          <a:p>
            <a:endParaRPr lang="en-US" baseline="0" dirty="0">
              <a:effectLst/>
            </a:endParaRPr>
          </a:p>
          <a:p>
            <a:r>
              <a:rPr lang="en-US" baseline="0" dirty="0">
                <a:effectLst/>
              </a:rPr>
              <a:t>In the next example we see the effect of using a Child </a:t>
            </a:r>
            <a:r>
              <a:rPr lang="en-US" baseline="0" dirty="0" err="1">
                <a:effectLst/>
              </a:rPr>
              <a:t>conbinator</a:t>
            </a:r>
            <a:r>
              <a:rPr lang="en-US" baseline="0" dirty="0">
                <a:effectLst/>
              </a:rPr>
              <a:t> selector. Notice that in the results on the first two </a:t>
            </a:r>
            <a:r>
              <a:rPr lang="en-US" baseline="0" dirty="0"/>
              <a:t>paragraphs have the background color of yellow.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In the next example we see the effect of using an </a:t>
            </a:r>
            <a:r>
              <a:rPr lang="en-US" sz="1200" dirty="0"/>
              <a:t>Adjacent Sibling </a:t>
            </a:r>
            <a:r>
              <a:rPr lang="en-US" baseline="0" dirty="0" err="1">
                <a:effectLst/>
              </a:rPr>
              <a:t>conbinator</a:t>
            </a:r>
            <a:r>
              <a:rPr lang="en-US" baseline="0" dirty="0">
                <a:effectLst/>
              </a:rPr>
              <a:t> </a:t>
            </a:r>
            <a:r>
              <a:rPr lang="en-US" sz="1200" dirty="0"/>
              <a:t>selector</a:t>
            </a:r>
            <a:r>
              <a:rPr lang="en-US" baseline="0" dirty="0">
                <a:effectLst/>
              </a:rPr>
              <a:t>. Notice that in the results the first </a:t>
            </a:r>
            <a:r>
              <a:rPr lang="en-US" baseline="0" dirty="0"/>
              <a:t>paragraphs after the div tag is stylized with a background color of yellow.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In the last example we see the effect of using an General Sibling </a:t>
            </a:r>
            <a:r>
              <a:rPr lang="en-US" baseline="0" dirty="0" err="1">
                <a:effectLst/>
              </a:rPr>
              <a:t>conbinator</a:t>
            </a:r>
            <a:r>
              <a:rPr lang="en-US" baseline="0" dirty="0">
                <a:effectLst/>
              </a:rPr>
              <a:t> </a:t>
            </a:r>
            <a:r>
              <a:rPr lang="en-US" sz="1200" dirty="0"/>
              <a:t>selector</a:t>
            </a:r>
            <a:r>
              <a:rPr lang="en-US" baseline="0" dirty="0">
                <a:effectLst/>
              </a:rPr>
              <a:t>. Notice that in the results the first and second </a:t>
            </a:r>
            <a:r>
              <a:rPr lang="en-US" baseline="0" dirty="0"/>
              <a:t>paragraphs after the div tag is stylized with a background color of yellow.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endParaRPr lang="en-US" baseline="0" dirty="0"/>
          </a:p>
          <a:p>
            <a:endParaRPr lang="en-US" baseline="0" dirty="0"/>
          </a:p>
          <a:p>
            <a:r>
              <a:rPr lang="en-US" baseline="0" dirty="0"/>
              <a:t>Now try these for yourself.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Once you have completed</a:t>
            </a:r>
            <a:r>
              <a:rPr lang="en-US" sz="1200" baseline="0" dirty="0"/>
              <a:t> this exercise come back a restart the video. </a:t>
            </a:r>
            <a:endParaRPr lang="en-US" sz="1200"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13</a:t>
            </a:fld>
            <a:endParaRPr lang="en-US" dirty="0"/>
          </a:p>
        </p:txBody>
      </p:sp>
    </p:spTree>
    <p:extLst>
      <p:ext uri="{BB962C8B-B14F-4D97-AF65-F5344CB8AC3E}">
        <p14:creationId xmlns:p14="http://schemas.microsoft.com/office/powerpoint/2010/main" val="295749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times when you will want to combine selectors.</a:t>
            </a:r>
            <a:r>
              <a:rPr lang="en-US" baseline="0" dirty="0"/>
              <a:t> To do that there are many methods to accomplish this CSS coding. </a:t>
            </a:r>
          </a:p>
          <a:p>
            <a:endParaRPr lang="en-US" baseline="0" dirty="0"/>
          </a:p>
          <a:p>
            <a:r>
              <a:rPr lang="en-US" b="1" baseline="0" dirty="0"/>
              <a:t>[First Bullet] </a:t>
            </a:r>
            <a:r>
              <a:rPr lang="en-US" baseline="0" dirty="0"/>
              <a:t>The first is to combine a HTML element with a specific class. In this example a unordered list element that has a class name of “speakers” is combined to allow the CSS to stylized only the UL tag within a class of speakers. </a:t>
            </a:r>
          </a:p>
          <a:p>
            <a:endParaRPr lang="en-US" baseline="0" dirty="0"/>
          </a:p>
          <a:p>
            <a:r>
              <a:rPr lang="en-US" b="1" baseline="0" dirty="0"/>
              <a:t>[Second Bullet] </a:t>
            </a:r>
            <a:r>
              <a:rPr lang="en-US" baseline="0" dirty="0"/>
              <a:t>You can also combine multiple HTML elements into one selector. In this example the h1, h2, and h3 tags are combined. The rule to do this is to ensure each tag is separated with a comma.  </a:t>
            </a:r>
          </a:p>
          <a:p>
            <a:endParaRPr lang="en-US" baseline="0" dirty="0"/>
          </a:p>
          <a:p>
            <a:r>
              <a:rPr lang="en-US" b="1" baseline="0" dirty="0"/>
              <a:t>[Last Bullet] </a:t>
            </a:r>
            <a:r>
              <a:rPr lang="en-US" baseline="0" dirty="0"/>
              <a:t>Another combination method that can be used is to specify a HTML element attribute and select the attribute to be stylized. </a:t>
            </a:r>
          </a:p>
          <a:p>
            <a:endParaRPr lang="en-US" baseline="0" dirty="0"/>
          </a:p>
          <a:p>
            <a:r>
              <a:rPr lang="en-US" baseline="0" dirty="0"/>
              <a:t>In this example we use a global selector that only targets </a:t>
            </a:r>
            <a:r>
              <a:rPr lang="en-US" baseline="0" dirty="0" err="1"/>
              <a:t>href</a:t>
            </a:r>
            <a:r>
              <a:rPr lang="en-US" baseline="0" dirty="0"/>
              <a:t> attributes. In this case, only hyperlink references would be stylized. </a:t>
            </a:r>
          </a:p>
          <a:p>
            <a:endParaRPr lang="en-US" baseline="0" dirty="0"/>
          </a:p>
          <a:p>
            <a:r>
              <a:rPr lang="en-US" baseline="0" dirty="0"/>
              <a:t>In the next example only a anchor tag HTML element with a </a:t>
            </a:r>
            <a:r>
              <a:rPr lang="en-US" baseline="0" dirty="0" err="1"/>
              <a:t>href</a:t>
            </a:r>
            <a:r>
              <a:rPr lang="en-US" baseline="0" dirty="0"/>
              <a:t> attribute would be stylized. </a:t>
            </a:r>
          </a:p>
          <a:p>
            <a:endParaRPr lang="en-US" baseline="0" dirty="0"/>
          </a:p>
          <a:p>
            <a:r>
              <a:rPr lang="en-US" baseline="0" dirty="0"/>
              <a:t>And in the last example any input element or button with the type value = to submit would be stylized. </a:t>
            </a:r>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14</a:t>
            </a:fld>
            <a:endParaRPr lang="en-US" dirty="0"/>
          </a:p>
        </p:txBody>
      </p:sp>
    </p:spTree>
    <p:extLst>
      <p:ext uri="{BB962C8B-B14F-4D97-AF65-F5344CB8AC3E}">
        <p14:creationId xmlns:p14="http://schemas.microsoft.com/office/powerpoint/2010/main" val="784121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CSS pseudo-class selectors are used to add special effects to some selectors.</a:t>
            </a:r>
            <a:r>
              <a:rPr lang="en-US" baseline="0" dirty="0">
                <a:effectLst/>
              </a:rPr>
              <a:t> </a:t>
            </a:r>
            <a:r>
              <a:rPr lang="en-US" dirty="0">
                <a:effectLst/>
              </a:rPr>
              <a:t>Classes</a:t>
            </a:r>
            <a:r>
              <a:rPr lang="en-US" baseline="0" dirty="0">
                <a:effectLst/>
              </a:rPr>
              <a:t> represent conditions that apply to the elements on a web page. </a:t>
            </a:r>
          </a:p>
          <a:p>
            <a:endParaRPr lang="en-US" baseline="0" dirty="0">
              <a:effectLst/>
            </a:endParaRPr>
          </a:p>
          <a:p>
            <a:r>
              <a:rPr lang="en-US" baseline="0" dirty="0">
                <a:effectLst/>
              </a:rPr>
              <a:t>The syntax for a </a:t>
            </a:r>
            <a:r>
              <a:rPr lang="en-US" dirty="0">
                <a:effectLst/>
              </a:rPr>
              <a:t>pseudo-class selectors begins with the HTML</a:t>
            </a:r>
            <a:r>
              <a:rPr lang="en-US" baseline="0" dirty="0">
                <a:effectLst/>
              </a:rPr>
              <a:t> selector followed by a colon, then the pseudo-class and then the property and value you want to set. </a:t>
            </a:r>
          </a:p>
          <a:p>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This can also be done for a .class. The syntax for a .class </a:t>
            </a:r>
            <a:r>
              <a:rPr lang="en-US" dirty="0">
                <a:effectLst/>
              </a:rPr>
              <a:t>pseudo-class selectors begins with the HTML</a:t>
            </a:r>
            <a:r>
              <a:rPr lang="en-US" baseline="0" dirty="0">
                <a:effectLst/>
              </a:rPr>
              <a:t> selector and the class followed by a colon, then the pseudo-class and then the property and value you want to set.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So let take a look at the CSS pseudo-class selectors.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The first is the link selector.  This s</a:t>
            </a:r>
            <a:r>
              <a:rPr lang="en-US" sz="1200" b="0" dirty="0"/>
              <a:t>elects all unvisited links.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dirty="0"/>
              <a:t>The next is</a:t>
            </a:r>
            <a:r>
              <a:rPr lang="en-US" sz="1200" b="0" baseline="0" dirty="0"/>
              <a:t> the visited selector. This s</a:t>
            </a:r>
            <a:r>
              <a:rPr lang="en-US" dirty="0">
                <a:effectLst/>
              </a:rPr>
              <a:t>elects all visited links. </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The next is the active selector.</a:t>
            </a:r>
            <a:r>
              <a:rPr lang="en-US" baseline="0" dirty="0">
                <a:effectLst/>
              </a:rPr>
              <a:t> This s</a:t>
            </a:r>
            <a:r>
              <a:rPr lang="en-US" dirty="0">
                <a:effectLst/>
              </a:rPr>
              <a:t>elects the active link.</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The next is</a:t>
            </a:r>
            <a:r>
              <a:rPr lang="en-US" baseline="0" dirty="0">
                <a:effectLst/>
              </a:rPr>
              <a:t> the hover selector. This s</a:t>
            </a:r>
            <a:r>
              <a:rPr lang="en-US" dirty="0">
                <a:effectLst/>
              </a:rPr>
              <a:t>elects links on mouse over.</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The last is the focus selector. This</a:t>
            </a:r>
            <a:r>
              <a:rPr lang="en-US" baseline="0" dirty="0">
                <a:effectLst/>
              </a:rPr>
              <a:t> s</a:t>
            </a:r>
            <a:r>
              <a:rPr lang="en-US" dirty="0">
                <a:effectLst/>
              </a:rPr>
              <a:t>elects the input element which has focus.</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15</a:t>
            </a:fld>
            <a:endParaRPr lang="en-US" dirty="0"/>
          </a:p>
        </p:txBody>
      </p:sp>
    </p:spTree>
    <p:extLst>
      <p:ext uri="{BB962C8B-B14F-4D97-AF65-F5344CB8AC3E}">
        <p14:creationId xmlns:p14="http://schemas.microsoft.com/office/powerpoint/2010/main" val="1338925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CSS3 pseudo-class selectors are used to refer</a:t>
            </a:r>
            <a:r>
              <a:rPr lang="en-US" baseline="0" dirty="0">
                <a:effectLst/>
              </a:rPr>
              <a:t> to specific relationships.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Let’s take look at each one of these selectors.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The first-child </a:t>
            </a:r>
            <a:r>
              <a:rPr lang="en-US" dirty="0">
                <a:effectLst/>
              </a:rPr>
              <a:t>pseudo-class selector</a:t>
            </a:r>
            <a:r>
              <a:rPr lang="en-US" baseline="0" dirty="0">
                <a:effectLst/>
              </a:rPr>
              <a:t> selects </a:t>
            </a:r>
            <a:r>
              <a:rPr lang="en-US" dirty="0">
                <a:effectLst/>
              </a:rPr>
              <a:t>every first child of its parent.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The </a:t>
            </a:r>
            <a:r>
              <a:rPr lang="en-US" baseline="0" dirty="0">
                <a:effectLst/>
              </a:rPr>
              <a:t>last-child </a:t>
            </a:r>
            <a:r>
              <a:rPr lang="en-US" dirty="0">
                <a:effectLst/>
              </a:rPr>
              <a:t>pseudo-class selector</a:t>
            </a:r>
            <a:r>
              <a:rPr lang="en-US" baseline="0" dirty="0">
                <a:effectLst/>
              </a:rPr>
              <a:t> selects </a:t>
            </a:r>
            <a:r>
              <a:rPr lang="en-US" dirty="0">
                <a:effectLst/>
              </a:rPr>
              <a:t>every last child of its parent.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The only</a:t>
            </a:r>
            <a:r>
              <a:rPr lang="en-US" baseline="0" dirty="0">
                <a:effectLst/>
              </a:rPr>
              <a:t>-child </a:t>
            </a:r>
            <a:r>
              <a:rPr lang="en-US" dirty="0">
                <a:effectLst/>
              </a:rPr>
              <a:t>pseudo-class selector</a:t>
            </a:r>
            <a:r>
              <a:rPr lang="en-US" baseline="0" dirty="0">
                <a:effectLst/>
              </a:rPr>
              <a:t> selects the only </a:t>
            </a:r>
            <a:r>
              <a:rPr lang="en-US" dirty="0">
                <a:effectLst/>
              </a:rPr>
              <a:t>child of its parent.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syntax</a:t>
            </a:r>
            <a:r>
              <a:rPr lang="en-US" baseline="0" dirty="0"/>
              <a:t> that is used is the same syntax that is used for </a:t>
            </a:r>
            <a:r>
              <a:rPr lang="en-US" dirty="0">
                <a:effectLst/>
              </a:rPr>
              <a:t>CSS pseudo-class selectors.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[First Button - Go to W3C Website] </a:t>
            </a: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Now</a:t>
            </a:r>
            <a:r>
              <a:rPr lang="en-US" baseline="0" dirty="0">
                <a:effectLst/>
              </a:rPr>
              <a:t> lets take a look at these selectors in action.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Let’s </a:t>
            </a:r>
            <a:r>
              <a:rPr lang="en-US" baseline="0" dirty="0"/>
              <a:t>scroll down to the Anchor </a:t>
            </a:r>
            <a:r>
              <a:rPr lang="en-US" dirty="0">
                <a:effectLst/>
              </a:rPr>
              <a:t>pseudo-classes example</a:t>
            </a:r>
            <a:r>
              <a:rPr lang="en-US" baseline="0" dirty="0">
                <a:effectLst/>
              </a:rPr>
              <a:t> and launch the “try it yourself”.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In the code window you see the style rule in the head section of the document. The style rules assign a different color to a links based on its action.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When we see what happens in the results page we can see the link is red. If we hover over it, it changes to purple and if we activate it, it changes to blue.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Once the link had been activated it becomes green which is the visited color.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If we go back to the exercise page and scroll down there are four additional exercises that provide examples of CSS3 examples. There are three examples of the first-child </a:t>
            </a:r>
            <a:r>
              <a:rPr lang="en-US" dirty="0">
                <a:effectLst/>
              </a:rPr>
              <a:t>pseudo-class selectors and one example of the language pseudo-class selector.</a:t>
            </a:r>
            <a:r>
              <a:rPr lang="en-US" baseline="0" dirty="0">
                <a:effectLst/>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endParaRPr lang="en-US" baseline="0" dirty="0"/>
          </a:p>
          <a:p>
            <a:endParaRPr lang="en-US" baseline="0" dirty="0"/>
          </a:p>
          <a:p>
            <a:r>
              <a:rPr lang="en-US" baseline="0" dirty="0"/>
              <a:t>Now try these examples out for yourself.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Once you have completed</a:t>
            </a:r>
            <a:r>
              <a:rPr lang="en-US" sz="1200" baseline="0" dirty="0"/>
              <a:t> this exercise come back a restart the video. </a:t>
            </a:r>
            <a:endParaRPr lang="en-US" sz="1200"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16</a:t>
            </a:fld>
            <a:endParaRPr lang="en-US" dirty="0"/>
          </a:p>
        </p:txBody>
      </p:sp>
    </p:spTree>
    <p:extLst>
      <p:ext uri="{BB962C8B-B14F-4D97-AF65-F5344CB8AC3E}">
        <p14:creationId xmlns:p14="http://schemas.microsoft.com/office/powerpoint/2010/main" val="6848053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CSS pseudo-element</a:t>
            </a:r>
            <a:r>
              <a:rPr lang="en-US" baseline="0" dirty="0">
                <a:effectLst/>
              </a:rPr>
              <a:t> </a:t>
            </a:r>
            <a:r>
              <a:rPr lang="en-US" dirty="0">
                <a:effectLst/>
              </a:rPr>
              <a:t>selectors are used to select specific portions</a:t>
            </a:r>
            <a:r>
              <a:rPr lang="en-US" baseline="0" dirty="0">
                <a:effectLst/>
              </a:rPr>
              <a:t> of text for stylization.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r>
              <a:rPr lang="en-US" baseline="0" dirty="0">
                <a:effectLst/>
              </a:rPr>
              <a:t>The syntax for this CSS code is almost identical to the </a:t>
            </a:r>
            <a:r>
              <a:rPr lang="en-US" dirty="0">
                <a:effectLst/>
              </a:rPr>
              <a:t>pseudo-class</a:t>
            </a:r>
            <a:r>
              <a:rPr lang="en-US" baseline="0" dirty="0">
                <a:effectLst/>
              </a:rPr>
              <a:t> code. </a:t>
            </a:r>
          </a:p>
          <a:p>
            <a:endParaRPr lang="en-US" baseline="0" dirty="0">
              <a:effectLst/>
            </a:endParaRPr>
          </a:p>
          <a:p>
            <a:r>
              <a:rPr lang="en-US" baseline="0" dirty="0">
                <a:effectLst/>
              </a:rPr>
              <a:t>The syntax for a </a:t>
            </a:r>
            <a:r>
              <a:rPr lang="en-US" dirty="0">
                <a:effectLst/>
              </a:rPr>
              <a:t>pseudo-element selectors begins with the HTML</a:t>
            </a:r>
            <a:r>
              <a:rPr lang="en-US" baseline="0" dirty="0">
                <a:effectLst/>
              </a:rPr>
              <a:t> selector followed by a double colon, then the pseudo-</a:t>
            </a:r>
            <a:r>
              <a:rPr lang="en-US" dirty="0">
                <a:effectLst/>
              </a:rPr>
              <a:t>element</a:t>
            </a:r>
            <a:r>
              <a:rPr lang="en-US" baseline="0" dirty="0">
                <a:effectLst/>
              </a:rPr>
              <a:t> and then the property and value you want to set. </a:t>
            </a:r>
          </a:p>
          <a:p>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This can also be done for a .class. The syntax for a .class </a:t>
            </a:r>
            <a:r>
              <a:rPr lang="en-US" dirty="0">
                <a:effectLst/>
              </a:rPr>
              <a:t>pseudo-element selectors begins with the HTML</a:t>
            </a:r>
            <a:r>
              <a:rPr lang="en-US" baseline="0" dirty="0">
                <a:effectLst/>
              </a:rPr>
              <a:t> selector and the class followed by a double colon, then the pseudo-</a:t>
            </a:r>
            <a:r>
              <a:rPr lang="en-US" dirty="0">
                <a:effectLst/>
              </a:rPr>
              <a:t>element</a:t>
            </a:r>
            <a:r>
              <a:rPr lang="en-US" baseline="0" dirty="0">
                <a:effectLst/>
              </a:rPr>
              <a:t> and then the property and value you want to set.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[First Button - Go to W3C Website] </a:t>
            </a: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Now, lets take a look at the CSS pseudo-</a:t>
            </a:r>
            <a:r>
              <a:rPr lang="en-US" dirty="0">
                <a:effectLst/>
              </a:rPr>
              <a:t>element</a:t>
            </a:r>
            <a:r>
              <a:rPr lang="en-US" baseline="0" dirty="0">
                <a:effectLst/>
              </a:rPr>
              <a:t> selectors.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The first-letter </a:t>
            </a:r>
            <a:r>
              <a:rPr lang="en-US" dirty="0">
                <a:effectLst/>
              </a:rPr>
              <a:t>pseudo-element</a:t>
            </a:r>
            <a:r>
              <a:rPr lang="en-US" baseline="0" dirty="0">
                <a:effectLst/>
              </a:rPr>
              <a:t> </a:t>
            </a:r>
            <a:r>
              <a:rPr lang="en-US" dirty="0">
                <a:effectLst/>
              </a:rPr>
              <a:t>selector</a:t>
            </a:r>
            <a:r>
              <a:rPr lang="en-US" baseline="0" dirty="0">
                <a:effectLst/>
              </a:rPr>
              <a:t> selects the </a:t>
            </a:r>
            <a:r>
              <a:rPr lang="en-US" dirty="0">
                <a:effectLst/>
              </a:rPr>
              <a:t>first letter of its parent.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The </a:t>
            </a:r>
            <a:r>
              <a:rPr lang="en-US" baseline="0" dirty="0">
                <a:effectLst/>
              </a:rPr>
              <a:t>first-line </a:t>
            </a:r>
            <a:r>
              <a:rPr lang="en-US" dirty="0">
                <a:effectLst/>
              </a:rPr>
              <a:t>pseudo-element</a:t>
            </a:r>
            <a:r>
              <a:rPr lang="en-US" baseline="0" dirty="0">
                <a:effectLst/>
              </a:rPr>
              <a:t> </a:t>
            </a:r>
            <a:r>
              <a:rPr lang="en-US" dirty="0">
                <a:effectLst/>
              </a:rPr>
              <a:t>selector</a:t>
            </a:r>
            <a:r>
              <a:rPr lang="en-US" baseline="0" dirty="0">
                <a:effectLst/>
              </a:rPr>
              <a:t> selects the first line </a:t>
            </a:r>
            <a:r>
              <a:rPr lang="en-US" dirty="0">
                <a:effectLst/>
              </a:rPr>
              <a:t>of its parent.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The before pseudo-element</a:t>
            </a:r>
            <a:r>
              <a:rPr lang="en-US" baseline="0" dirty="0">
                <a:effectLst/>
              </a:rPr>
              <a:t> </a:t>
            </a:r>
            <a:r>
              <a:rPr lang="en-US" dirty="0">
                <a:effectLst/>
              </a:rPr>
              <a:t>selector</a:t>
            </a:r>
            <a:r>
              <a:rPr lang="en-US" baseline="0" dirty="0">
                <a:effectLst/>
              </a:rPr>
              <a:t> </a:t>
            </a:r>
            <a:r>
              <a:rPr lang="en-US" dirty="0">
                <a:effectLst/>
              </a:rPr>
              <a:t>can be used to insert some content before the content of an element.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The after pseudo-element</a:t>
            </a:r>
            <a:r>
              <a:rPr lang="en-US" baseline="0" dirty="0">
                <a:effectLst/>
              </a:rPr>
              <a:t> </a:t>
            </a:r>
            <a:r>
              <a:rPr lang="en-US" dirty="0">
                <a:effectLst/>
              </a:rPr>
              <a:t>selector</a:t>
            </a:r>
            <a:r>
              <a:rPr lang="en-US" baseline="0" dirty="0">
                <a:effectLst/>
              </a:rPr>
              <a:t> </a:t>
            </a:r>
            <a:r>
              <a:rPr lang="en-US" dirty="0">
                <a:effectLst/>
              </a:rPr>
              <a:t>can be used to insert some content after the content of an element.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ffectLst/>
              </a:rPr>
              <a:t>Now</a:t>
            </a:r>
            <a:r>
              <a:rPr lang="en-US" baseline="0" dirty="0">
                <a:effectLst/>
              </a:rPr>
              <a:t> lets take a look at these selectors in action.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a:t>
            </a:r>
            <a:r>
              <a:rPr lang="en-US" baseline="0" dirty="0">
                <a:effectLst/>
              </a:rPr>
              <a:t>first-letter and first-line have specific properties that can be used to stylize the text or line.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The properties that can be applied to the first-line are listed here.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And the properties that can be applied to the first-letter are listed here.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If you scroll down a little further you see two additional examples of the before and after </a:t>
            </a:r>
            <a:r>
              <a:rPr lang="en-US" dirty="0">
                <a:effectLst/>
              </a:rPr>
              <a:t>pseudo-element</a:t>
            </a:r>
            <a:r>
              <a:rPr lang="en-US" baseline="0" dirty="0">
                <a:effectLst/>
              </a:rPr>
              <a:t> </a:t>
            </a:r>
            <a:r>
              <a:rPr lang="en-US" dirty="0">
                <a:effectLst/>
              </a:rPr>
              <a:t>selectors.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effectLst/>
              </a:rPr>
              <a:t> </a:t>
            </a:r>
          </a:p>
          <a:p>
            <a:r>
              <a:rPr lang="en-US" baseline="0" dirty="0"/>
              <a:t>Now try these examples out for yourself. </a:t>
            </a:r>
          </a:p>
          <a:p>
            <a:endParaRPr lang="en-US" baseline="0" dirty="0"/>
          </a:p>
          <a:p>
            <a:r>
              <a:rPr lang="en-US" baseline="0" dirty="0"/>
              <a:t>Replace some of the properties and values for the </a:t>
            </a:r>
            <a:r>
              <a:rPr lang="en-US" baseline="0" dirty="0">
                <a:effectLst/>
              </a:rPr>
              <a:t>first-letter and first-line </a:t>
            </a:r>
            <a:r>
              <a:rPr lang="en-US" dirty="0">
                <a:effectLst/>
              </a:rPr>
              <a:t>pseudo-element</a:t>
            </a:r>
            <a:r>
              <a:rPr lang="en-US" baseline="0" dirty="0">
                <a:effectLst/>
              </a:rPr>
              <a:t> </a:t>
            </a:r>
            <a:r>
              <a:rPr lang="en-US" dirty="0">
                <a:effectLst/>
              </a:rPr>
              <a:t>selectors. </a:t>
            </a:r>
          </a:p>
          <a:p>
            <a:endParaRPr lang="en-US" baseline="0" dirty="0">
              <a:effectLst/>
            </a:endParaRPr>
          </a:p>
          <a:p>
            <a:r>
              <a:rPr lang="en-US" baseline="0" dirty="0">
                <a:effectLst/>
              </a:rPr>
              <a:t>Also try the exercises for the before and after </a:t>
            </a:r>
            <a:r>
              <a:rPr lang="en-US" dirty="0">
                <a:effectLst/>
              </a:rPr>
              <a:t>pseudo-element</a:t>
            </a:r>
            <a:r>
              <a:rPr lang="en-US" baseline="0" dirty="0">
                <a:effectLst/>
              </a:rPr>
              <a:t> </a:t>
            </a:r>
            <a:r>
              <a:rPr lang="en-US" dirty="0">
                <a:effectLst/>
              </a:rPr>
              <a:t>selectors. </a:t>
            </a:r>
            <a:endParaRPr lang="en-US" baseline="0" dirty="0"/>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Once you have completed</a:t>
            </a:r>
            <a:r>
              <a:rPr lang="en-US" sz="1200" baseline="0" dirty="0"/>
              <a:t> this exercise come back a restart the video. </a:t>
            </a:r>
            <a:endParaRPr lang="en-US" sz="1200"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17</a:t>
            </a:fld>
            <a:endParaRPr lang="en-US" dirty="0"/>
          </a:p>
        </p:txBody>
      </p:sp>
    </p:spTree>
    <p:extLst>
      <p:ext uri="{BB962C8B-B14F-4D97-AF65-F5344CB8AC3E}">
        <p14:creationId xmlns:p14="http://schemas.microsoft.com/office/powerpoint/2010/main" val="1163280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session we will complete five exercises. </a:t>
            </a:r>
            <a:br>
              <a:rPr lang="en-US" dirty="0"/>
            </a:br>
            <a:endParaRPr lang="en-US" dirty="0"/>
          </a:p>
          <a:p>
            <a:r>
              <a:rPr lang="en-US" sz="1200" dirty="0"/>
              <a:t>Exercise 1 covers how to provide</a:t>
            </a:r>
            <a:r>
              <a:rPr lang="en-US" sz="1200" baseline="0" dirty="0"/>
              <a:t> CSS in a web page. </a:t>
            </a:r>
            <a:endParaRPr lang="en-US" sz="1200" dirty="0"/>
          </a:p>
          <a:p>
            <a:r>
              <a:rPr lang="en-US" sz="1200" dirty="0"/>
              <a:t>Exercise 2 covers</a:t>
            </a:r>
            <a:r>
              <a:rPr lang="en-US" sz="1200" baseline="0" dirty="0"/>
              <a:t> how to use </a:t>
            </a:r>
            <a:r>
              <a:rPr lang="en-US" sz="1200" dirty="0"/>
              <a:t>CSS with HTML Semantic Tags</a:t>
            </a:r>
          </a:p>
          <a:p>
            <a:r>
              <a:rPr lang="en-US" sz="1200" dirty="0"/>
              <a:t>Exercise 3 covers</a:t>
            </a:r>
            <a:r>
              <a:rPr lang="en-US" sz="1200" baseline="0" dirty="0"/>
              <a:t> </a:t>
            </a:r>
            <a:r>
              <a:rPr lang="en-US" sz="1200" dirty="0"/>
              <a:t>How to Specify Measurements and Colors</a:t>
            </a:r>
          </a:p>
          <a:p>
            <a:r>
              <a:rPr lang="en-US" sz="1200" dirty="0"/>
              <a:t>Exercise 4 covers</a:t>
            </a:r>
            <a:r>
              <a:rPr lang="en-US" sz="1200" baseline="0" dirty="0"/>
              <a:t> how to use </a:t>
            </a:r>
            <a:r>
              <a:rPr lang="en-US" sz="1200" dirty="0"/>
              <a:t>Code Selectors</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And </a:t>
            </a:r>
          </a:p>
          <a:p>
            <a:r>
              <a:rPr lang="en-US" sz="1200" dirty="0"/>
              <a:t>Exercise 5 covers</a:t>
            </a:r>
            <a:r>
              <a:rPr lang="en-US" sz="1200" baseline="0" dirty="0"/>
              <a:t> W</a:t>
            </a:r>
            <a:r>
              <a:rPr lang="en-US" sz="1200" dirty="0"/>
              <a:t>orking with Text</a:t>
            </a:r>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3</a:t>
            </a:fld>
            <a:endParaRPr lang="en-US" dirty="0"/>
          </a:p>
        </p:txBody>
      </p:sp>
    </p:spTree>
    <p:extLst>
      <p:ext uri="{BB962C8B-B14F-4D97-AF65-F5344CB8AC3E}">
        <p14:creationId xmlns:p14="http://schemas.microsoft.com/office/powerpoint/2010/main" val="3300912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a:t>
            </a:r>
            <a:r>
              <a:rPr lang="en-US" baseline="0" dirty="0"/>
              <a:t> three methods of providing stylization to a web page. </a:t>
            </a:r>
          </a:p>
          <a:p>
            <a:endParaRPr lang="en-US" baseline="0" dirty="0"/>
          </a:p>
          <a:p>
            <a:r>
              <a:rPr lang="en-US" baseline="0" dirty="0"/>
              <a:t>The first method is to use an external style sheet to provide the stylization rules. The link element in the head section of the web page is used to identify the external style sheet to be used. In this example the main.css file is identified using the </a:t>
            </a:r>
            <a:r>
              <a:rPr lang="en-US" baseline="0" dirty="0" err="1"/>
              <a:t>href</a:t>
            </a:r>
            <a:r>
              <a:rPr lang="en-US" baseline="0" dirty="0"/>
              <a:t> tag. </a:t>
            </a:r>
          </a:p>
          <a:p>
            <a:endParaRPr lang="en-US" baseline="0" dirty="0"/>
          </a:p>
          <a:p>
            <a:r>
              <a:rPr lang="en-US" baseline="0" dirty="0"/>
              <a:t>The second method to provide stylization is to embed the stylization rules in the head section of the web page document. When this method is used the actual CSS code is written in the head section. To begin the CSS code an opening &lt;style&gt; tag is used and to close out the style code  a closing &lt;/style&gt; code is used. Stylization rules can then be placed in between these </a:t>
            </a:r>
            <a:r>
              <a:rPr lang="en-US" baseline="0" dirty="0" err="1"/>
              <a:t>tages</a:t>
            </a:r>
            <a:r>
              <a:rPr lang="en-US" baseline="0" dirty="0"/>
              <a:t>. In this example we have a body style rule and a h1 style rule. </a:t>
            </a:r>
          </a:p>
          <a:p>
            <a:endParaRPr lang="en-US" baseline="0" dirty="0"/>
          </a:p>
          <a:p>
            <a:r>
              <a:rPr lang="en-US" baseline="0" dirty="0"/>
              <a:t>The last method that can be used to provide stylization is to embed the code inline with the html element or tag. In this example the h1 tag has a style rule for the font size embedded into the tag. Here the use of the style= signifies that start of the style rule.  </a:t>
            </a:r>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4</a:t>
            </a:fld>
            <a:endParaRPr lang="en-US" dirty="0"/>
          </a:p>
        </p:txBody>
      </p:sp>
    </p:spTree>
    <p:extLst>
      <p:ext uri="{BB962C8B-B14F-4D97-AF65-F5344CB8AC3E}">
        <p14:creationId xmlns:p14="http://schemas.microsoft.com/office/powerpoint/2010/main" val="952422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there are more that one external</a:t>
            </a:r>
            <a:r>
              <a:rPr lang="en-US" baseline="0" dirty="0"/>
              <a:t> style sheet applied to a web page there is a sequence used to apply the style sheets. In this example there are two external style sheets used – a main.css and a speaker.css. </a:t>
            </a:r>
          </a:p>
          <a:p>
            <a:endParaRPr lang="en-US" baseline="0" dirty="0"/>
          </a:p>
          <a:p>
            <a:r>
              <a:rPr lang="en-US" baseline="0" dirty="0"/>
              <a:t>The sequence that these style sheets would be applied is the first followed by the second.  </a:t>
            </a:r>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5</a:t>
            </a:fld>
            <a:endParaRPr lang="en-US" dirty="0"/>
          </a:p>
        </p:txBody>
      </p:sp>
    </p:spTree>
    <p:extLst>
      <p:ext uri="{BB962C8B-B14F-4D97-AF65-F5344CB8AC3E}">
        <p14:creationId xmlns:p14="http://schemas.microsoft.com/office/powerpoint/2010/main" val="2577561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takes us to the rule</a:t>
            </a:r>
            <a:r>
              <a:rPr lang="en-US" baseline="0" dirty="0"/>
              <a:t>s that determines how styles are applied. Once reason CSS is called Cascading Style Sheets is because there are rules for the application of many different styles that can be applied to a web page. </a:t>
            </a:r>
          </a:p>
          <a:p>
            <a:endParaRPr lang="en-US" baseline="0" dirty="0"/>
          </a:p>
          <a:p>
            <a:r>
              <a:rPr lang="en-US" baseline="0" dirty="0"/>
              <a:t>The cascading rules work like this. </a:t>
            </a:r>
          </a:p>
          <a:p>
            <a:endParaRPr lang="en-US" baseline="0" dirty="0"/>
          </a:p>
          <a:p>
            <a:r>
              <a:rPr lang="en-US" baseline="0" dirty="0"/>
              <a:t>The first stylization rule is provided by the default browser rules. This is based on the browser style that is defined when the browser first opens. In this case, if no CSS rules have been defined then the browser uses the standard style rules of the HTML elements. However, if style rules are part of the web page then the application of the styling rules cascade to the next level or the 2</a:t>
            </a:r>
            <a:r>
              <a:rPr lang="en-US" baseline="30000" dirty="0"/>
              <a:t>nd</a:t>
            </a:r>
            <a:r>
              <a:rPr lang="en-US" baseline="0" dirty="0"/>
              <a:t> level to the external style sheet. </a:t>
            </a:r>
          </a:p>
          <a:p>
            <a:endParaRPr lang="en-US" baseline="0" dirty="0"/>
          </a:p>
          <a:p>
            <a:r>
              <a:rPr lang="en-US" baseline="0" dirty="0"/>
              <a:t>At this point is there are multiple style sheets, then the first would be applied followed by the second style sheet and so on. </a:t>
            </a:r>
          </a:p>
          <a:p>
            <a:endParaRPr lang="en-US" baseline="0" dirty="0"/>
          </a:p>
          <a:p>
            <a:r>
              <a:rPr lang="en-US" baseline="0" dirty="0"/>
              <a:t>The third cascading level is the embedded internal style sheet style section in the head section of the web page. </a:t>
            </a:r>
          </a:p>
          <a:p>
            <a:endParaRPr lang="en-US" baseline="0" dirty="0"/>
          </a:p>
          <a:p>
            <a:r>
              <a:rPr lang="en-US" baseline="0" dirty="0"/>
              <a:t>The fourth cascading level is the inline embedded style that is part of the HTML element. </a:t>
            </a:r>
          </a:p>
          <a:p>
            <a:endParaRPr lang="en-US" baseline="0" dirty="0"/>
          </a:p>
          <a:p>
            <a:r>
              <a:rPr lang="en-US" baseline="0" dirty="0"/>
              <a:t>There are also two important rules regarding using styling in a web page that override any other style rules. </a:t>
            </a:r>
          </a:p>
          <a:p>
            <a:endParaRPr lang="en-US" baseline="0" dirty="0"/>
          </a:p>
          <a:p>
            <a:r>
              <a:rPr lang="en-US" baseline="0" dirty="0"/>
              <a:t>The fifth cascading level is when an !important directive rule is embedded into a web page in the head section. This rule overrides all other styling rules to include inline styles. </a:t>
            </a:r>
          </a:p>
          <a:p>
            <a:endParaRPr lang="en-US" baseline="0" dirty="0"/>
          </a:p>
          <a:p>
            <a:r>
              <a:rPr lang="en-US" baseline="0" dirty="0"/>
              <a:t>The sixth and final cascading level is when an !important directive rule is embedded a specific inline style. This rule overrides all other styling rules. </a:t>
            </a:r>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6</a:t>
            </a:fld>
            <a:endParaRPr lang="en-US" dirty="0"/>
          </a:p>
        </p:txBody>
      </p:sp>
    </p:spTree>
    <p:extLst>
      <p:ext uri="{BB962C8B-B14F-4D97-AF65-F5344CB8AC3E}">
        <p14:creationId xmlns:p14="http://schemas.microsoft.com/office/powerpoint/2010/main" val="3278881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Older browsers cannot interpret the new HTML5 semantic tags. These tags include article, aside, figure, header, </a:t>
            </a:r>
            <a:r>
              <a:rPr lang="en-US" dirty="0" err="1"/>
              <a:t>nav</a:t>
            </a:r>
            <a:r>
              <a:rPr lang="en-US" dirty="0"/>
              <a:t>, and section. </a:t>
            </a:r>
          </a:p>
          <a:p>
            <a:endParaRPr lang="en-US" dirty="0"/>
          </a:p>
          <a:p>
            <a:r>
              <a:rPr lang="en-US" dirty="0"/>
              <a:t>To enable</a:t>
            </a:r>
            <a:r>
              <a:rPr lang="en-US" baseline="0" dirty="0"/>
              <a:t> these browsers to understand this new tags several methodologies have been created to enable older browsers to interpret this tags. </a:t>
            </a:r>
          </a:p>
          <a:p>
            <a:endParaRPr lang="en-US" baseline="0" dirty="0"/>
          </a:p>
          <a:p>
            <a:r>
              <a:rPr lang="en-US" baseline="0" dirty="0"/>
              <a:t>One way of enabling a browser tis to add a JavaScript to the head section. This JavaScript script creates a document element for the new HTML5 sematic tags. The document elements are made part of the document tree enabling the browser to interpret the tags when they called in a CSS routine. </a:t>
            </a:r>
          </a:p>
          <a:p>
            <a:endParaRPr lang="en-US" baseline="0" dirty="0"/>
          </a:p>
          <a:p>
            <a:r>
              <a:rPr lang="en-US" baseline="0" dirty="0"/>
              <a:t>The CSS code to instantiate the HTML5 tags are listed here.   </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7</a:t>
            </a:fld>
            <a:endParaRPr lang="en-US" dirty="0"/>
          </a:p>
        </p:txBody>
      </p:sp>
    </p:spTree>
    <p:extLst>
      <p:ext uri="{BB962C8B-B14F-4D97-AF65-F5344CB8AC3E}">
        <p14:creationId xmlns:p14="http://schemas.microsoft.com/office/powerpoint/2010/main" val="2232262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method, and the</a:t>
            </a:r>
            <a:r>
              <a:rPr lang="en-US" baseline="0" dirty="0"/>
              <a:t> most preferred method, is to update your web page with all the necessary fixes for all browser and all functions by using a plug-in call Modernizer. </a:t>
            </a:r>
          </a:p>
          <a:p>
            <a:endParaRPr lang="en-US" baseline="0" dirty="0"/>
          </a:p>
          <a:p>
            <a:r>
              <a:rPr lang="en-US" dirty="0"/>
              <a:t>- </a:t>
            </a:r>
            <a:r>
              <a:rPr lang="en-US" dirty="0" err="1"/>
              <a:t>Modernizr</a:t>
            </a:r>
            <a:r>
              <a:rPr lang="en-US" dirty="0"/>
              <a:t> is a small JavaScript library.</a:t>
            </a:r>
            <a:r>
              <a:rPr lang="en-US" baseline="0" dirty="0"/>
              <a:t> </a:t>
            </a:r>
            <a:endParaRPr lang="en-US" dirty="0"/>
          </a:p>
          <a:p>
            <a:endParaRPr lang="en-US" dirty="0"/>
          </a:p>
          <a:p>
            <a:r>
              <a:rPr lang="en-US" dirty="0"/>
              <a:t>- It </a:t>
            </a:r>
            <a:r>
              <a:rPr lang="en-US" i="1" dirty="0"/>
              <a:t>detects</a:t>
            </a:r>
            <a:r>
              <a:rPr lang="en-US" dirty="0"/>
              <a:t> the availability of native implementations of HTML5 and CSS3</a:t>
            </a:r>
            <a:r>
              <a:rPr lang="en-US" baseline="0" dirty="0"/>
              <a:t> features </a:t>
            </a:r>
            <a:r>
              <a:rPr lang="en-US" dirty="0"/>
              <a:t>for next-generation web technologies. </a:t>
            </a:r>
          </a:p>
          <a:p>
            <a:endParaRPr lang="en-US" dirty="0"/>
          </a:p>
          <a:p>
            <a:pPr marL="171450" indent="-171450">
              <a:buFontTx/>
              <a:buChar char="-"/>
            </a:pPr>
            <a:r>
              <a:rPr lang="en-US" dirty="0" err="1"/>
              <a:t>Modernizr</a:t>
            </a:r>
            <a:r>
              <a:rPr lang="en-US" dirty="0"/>
              <a:t> does actual feature detection to reliably discern what the various browsers can and cannot do. It tests for over 40 next-generation features, all in a matter of milliseconds. It adds classes to the html element that explain precisely what features are and are </a:t>
            </a:r>
            <a:r>
              <a:rPr lang="en-US" b="1" dirty="0"/>
              <a:t>not</a:t>
            </a:r>
            <a:r>
              <a:rPr lang="en-US" dirty="0"/>
              <a:t> natively supported.</a:t>
            </a:r>
          </a:p>
          <a:p>
            <a:pPr marL="0" indent="0">
              <a:buFontTx/>
              <a:buNone/>
            </a:pPr>
            <a:r>
              <a:rPr lang="en-US" dirty="0"/>
              <a:t> </a:t>
            </a:r>
          </a:p>
          <a:p>
            <a:pPr marL="171450" indent="-171450">
              <a:buFontTx/>
              <a:buChar char="-"/>
            </a:pPr>
            <a:r>
              <a:rPr lang="en-US" dirty="0"/>
              <a:t>It provides a script loader so you can pull in </a:t>
            </a:r>
            <a:r>
              <a:rPr lang="en-US" dirty="0" err="1">
                <a:hlinkClick r:id="rId3"/>
              </a:rPr>
              <a:t>polyfills</a:t>
            </a:r>
            <a:r>
              <a:rPr lang="en-US" dirty="0"/>
              <a:t> to backfill functionality in old browsers. A </a:t>
            </a:r>
            <a:r>
              <a:rPr lang="en-US" dirty="0" err="1"/>
              <a:t>polyfil</a:t>
            </a:r>
            <a:r>
              <a:rPr lang="en-US" dirty="0"/>
              <a:t> is</a:t>
            </a:r>
            <a:r>
              <a:rPr lang="en-US" baseline="0" dirty="0"/>
              <a:t> a collection of JavaScript code. </a:t>
            </a:r>
            <a:r>
              <a:rPr lang="en-US" dirty="0" err="1">
                <a:hlinkClick r:id="rId4"/>
              </a:rPr>
              <a:t>Polyfills</a:t>
            </a:r>
            <a:r>
              <a:rPr lang="en-US" dirty="0"/>
              <a:t> – a term coined by Remy Sharp to describe JavaScript shims that replicate the standard API found in native features of new browsers for those older browsers</a:t>
            </a:r>
            <a:r>
              <a:rPr lang="en-US" baseline="0" dirty="0"/>
              <a:t> </a:t>
            </a:r>
            <a:r>
              <a:rPr lang="en-US" dirty="0"/>
              <a:t>without such features. </a:t>
            </a:r>
            <a:r>
              <a:rPr lang="en-US" sz="1200" b="0" dirty="0">
                <a:latin typeface="Courier New" panose="02070309020205020404" pitchFamily="49" charset="0"/>
                <a:cs typeface="Courier New" panose="02070309020205020404" pitchFamily="49" charset="0"/>
              </a:rPr>
              <a:t>html5shiv.js  is one</a:t>
            </a:r>
            <a:r>
              <a:rPr lang="en-US" sz="1200" b="0" baseline="0" dirty="0">
                <a:latin typeface="Courier New" panose="02070309020205020404" pitchFamily="49" charset="0"/>
                <a:cs typeface="Courier New" panose="02070309020205020404" pitchFamily="49" charset="0"/>
              </a:rPr>
              <a:t> such </a:t>
            </a:r>
            <a:r>
              <a:rPr lang="en-US" sz="1200" b="0" baseline="0" dirty="0" err="1">
                <a:latin typeface="Courier New" panose="02070309020205020404" pitchFamily="49" charset="0"/>
                <a:cs typeface="Courier New" panose="02070309020205020404" pitchFamily="49" charset="0"/>
              </a:rPr>
              <a:t>polyfill</a:t>
            </a:r>
            <a:r>
              <a:rPr lang="en-US" sz="1200" b="0" baseline="0" dirty="0">
                <a:latin typeface="Courier New" panose="02070309020205020404" pitchFamily="49" charset="0"/>
                <a:cs typeface="Courier New" panose="02070309020205020404" pitchFamily="49" charset="0"/>
              </a:rPr>
              <a:t>. </a:t>
            </a:r>
            <a:br>
              <a:rPr lang="en-US" sz="1200" b="0" baseline="0" dirty="0">
                <a:latin typeface="Courier New" panose="02070309020205020404" pitchFamily="49" charset="0"/>
                <a:cs typeface="Courier New" panose="02070309020205020404" pitchFamily="49" charset="0"/>
              </a:rPr>
            </a:br>
            <a:br>
              <a:rPr lang="en-US" sz="1200" b="0" baseline="0" dirty="0">
                <a:latin typeface="Courier New" panose="02070309020205020404" pitchFamily="49" charset="0"/>
                <a:cs typeface="Courier New" panose="02070309020205020404" pitchFamily="49" charset="0"/>
              </a:rPr>
            </a:br>
            <a:r>
              <a:rPr lang="en-US" sz="1200" b="0" baseline="0" dirty="0">
                <a:latin typeface="Courier New" panose="02070309020205020404" pitchFamily="49" charset="0"/>
                <a:cs typeface="Courier New" panose="02070309020205020404" pitchFamily="49" charset="0"/>
              </a:rPr>
              <a:t>Modernizer also updates other items thru shims and fallbacks to enable older browsers the ability to interpret many newer HTML5 technologies. </a:t>
            </a:r>
            <a:r>
              <a:rPr lang="en-US" dirty="0" err="1"/>
              <a:t>Modernizr</a:t>
            </a:r>
            <a:r>
              <a:rPr lang="en-US" dirty="0"/>
              <a:t> runs quickly when a webpage is loaded</a:t>
            </a:r>
            <a:r>
              <a:rPr lang="en-US" baseline="0" dirty="0"/>
              <a:t> </a:t>
            </a:r>
            <a:r>
              <a:rPr lang="en-US" dirty="0"/>
              <a:t>to detect what features are support by</a:t>
            </a:r>
            <a:r>
              <a:rPr lang="en-US" baseline="0" dirty="0"/>
              <a:t> the browser. I</a:t>
            </a:r>
            <a:r>
              <a:rPr lang="en-US" dirty="0"/>
              <a:t>t then creates a JavaScript object with the results, and adds classes to the html element for you to key on in your CSS. </a:t>
            </a:r>
            <a:endParaRPr lang="en-US" sz="1200" b="0" baseline="0" dirty="0">
              <a:latin typeface="Courier New" panose="02070309020205020404" pitchFamily="49" charset="0"/>
              <a:cs typeface="Courier New" panose="02070309020205020404" pitchFamily="49" charset="0"/>
            </a:endParaRPr>
          </a:p>
          <a:p>
            <a:endParaRPr lang="en-US" sz="1200" b="0" baseline="0" dirty="0">
              <a:latin typeface="Courier New" panose="02070309020205020404" pitchFamily="49" charset="0"/>
              <a:cs typeface="Courier New" panose="02070309020205020404" pitchFamily="49" charset="0"/>
            </a:endParaRPr>
          </a:p>
          <a:p>
            <a:pPr marL="171450" indent="-171450">
              <a:buFontTx/>
              <a:buChar char="-"/>
            </a:pPr>
            <a:r>
              <a:rPr lang="en-US" dirty="0"/>
              <a:t>You can also design and generate a custom </a:t>
            </a:r>
            <a:r>
              <a:rPr lang="en-US" sz="1200" b="0" baseline="0" dirty="0">
                <a:latin typeface="Courier New" panose="02070309020205020404" pitchFamily="49" charset="0"/>
                <a:cs typeface="Courier New" panose="02070309020205020404" pitchFamily="49" charset="0"/>
              </a:rPr>
              <a:t>Modernizer plugin for only those HTML5 API’s and functions you want on include in your website. Or you can download the entire Modernizer plugin with all functionalities. Version </a:t>
            </a:r>
            <a:r>
              <a:rPr lang="en-US" sz="1200" b="0" kern="1200" dirty="0">
                <a:solidFill>
                  <a:schemeClr val="tx1"/>
                </a:solidFill>
                <a:effectLst/>
                <a:latin typeface="Arial" charset="0"/>
                <a:ea typeface="+mn-ea"/>
                <a:cs typeface="+mn-cs"/>
                <a:hlinkClick r:id="rId5"/>
              </a:rPr>
              <a:t>2.8.3</a:t>
            </a:r>
            <a:r>
              <a:rPr lang="en-US" sz="1200" b="0" kern="1200" dirty="0">
                <a:solidFill>
                  <a:schemeClr val="tx1"/>
                </a:solidFill>
                <a:effectLst/>
                <a:latin typeface="Arial" charset="0"/>
                <a:ea typeface="+mn-ea"/>
                <a:cs typeface="+mn-cs"/>
              </a:rPr>
              <a:t> is the latest</a:t>
            </a:r>
            <a:r>
              <a:rPr lang="en-US" sz="1200" b="0" kern="1200" baseline="0" dirty="0">
                <a:solidFill>
                  <a:schemeClr val="tx1"/>
                </a:solidFill>
                <a:effectLst/>
                <a:latin typeface="Arial" charset="0"/>
                <a:ea typeface="+mn-ea"/>
                <a:cs typeface="+mn-cs"/>
              </a:rPr>
              <a:t> build. </a:t>
            </a:r>
            <a:br>
              <a:rPr lang="en-US" sz="1200" b="0" baseline="0" dirty="0">
                <a:latin typeface="Courier New" panose="02070309020205020404" pitchFamily="49" charset="0"/>
                <a:cs typeface="Courier New" panose="02070309020205020404" pitchFamily="49" charset="0"/>
              </a:rPr>
            </a:br>
            <a:br>
              <a:rPr lang="en-US" sz="1200" b="0" baseline="0" dirty="0">
                <a:latin typeface="Courier New" panose="02070309020205020404" pitchFamily="49" charset="0"/>
                <a:cs typeface="Courier New" panose="02070309020205020404" pitchFamily="49" charset="0"/>
              </a:rPr>
            </a:br>
            <a:r>
              <a:rPr lang="en-US" sz="1200" b="0" baseline="0" dirty="0">
                <a:latin typeface="Courier New" panose="02070309020205020404" pitchFamily="49" charset="0"/>
                <a:cs typeface="Courier New" panose="02070309020205020404" pitchFamily="49" charset="0"/>
              </a:rPr>
              <a:t>[</a:t>
            </a:r>
            <a:r>
              <a:rPr lang="en-US" sz="1200" b="1" baseline="0" dirty="0">
                <a:latin typeface="Courier New" panose="02070309020205020404" pitchFamily="49" charset="0"/>
                <a:cs typeface="Courier New" panose="02070309020205020404" pitchFamily="49" charset="0"/>
              </a:rPr>
              <a:t>Go to Modernizer Website</a:t>
            </a:r>
            <a:r>
              <a:rPr lang="en-US" sz="1200" b="0" baseline="0" dirty="0">
                <a:latin typeface="Courier New" panose="02070309020205020404" pitchFamily="49" charset="0"/>
                <a:cs typeface="Courier New" panose="02070309020205020404" pitchFamily="49" charset="0"/>
              </a:rPr>
              <a:t>] - Listed here are all the HTML5 API and functions you can specify in your specialized Modernizer build. </a:t>
            </a:r>
          </a:p>
          <a:p>
            <a:pPr marL="171450" indent="-171450">
              <a:buFontTx/>
              <a:buChar char="-"/>
            </a:pPr>
            <a:endParaRPr lang="en-US" sz="1200" b="0" baseline="0" dirty="0">
              <a:latin typeface="Courier New" panose="02070309020205020404" pitchFamily="49" charset="0"/>
              <a:cs typeface="Courier New" panose="02070309020205020404" pitchFamily="49" charset="0"/>
            </a:endParaRPr>
          </a:p>
          <a:p>
            <a:pPr marL="171450" indent="-171450">
              <a:buFontTx/>
              <a:buChar char="-"/>
            </a:pPr>
            <a:r>
              <a:rPr lang="en-US" sz="1200" b="0" baseline="0" dirty="0">
                <a:latin typeface="Courier New" panose="02070309020205020404" pitchFamily="49" charset="0"/>
                <a:cs typeface="Courier New" panose="02070309020205020404" pitchFamily="49" charset="0"/>
              </a:rPr>
              <a:t>Modernizer can also be extended to include test, prefixes and events. </a:t>
            </a:r>
          </a:p>
          <a:p>
            <a:pPr marL="171450" indent="-171450">
              <a:buFontTx/>
              <a:buChar char="-"/>
            </a:pPr>
            <a:endParaRPr lang="en-US" sz="1200" b="0" baseline="0" dirty="0">
              <a:latin typeface="Courier New" panose="02070309020205020404" pitchFamily="49" charset="0"/>
              <a:cs typeface="Courier New" panose="02070309020205020404" pitchFamily="49" charset="0"/>
            </a:endParaRPr>
          </a:p>
          <a:p>
            <a:pPr marL="171450" indent="-171450">
              <a:buFontTx/>
              <a:buChar char="-"/>
            </a:pPr>
            <a:r>
              <a:rPr lang="en-US" sz="1200" b="0" baseline="0" dirty="0">
                <a:latin typeface="Courier New" panose="02070309020205020404" pitchFamily="49" charset="0"/>
                <a:cs typeface="Courier New" panose="02070309020205020404" pitchFamily="49" charset="0"/>
              </a:rPr>
              <a:t>Modernizer can also be designed to include additional JavaScript for non-core functionalities that you may want to include in your Modernizer file.</a:t>
            </a:r>
          </a:p>
          <a:p>
            <a:pPr marL="171450" indent="-171450">
              <a:buFontTx/>
              <a:buChar char="-"/>
            </a:pPr>
            <a:endParaRPr lang="en-US" sz="1200" b="0" baseline="0" dirty="0">
              <a:latin typeface="Courier New" panose="02070309020205020404" pitchFamily="49" charset="0"/>
              <a:cs typeface="Courier New" panose="02070309020205020404" pitchFamily="49" charset="0"/>
            </a:endParaRPr>
          </a:p>
          <a:p>
            <a:pPr marL="171450" indent="-171450">
              <a:buFontTx/>
              <a:buChar char="-"/>
            </a:pPr>
            <a:r>
              <a:rPr lang="en-US" sz="1200" b="0" baseline="0" dirty="0">
                <a:latin typeface="Courier New" panose="02070309020205020404" pitchFamily="49" charset="0"/>
                <a:cs typeface="Courier New" panose="02070309020205020404" pitchFamily="49" charset="0"/>
              </a:rPr>
              <a:t>Modernizer files are created in a minified version and can be generated to produce a non-minified version.  </a:t>
            </a:r>
          </a:p>
          <a:p>
            <a:pPr marL="171450" indent="-171450">
              <a:buFontTx/>
              <a:buChar char="-"/>
            </a:pPr>
            <a:endParaRPr lang="en-US" sz="1200" b="0" baseline="0" dirty="0">
              <a:latin typeface="Courier New" panose="02070309020205020404" pitchFamily="49" charset="0"/>
              <a:cs typeface="Courier New" panose="02070309020205020404" pitchFamily="49" charset="0"/>
            </a:endParaRPr>
          </a:p>
          <a:p>
            <a:pPr marL="171450" indent="-171450">
              <a:buFontTx/>
              <a:buChar char="-"/>
            </a:pPr>
            <a:r>
              <a:rPr lang="en-US" sz="1200" b="0" baseline="0" dirty="0">
                <a:latin typeface="Courier New" panose="02070309020205020404" pitchFamily="49" charset="0"/>
                <a:cs typeface="Courier New" panose="02070309020205020404" pitchFamily="49" charset="0"/>
              </a:rPr>
              <a:t>So let see how we can generate a custom Modernizer file. </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9</a:t>
            </a:fld>
            <a:endParaRPr lang="en-US" dirty="0"/>
          </a:p>
        </p:txBody>
      </p:sp>
    </p:spTree>
    <p:extLst>
      <p:ext uri="{BB962C8B-B14F-4D97-AF65-F5344CB8AC3E}">
        <p14:creationId xmlns:p14="http://schemas.microsoft.com/office/powerpoint/2010/main" val="1050270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a:t>
            </a:r>
            <a:r>
              <a:rPr lang="en-US" baseline="0" dirty="0"/>
              <a:t> you want to specify a measurement in CSS there are various units and values that can be used. </a:t>
            </a:r>
          </a:p>
          <a:p>
            <a:endParaRPr lang="en-US" baseline="0" dirty="0"/>
          </a:p>
          <a:p>
            <a:r>
              <a:rPr lang="en-US" b="1" baseline="0" dirty="0"/>
              <a:t>[Go to W3C Website] </a:t>
            </a:r>
            <a:r>
              <a:rPr lang="en-US" baseline="0" dirty="0"/>
              <a:t>Here on the W3C website are the units of measurement and the values that can be used to specify a measurement. </a:t>
            </a:r>
          </a:p>
          <a:p>
            <a:endParaRPr lang="en-US" baseline="0" dirty="0"/>
          </a:p>
          <a:p>
            <a:r>
              <a:rPr lang="en-US" baseline="0" dirty="0"/>
              <a:t>The units include percentages, inches, centimeters, </a:t>
            </a:r>
            <a:r>
              <a:rPr lang="en-US" baseline="0" dirty="0" err="1"/>
              <a:t>em</a:t>
            </a:r>
            <a:r>
              <a:rPr lang="en-US" baseline="0" dirty="0"/>
              <a:t>, </a:t>
            </a:r>
            <a:r>
              <a:rPr lang="en-US" baseline="0" dirty="0" err="1"/>
              <a:t>milimeters</a:t>
            </a:r>
            <a:r>
              <a:rPr lang="en-US" baseline="0" dirty="0"/>
              <a:t>, ex, points, pica and pixels. </a:t>
            </a:r>
          </a:p>
          <a:p>
            <a:endParaRPr lang="en-US" baseline="0" dirty="0"/>
          </a:p>
          <a:p>
            <a:r>
              <a:rPr lang="en-US" baseline="0" dirty="0"/>
              <a:t>Each unit can specify a numerical value. </a:t>
            </a:r>
            <a:r>
              <a:rPr lang="en-US" b="1" baseline="0" dirty="0"/>
              <a:t>[Back to Presentation]</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[Go to W3C Website] </a:t>
            </a:r>
            <a:r>
              <a:rPr lang="en-US" baseline="0" dirty="0"/>
              <a:t>Colors can also be specified in CSS by using the Color name, RGB colors, RGBA colors, HSL colors, HSLA colors and the hexadecimal value. </a:t>
            </a:r>
            <a:r>
              <a:rPr lang="en-US" b="1" baseline="0" dirty="0"/>
              <a:t>[Back to Presentation]</a:t>
            </a:r>
          </a:p>
          <a:p>
            <a:endParaRPr lang="en-US" baseline="0" dirty="0"/>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[Go to W3C Website] </a:t>
            </a:r>
            <a:r>
              <a:rPr lang="en-US" baseline="0" dirty="0"/>
              <a:t>On this chart the colors are shown with their respective hex and RGB values. Because there are 255 different RGB combinations, that means there are potentially 16 million different colors that can be specified. </a:t>
            </a:r>
            <a:r>
              <a:rPr lang="en-US" b="1" baseline="0" dirty="0"/>
              <a:t>[Back to Presentation]</a:t>
            </a:r>
            <a:endParaRPr lang="en-US" baseline="0" dirty="0"/>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[Go to W3C Website] </a:t>
            </a:r>
            <a:r>
              <a:rPr lang="en-US" baseline="0" dirty="0"/>
              <a:t>If you want to see the color sorted by name you can use this chart. </a:t>
            </a:r>
            <a:r>
              <a:rPr lang="en-US" b="1" baseline="0" dirty="0"/>
              <a:t>[Back to Presentation]</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[Go to W3C Website] </a:t>
            </a:r>
            <a:r>
              <a:rPr lang="en-US" baseline="0" dirty="0"/>
              <a:t>If you want to see the color sorted by hex value use this chart. </a:t>
            </a:r>
            <a:r>
              <a:rPr lang="en-US" b="1" baseline="0" dirty="0"/>
              <a:t>[Back to Presentation]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10</a:t>
            </a:fld>
            <a:endParaRPr lang="en-US" dirty="0"/>
          </a:p>
        </p:txBody>
      </p:sp>
    </p:spTree>
    <p:extLst>
      <p:ext uri="{BB962C8B-B14F-4D97-AF65-F5344CB8AC3E}">
        <p14:creationId xmlns:p14="http://schemas.microsoft.com/office/powerpoint/2010/main" val="2986494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a:t>
            </a:r>
            <a:r>
              <a:rPr lang="en-US" baseline="0" dirty="0"/>
              <a:t> </a:t>
            </a:r>
            <a:r>
              <a:rPr lang="en-US" dirty="0"/>
              <a:t>exercise you can change the color</a:t>
            </a:r>
            <a:r>
              <a:rPr lang="en-US" baseline="0" dirty="0"/>
              <a:t> of a HTML element in CSS by changing the hex , RGB and name. </a:t>
            </a:r>
          </a:p>
          <a:p>
            <a:endParaRPr lang="en-US" baseline="0" dirty="0"/>
          </a:p>
          <a:p>
            <a:r>
              <a:rPr lang="en-US" baseline="0" dirty="0"/>
              <a:t>Notice that each line has a background color set by a inline CSS rule. </a:t>
            </a:r>
          </a:p>
          <a:p>
            <a:endParaRPr lang="en-US" baseline="0" dirty="0"/>
          </a:p>
          <a:p>
            <a:r>
              <a:rPr lang="en-US" baseline="0" dirty="0"/>
              <a:t>If I want to change the color of the first line to light blue using the hex code I would use </a:t>
            </a:r>
            <a:r>
              <a:rPr lang="en-US" dirty="0">
                <a:effectLst/>
              </a:rPr>
              <a:t>#00FFFF. When</a:t>
            </a:r>
            <a:r>
              <a:rPr lang="en-US" baseline="0" dirty="0">
                <a:effectLst/>
              </a:rPr>
              <a:t> I make this change it changes the background to </a:t>
            </a:r>
            <a:r>
              <a:rPr lang="en-US" baseline="0" dirty="0"/>
              <a:t>light blue.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If I want to change the color of the second line to green using the RGB color values I would use </a:t>
            </a:r>
            <a:r>
              <a:rPr lang="en-US" dirty="0">
                <a:effectLst/>
              </a:rPr>
              <a:t>#0,255,0. When</a:t>
            </a:r>
            <a:r>
              <a:rPr lang="en-US" baseline="0" dirty="0">
                <a:effectLst/>
              </a:rPr>
              <a:t> I make this change it changes the background to </a:t>
            </a:r>
            <a:r>
              <a:rPr lang="en-US" baseline="0" dirty="0"/>
              <a:t>green.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If I want to change the color of the third line to purple using the color name  I would use </a:t>
            </a:r>
            <a:r>
              <a:rPr lang="en-US" b="0" dirty="0">
                <a:effectLst/>
              </a:rPr>
              <a:t>Purple</a:t>
            </a:r>
            <a:r>
              <a:rPr lang="en-US" dirty="0">
                <a:effectLst/>
              </a:rPr>
              <a:t>. When</a:t>
            </a:r>
            <a:r>
              <a:rPr lang="en-US" baseline="0" dirty="0">
                <a:effectLst/>
              </a:rPr>
              <a:t> I make this change it changes the background to </a:t>
            </a:r>
            <a:r>
              <a:rPr lang="en-US" b="0" dirty="0">
                <a:effectLst/>
              </a:rPr>
              <a:t>Purple</a:t>
            </a:r>
            <a:r>
              <a:rPr lang="en-US" baseline="0" dirty="0"/>
              <a:t>. </a:t>
            </a:r>
          </a:p>
          <a:p>
            <a:endParaRPr lang="en-US" baseline="0" dirty="0"/>
          </a:p>
          <a:p>
            <a:r>
              <a:rPr lang="en-US" baseline="0" dirty="0"/>
              <a:t>Now try this yourself.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Once you have completed</a:t>
            </a:r>
            <a:r>
              <a:rPr lang="en-US" sz="1200" baseline="0" dirty="0"/>
              <a:t> this exercise come back a restart the video. </a:t>
            </a:r>
            <a:endParaRPr lang="en-US" sz="1200" dirty="0"/>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11</a:t>
            </a:fld>
            <a:endParaRPr lang="en-US" dirty="0"/>
          </a:p>
        </p:txBody>
      </p:sp>
    </p:spTree>
    <p:extLst>
      <p:ext uri="{BB962C8B-B14F-4D97-AF65-F5344CB8AC3E}">
        <p14:creationId xmlns:p14="http://schemas.microsoft.com/office/powerpoint/2010/main" val="4725526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8288" bIns="0" anchor="ctr">
            <a:no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8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8288"/>
          <a:lstStyle>
            <a:lvl1pPr marL="0" marR="45720" indent="0" algn="r">
              <a:buNone/>
              <a:defRPr>
                <a:solidFill>
                  <a:schemeClr val="tx1"/>
                </a:solidFill>
                <a:effectLst>
                  <a:outerShdw blurRad="38100" dist="38100" dir="2700000" algn="tl">
                    <a:srgbClr val="000000">
                      <a:alpha val="43137"/>
                    </a:srgbClr>
                  </a:outerShdw>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30" name="Date Placeholder 29"/>
          <p:cNvSpPr>
            <a:spLocks noGrp="1"/>
          </p:cNvSpPr>
          <p:nvPr>
            <p:ph type="dt" sz="half" idx="10"/>
          </p:nvPr>
        </p:nvSpPr>
        <p:spPr/>
        <p:txBody>
          <a:bodyPr/>
          <a:lstStyle/>
          <a:p>
            <a:fld id="{EE222AF9-66B6-48FB-B3D3-186750DE28EE}" type="datetime1">
              <a:rPr lang="en-US" smtClean="0"/>
              <a:t>9/15/2025</a:t>
            </a:fld>
            <a:endParaRPr lang="en-US"/>
          </a:p>
        </p:txBody>
      </p:sp>
      <p:sp>
        <p:nvSpPr>
          <p:cNvPr id="19" name="Footer Placeholder 18"/>
          <p:cNvSpPr>
            <a:spLocks noGrp="1"/>
          </p:cNvSpPr>
          <p:nvPr>
            <p:ph type="ftr" sz="quarter" idx="11"/>
          </p:nvPr>
        </p:nvSpPr>
        <p:spPr/>
        <p:txBody>
          <a:bodyPr/>
          <a:lstStyle/>
          <a:p>
            <a:r>
              <a:rPr lang="en-US"/>
              <a:t>Copyright © 2007 - 2025 Carl M. Burnett</a:t>
            </a:r>
            <a:endParaRPr lang="en-US" dirty="0"/>
          </a:p>
        </p:txBody>
      </p:sp>
      <p:sp>
        <p:nvSpPr>
          <p:cNvPr id="27" name="Slide Number Placeholder 26"/>
          <p:cNvSpPr>
            <a:spLocks noGrp="1"/>
          </p:cNvSpPr>
          <p:nvPr>
            <p:ph type="sldNum" sz="quarter" idx="12"/>
          </p:nvPr>
        </p:nvSpPr>
        <p:spPr/>
        <p:txBody>
          <a:bodyPr/>
          <a:lstStyle/>
          <a:p>
            <a:fld id="{3D46CBA2-ECE5-4BE9-B546-6761E0E6708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810CD8-E673-497A-93CB-F90A13A9E3CC}"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endParaRPr lang="en-US" dirty="0"/>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1"/>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1"/>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033D919-42F2-4D7C-B91D-7893E742641C}"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endParaRPr lang="en-US" dirty="0"/>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E35298F-86FE-4755-81CF-1A7D0A39D0A4}"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endParaRPr lang="en-US" dirty="0"/>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ctr">
            <a:noAutofit/>
            <a:scene3d>
              <a:camera prst="orthographicFront"/>
              <a:lightRig rig="freezing" dir="t">
                <a:rot lat="0" lon="0" rev="5640000"/>
              </a:lightRig>
            </a:scene3d>
            <a:sp3d prstMaterial="flat">
              <a:bevelT w="38100" h="38100"/>
            </a:sp3d>
          </a:bodyPr>
          <a:lstStyle>
            <a:lvl1pPr algn="l" rtl="0">
              <a:spcBef>
                <a:spcPct val="0"/>
              </a:spcBef>
              <a:buNone/>
              <a:defRPr lang="en-US" sz="48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530352" y="2028498"/>
            <a:ext cx="7772400" cy="1132284"/>
          </a:xfrm>
        </p:spPr>
        <p:txBody>
          <a:bodyPr lIns="45720" rIns="45720" anchor="t"/>
          <a:lstStyle>
            <a:lvl1pPr marL="0" indent="0">
              <a:buNone/>
              <a:defRPr sz="2200" b="1">
                <a:solidFill>
                  <a:schemeClr val="tx1"/>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29B82A6-70BD-4AF5-888E-96AAA5DF4220}"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endParaRPr lang="en-US" dirty="0"/>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B7D6722-5E92-4C69-956A-FA54E06F30BF}"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endParaRPr lang="en-US" dirty="0"/>
          </a:p>
        </p:txBody>
      </p:sp>
      <p:sp>
        <p:nvSpPr>
          <p:cNvPr id="7" name="Slide Number Placeholder 6"/>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1394818"/>
            <a:ext cx="4041775" cy="491132"/>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74016F1-393A-453D-977A-39E65458A89D}" type="datetime1">
              <a:rPr lang="en-US" smtClean="0"/>
              <a:t>9/15/2025</a:t>
            </a:fld>
            <a:endParaRPr lang="en-US"/>
          </a:p>
        </p:txBody>
      </p:sp>
      <p:sp>
        <p:nvSpPr>
          <p:cNvPr id="8" name="Footer Placeholder 7"/>
          <p:cNvSpPr>
            <a:spLocks noGrp="1"/>
          </p:cNvSpPr>
          <p:nvPr>
            <p:ph type="ftr" sz="quarter" idx="11"/>
          </p:nvPr>
        </p:nvSpPr>
        <p:spPr/>
        <p:txBody>
          <a:bodyPr/>
          <a:lstStyle/>
          <a:p>
            <a:r>
              <a:rPr lang="en-US"/>
              <a:t>Copyright © 2007 - 2025 Carl M. Burnett</a:t>
            </a:r>
            <a:endParaRPr lang="en-US" dirty="0"/>
          </a:p>
        </p:txBody>
      </p:sp>
      <p:sp>
        <p:nvSpPr>
          <p:cNvPr id="9" name="Slide Number Placeholder 8"/>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C5DB1D81-C5CC-4318-BC87-031CD28BD7C2}" type="datetime1">
              <a:rPr lang="en-US" smtClean="0"/>
              <a:t>9/15/2025</a:t>
            </a:fld>
            <a:endParaRPr lang="en-US"/>
          </a:p>
        </p:txBody>
      </p:sp>
      <p:sp>
        <p:nvSpPr>
          <p:cNvPr id="4" name="Footer Placeholder 3"/>
          <p:cNvSpPr>
            <a:spLocks noGrp="1"/>
          </p:cNvSpPr>
          <p:nvPr>
            <p:ph type="ftr" sz="quarter" idx="11"/>
          </p:nvPr>
        </p:nvSpPr>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C6FCE-D5BC-4484-BA58-8A406D4B0229}" type="datetime1">
              <a:rPr lang="en-US" smtClean="0"/>
              <a:t>9/15/2025</a:t>
            </a:fld>
            <a:endParaRPr lang="en-US"/>
          </a:p>
        </p:txBody>
      </p:sp>
      <p:sp>
        <p:nvSpPr>
          <p:cNvPr id="3" name="Footer Placeholder 2"/>
          <p:cNvSpPr>
            <a:spLocks noGrp="1"/>
          </p:cNvSpPr>
          <p:nvPr>
            <p:ph type="ftr" sz="quarter" idx="11"/>
          </p:nvPr>
        </p:nvSpPr>
        <p:spPr/>
        <p:txBody>
          <a:bodyPr/>
          <a:lstStyle/>
          <a:p>
            <a:r>
              <a:rPr lang="en-US"/>
              <a:t>Copyright © 2007 - 2025 Carl M. Burnett</a:t>
            </a:r>
            <a:endParaRPr lang="en-US" dirty="0"/>
          </a:p>
        </p:txBody>
      </p:sp>
      <p:sp>
        <p:nvSpPr>
          <p:cNvPr id="4" name="Slide Number Placeholder 3"/>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CDB7DE0-0E29-4D38-B80D-88B59160FB04}"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endParaRPr lang="en-US" dirty="0"/>
          </a:p>
        </p:txBody>
      </p:sp>
      <p:sp>
        <p:nvSpPr>
          <p:cNvPr id="7" name="Slide Number Placeholder 6"/>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882747"/>
            <a:ext cx="2212848" cy="1186966"/>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6E3511A-CAE5-4AF5-84E8-BD297A0CFCF9}"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a:xfrm>
            <a:off x="8077200" y="4767263"/>
            <a:ext cx="609600" cy="273844"/>
          </a:xfrm>
        </p:spPr>
        <p:txBody>
          <a:bodyPr/>
          <a:lstStyle/>
          <a:p>
            <a:fld id="{3D46CBA2-ECE5-4BE9-B546-6761E0E67089}" type="slidenum">
              <a:rPr lang="en-US" smtClean="0"/>
              <a:t>‹#›</a:t>
            </a:fld>
            <a:endParaRPr lang="en-US"/>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4664869"/>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5358"/>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528066"/>
            <a:ext cx="8229600" cy="85725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51610"/>
            <a:ext cx="8229600" cy="329184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457200" y="4767263"/>
            <a:ext cx="2133600" cy="273844"/>
          </a:xfrm>
          <a:prstGeom prst="rect">
            <a:avLst/>
          </a:prstGeom>
        </p:spPr>
        <p:txBody>
          <a:bodyPr vert="horz" lIns="0" tIns="0" rIns="0" bIns="0" anchor="b"/>
          <a:lstStyle>
            <a:lvl1pPr algn="l" eaLnBrk="1" latinLnBrk="0" hangingPunct="1">
              <a:defRPr kumimoji="0" sz="1200" b="1">
                <a:solidFill>
                  <a:schemeClr val="tx2">
                    <a:shade val="90000"/>
                  </a:schemeClr>
                </a:solidFill>
                <a:latin typeface="+mj-lt"/>
              </a:defRPr>
            </a:lvl1pPr>
          </a:lstStyle>
          <a:p>
            <a:fld id="{C4DF7190-B010-415D-952C-218D19E4C412}" type="datetime1">
              <a:rPr lang="en-US" smtClean="0"/>
              <a:pPr/>
              <a:t>9/15/2025</a:t>
            </a:fld>
            <a:endParaRPr lang="en-US"/>
          </a:p>
        </p:txBody>
      </p:sp>
      <p:sp>
        <p:nvSpPr>
          <p:cNvPr id="22" name="Footer Placeholder 21"/>
          <p:cNvSpPr>
            <a:spLocks noGrp="1"/>
          </p:cNvSpPr>
          <p:nvPr>
            <p:ph type="ftr" sz="quarter" idx="3"/>
          </p:nvPr>
        </p:nvSpPr>
        <p:spPr>
          <a:xfrm>
            <a:off x="2667000" y="4767263"/>
            <a:ext cx="3352800" cy="273844"/>
          </a:xfrm>
          <a:prstGeom prst="rect">
            <a:avLst/>
          </a:prstGeom>
        </p:spPr>
        <p:txBody>
          <a:bodyPr vert="horz" lIns="0" tIns="0" rIns="0" bIns="0" anchor="b"/>
          <a:lstStyle>
            <a:lvl1pPr algn="l" eaLnBrk="1" latinLnBrk="0" hangingPunct="1">
              <a:defRPr kumimoji="0" sz="1200" b="1">
                <a:solidFill>
                  <a:schemeClr val="tx2">
                    <a:shade val="90000"/>
                  </a:schemeClr>
                </a:solidFill>
                <a:latin typeface="+mj-lt"/>
              </a:defRPr>
            </a:lvl1pPr>
          </a:lstStyle>
          <a:p>
            <a:r>
              <a:rPr lang="en-US"/>
              <a:t>Copyright © 2007 - 2025 Carl M. Burnett</a:t>
            </a:r>
            <a:endParaRPr lang="en-US" dirty="0"/>
          </a:p>
        </p:txBody>
      </p:sp>
      <p:sp>
        <p:nvSpPr>
          <p:cNvPr id="18" name="Slide Number Placeholder 17"/>
          <p:cNvSpPr>
            <a:spLocks noGrp="1"/>
          </p:cNvSpPr>
          <p:nvPr>
            <p:ph type="sldNum" sz="quarter" idx="4"/>
          </p:nvPr>
        </p:nvSpPr>
        <p:spPr>
          <a:xfrm>
            <a:off x="7924800" y="4767263"/>
            <a:ext cx="762000" cy="273844"/>
          </a:xfrm>
          <a:prstGeom prst="rect">
            <a:avLst/>
          </a:prstGeom>
        </p:spPr>
        <p:txBody>
          <a:bodyPr vert="horz" lIns="0" tIns="0" rIns="0" bIns="0" anchor="b"/>
          <a:lstStyle>
            <a:lvl1pPr algn="r" eaLnBrk="1" latinLnBrk="0" hangingPunct="1">
              <a:defRPr kumimoji="0" sz="1200" b="1">
                <a:solidFill>
                  <a:schemeClr val="tx2">
                    <a:shade val="90000"/>
                  </a:schemeClr>
                </a:solidFill>
                <a:latin typeface="+mj-lt"/>
              </a:defRPr>
            </a:lvl1pPr>
          </a:lstStyle>
          <a:p>
            <a:fld id="{3D46CBA2-ECE5-4BE9-B546-6761E0E67089}" type="slidenum">
              <a:rPr lang="en-US" smtClean="0"/>
              <a:pPr/>
              <a:t>‹#›</a:t>
            </a:fld>
            <a:endParaRPr lang="en-US"/>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1" kern="1200">
          <a:ln>
            <a:noFill/>
          </a:ln>
          <a:solidFill>
            <a:schemeClr val="tx2"/>
          </a:solidFill>
          <a:effectLst>
            <a:outerShdw blurRad="38100" dist="38100" dir="2700000" algn="tl">
              <a:srgbClr val="000000">
                <a:alpha val="43137"/>
              </a:srgbClr>
            </a:outerShdw>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b="1" kern="1200">
          <a:solidFill>
            <a:schemeClr val="tx1"/>
          </a:solidFill>
          <a:latin typeface="+mj-lt"/>
          <a:ea typeface="Verdana" panose="020B0604030504040204" pitchFamily="34" charset="0"/>
          <a:cs typeface="Verdana" panose="020B0604030504040204" pitchFamily="34" charset="0"/>
        </a:defRPr>
      </a:lvl1pPr>
      <a:lvl2pPr marL="640080" indent="-246888" algn="l" rtl="0" eaLnBrk="1" latinLnBrk="0" hangingPunct="1">
        <a:spcBef>
          <a:spcPct val="20000"/>
        </a:spcBef>
        <a:buClr>
          <a:schemeClr val="accent1"/>
        </a:buClr>
        <a:buSzPct val="85000"/>
        <a:buFont typeface="Wingdings 2"/>
        <a:buChar char=""/>
        <a:defRPr kumimoji="0" sz="2400" b="1" kern="1200">
          <a:solidFill>
            <a:schemeClr val="tx1"/>
          </a:solidFill>
          <a:latin typeface="+mj-lt"/>
          <a:ea typeface="Verdana" panose="020B0604030504040204" pitchFamily="34" charset="0"/>
          <a:cs typeface="Verdana" panose="020B0604030504040204" pitchFamily="34" charset="0"/>
        </a:defRPr>
      </a:lvl2pPr>
      <a:lvl3pPr marL="914400" indent="-246888" algn="l" rtl="0" eaLnBrk="1" latinLnBrk="0" hangingPunct="1">
        <a:spcBef>
          <a:spcPct val="20000"/>
        </a:spcBef>
        <a:buClr>
          <a:schemeClr val="accent2"/>
        </a:buClr>
        <a:buSzPct val="70000"/>
        <a:buFont typeface="Wingdings 2"/>
        <a:buChar char=""/>
        <a:defRPr kumimoji="0" sz="2100" b="1" kern="1200">
          <a:solidFill>
            <a:schemeClr val="tx1"/>
          </a:solidFill>
          <a:latin typeface="+mj-lt"/>
          <a:ea typeface="Verdana" panose="020B0604030504040204" pitchFamily="34" charset="0"/>
          <a:cs typeface="Verdana" panose="020B0604030504040204" pitchFamily="34" charset="0"/>
        </a:defRPr>
      </a:lvl3pPr>
      <a:lvl4pPr marL="1188720" indent="-210312" algn="l" rtl="0" eaLnBrk="1" latinLnBrk="0" hangingPunct="1">
        <a:spcBef>
          <a:spcPct val="20000"/>
        </a:spcBef>
        <a:buClr>
          <a:schemeClr val="accent3"/>
        </a:buClr>
        <a:buSzPct val="65000"/>
        <a:buFont typeface="Wingdings 2"/>
        <a:buChar char=""/>
        <a:defRPr kumimoji="0" sz="2000" b="1" kern="1200">
          <a:solidFill>
            <a:schemeClr val="tx1"/>
          </a:solidFill>
          <a:latin typeface="+mj-lt"/>
          <a:ea typeface="Verdana" panose="020B0604030504040204" pitchFamily="34" charset="0"/>
          <a:cs typeface="Verdana" panose="020B0604030504040204" pitchFamily="34" charset="0"/>
        </a:defRPr>
      </a:lvl4pPr>
      <a:lvl5pPr marL="1463040" indent="-210312" algn="l" rtl="0" eaLnBrk="1" latinLnBrk="0" hangingPunct="1">
        <a:spcBef>
          <a:spcPct val="20000"/>
        </a:spcBef>
        <a:buClr>
          <a:schemeClr val="accent4"/>
        </a:buClr>
        <a:buSzPct val="65000"/>
        <a:buFont typeface="Wingdings 2"/>
        <a:buChar char=""/>
        <a:defRPr kumimoji="0" sz="2000" b="1" kern="1200">
          <a:solidFill>
            <a:schemeClr val="tx1"/>
          </a:solidFill>
          <a:latin typeface="+mj-lt"/>
          <a:ea typeface="Verdana" panose="020B0604030504040204" pitchFamily="34" charset="0"/>
          <a:cs typeface="Verdana" panose="020B0604030504040204"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rofburnett.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w3schools.com/cssref/css_units.asp" TargetMode="External"/><Relationship Id="rId7" Type="http://schemas.openxmlformats.org/officeDocument/2006/relationships/hyperlink" Target="http://www.w3schools.com/cssref/css_colorsfull.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www.w3schools.com/cssref/css_colornames.asp" TargetMode="External"/><Relationship Id="rId5" Type="http://schemas.openxmlformats.org/officeDocument/2006/relationships/hyperlink" Target="http://www.w3schools.com/cssref/css_colors.asp" TargetMode="External"/><Relationship Id="rId4" Type="http://schemas.openxmlformats.org/officeDocument/2006/relationships/hyperlink" Target="http://www.w3schools.com/cssref/css_colors_legal.asp"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w3schools.com/cssref/tryit.asp?filename=trycss_colorhe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w3schools.com/cssref/trysel.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w3schools.com/cssref/css_selectors.asp"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w3schools.com/css/css_combinators.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w3schools.com/css/css3_gradients.asp" TargetMode="External"/><Relationship Id="rId2" Type="http://schemas.openxmlformats.org/officeDocument/2006/relationships/hyperlink" Target="http://www.w3schools.com/css/css_background.asp"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necolas.github.io/normalize.cs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modernizr.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modernizr.com/downloa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90500" y="2371114"/>
            <a:ext cx="8572500" cy="1143000"/>
          </a:xfrm>
        </p:spPr>
        <p:txBody>
          <a:bodyPr>
            <a:normAutofit/>
          </a:bodyPr>
          <a:lstStyle/>
          <a:p>
            <a:pPr>
              <a:defRPr/>
            </a:pPr>
            <a:r>
              <a:rPr lang="en-US" sz="1800" dirty="0">
                <a:effectLst>
                  <a:outerShdw blurRad="38100" dist="38100" dir="2700000" algn="tl">
                    <a:srgbClr val="000000">
                      <a:alpha val="43137"/>
                    </a:srgbClr>
                  </a:outerShdw>
                </a:effectLst>
              </a:rPr>
              <a:t>Session III</a:t>
            </a:r>
            <a:endParaRPr lang="en-US" sz="1800" dirty="0"/>
          </a:p>
          <a:p>
            <a:pPr>
              <a:defRPr/>
            </a:pPr>
            <a:r>
              <a:rPr lang="en-US" sz="1800" dirty="0"/>
              <a:t>Chapter 4 - How to use CSS to Format the Elements of a Web Page</a:t>
            </a:r>
          </a:p>
          <a:p>
            <a:pPr>
              <a:defRPr/>
            </a:pPr>
            <a:r>
              <a:rPr lang="en-US" sz="1800" dirty="0"/>
              <a:t>Chapter 5 - How to use the CSS Box Model</a:t>
            </a:r>
          </a:p>
          <a:p>
            <a:pPr>
              <a:defRPr/>
            </a:pPr>
            <a:endParaRPr lang="en-US" sz="1800" dirty="0">
              <a:effectLst>
                <a:outerShdw blurRad="38100" dist="38100" dir="2700000" algn="tl">
                  <a:srgbClr val="000000">
                    <a:alpha val="43137"/>
                  </a:srgbClr>
                </a:outerShdw>
              </a:effectLst>
            </a:endParaRPr>
          </a:p>
        </p:txBody>
      </p:sp>
      <p:sp>
        <p:nvSpPr>
          <p:cNvPr id="2054" name="Rectangle 6"/>
          <p:cNvSpPr>
            <a:spLocks noGrp="1" noChangeArrowheads="1"/>
          </p:cNvSpPr>
          <p:nvPr>
            <p:ph type="title"/>
          </p:nvPr>
        </p:nvSpPr>
        <p:spPr>
          <a:xfrm>
            <a:off x="31459" y="835054"/>
            <a:ext cx="8731541" cy="762000"/>
          </a:xfrm>
        </p:spPr>
        <p:txBody>
          <a:bodyPr/>
          <a:lstStyle/>
          <a:p>
            <a:pPr>
              <a:defRPr/>
            </a:pPr>
            <a:r>
              <a:rPr lang="en-US" sz="5400" dirty="0"/>
              <a:t>CSS3</a:t>
            </a:r>
          </a:p>
        </p:txBody>
      </p:sp>
      <p:sp>
        <p:nvSpPr>
          <p:cNvPr id="4" name="Rectangle 3">
            <a:extLst>
              <a:ext uri="{FF2B5EF4-FFF2-40B4-BE49-F238E27FC236}">
                <a16:creationId xmlns:a16="http://schemas.microsoft.com/office/drawing/2014/main" id="{8F68E5F8-F302-4133-BFFE-B36130866F3C}"/>
              </a:ext>
            </a:extLst>
          </p:cNvPr>
          <p:cNvSpPr txBox="1">
            <a:spLocks noChangeArrowheads="1"/>
          </p:cNvSpPr>
          <p:nvPr/>
        </p:nvSpPr>
        <p:spPr>
          <a:xfrm>
            <a:off x="567578" y="3486150"/>
            <a:ext cx="8195422" cy="914400"/>
          </a:xfrm>
          <a:prstGeom prst="rect">
            <a:avLst/>
          </a:prstGeom>
        </p:spPr>
        <p:txBody>
          <a:bodyPr vert="horz" lIns="0" rIns="18288" anchor="b">
            <a:normAutofit fontScale="77500" lnSpcReduction="20000"/>
          </a:bodyPr>
          <a:lstStyle>
            <a:lvl1pPr marL="0" marR="45720" indent="0" algn="r" rtl="0" eaLnBrk="1" latinLnBrk="0" hangingPunct="1">
              <a:spcBef>
                <a:spcPct val="20000"/>
              </a:spcBef>
              <a:buClr>
                <a:schemeClr val="accent3"/>
              </a:buClr>
              <a:buSzPct val="95000"/>
              <a:buFont typeface="Wingdings 2"/>
              <a:buNone/>
              <a:defRPr kumimoji="0" sz="2600" b="1" kern="1200">
                <a:solidFill>
                  <a:schemeClr val="tx1"/>
                </a:solidFill>
                <a:effectLst>
                  <a:outerShdw blurRad="38100" dist="38100" dir="2700000" algn="tl">
                    <a:srgbClr val="000000">
                      <a:alpha val="43137"/>
                    </a:srgbClr>
                  </a:outerShdw>
                </a:effectLst>
                <a:latin typeface="+mj-lt"/>
                <a:ea typeface="Verdana" panose="020B0604030504040204" pitchFamily="34" charset="0"/>
                <a:cs typeface="Verdana" panose="020B0604030504040204" pitchFamily="34" charset="0"/>
              </a:defRPr>
            </a:lvl1pPr>
            <a:lvl2pPr marL="457200" indent="0" algn="ctr" rtl="0" eaLnBrk="1" latinLnBrk="0" hangingPunct="1">
              <a:spcBef>
                <a:spcPct val="20000"/>
              </a:spcBef>
              <a:buClr>
                <a:schemeClr val="accent1"/>
              </a:buClr>
              <a:buSzPct val="85000"/>
              <a:buFont typeface="Wingdings 2"/>
              <a:buNone/>
              <a:defRPr kumimoji="0" sz="2400" b="1" kern="1200">
                <a:solidFill>
                  <a:schemeClr val="tx1"/>
                </a:solidFill>
                <a:latin typeface="+mj-lt"/>
                <a:ea typeface="Verdana" panose="020B0604030504040204" pitchFamily="34" charset="0"/>
                <a:cs typeface="Verdana" panose="020B0604030504040204" pitchFamily="34" charset="0"/>
              </a:defRPr>
            </a:lvl2pPr>
            <a:lvl3pPr marL="914400" indent="0" algn="ctr" rtl="0" eaLnBrk="1" latinLnBrk="0" hangingPunct="1">
              <a:spcBef>
                <a:spcPct val="20000"/>
              </a:spcBef>
              <a:buClr>
                <a:schemeClr val="accent2"/>
              </a:buClr>
              <a:buSzPct val="70000"/>
              <a:buFont typeface="Wingdings 2"/>
              <a:buNone/>
              <a:defRPr kumimoji="0" sz="2100" b="1" kern="1200">
                <a:solidFill>
                  <a:schemeClr val="tx1"/>
                </a:solidFill>
                <a:latin typeface="+mj-lt"/>
                <a:ea typeface="Verdana" panose="020B0604030504040204" pitchFamily="34" charset="0"/>
                <a:cs typeface="Verdana" panose="020B0604030504040204" pitchFamily="34" charset="0"/>
              </a:defRPr>
            </a:lvl3pPr>
            <a:lvl4pPr marL="1371600" indent="0" algn="ctr" rtl="0" eaLnBrk="1" latinLnBrk="0" hangingPunct="1">
              <a:spcBef>
                <a:spcPct val="20000"/>
              </a:spcBef>
              <a:buClr>
                <a:schemeClr val="accent3"/>
              </a:buClr>
              <a:buSzPct val="65000"/>
              <a:buFont typeface="Wingdings 2"/>
              <a:buNone/>
              <a:defRPr kumimoji="0" sz="2000" b="1" kern="1200">
                <a:solidFill>
                  <a:schemeClr val="tx1"/>
                </a:solidFill>
                <a:latin typeface="+mj-lt"/>
                <a:ea typeface="Verdana" panose="020B0604030504040204" pitchFamily="34" charset="0"/>
                <a:cs typeface="Verdana" panose="020B0604030504040204" pitchFamily="34" charset="0"/>
              </a:defRPr>
            </a:lvl4pPr>
            <a:lvl5pPr marL="1828800" indent="0" algn="ctr" rtl="0" eaLnBrk="1" latinLnBrk="0" hangingPunct="1">
              <a:spcBef>
                <a:spcPct val="20000"/>
              </a:spcBef>
              <a:buClr>
                <a:schemeClr val="accent4"/>
              </a:buClr>
              <a:buSzPct val="65000"/>
              <a:buFont typeface="Wingdings 2"/>
              <a:buNone/>
              <a:defRPr kumimoji="0" sz="2000" b="1" kern="1200">
                <a:solidFill>
                  <a:schemeClr val="tx1"/>
                </a:solidFill>
                <a:latin typeface="+mj-lt"/>
                <a:ea typeface="Verdana" panose="020B0604030504040204" pitchFamily="34" charset="0"/>
                <a:cs typeface="Verdana" panose="020B0604030504040204" pitchFamily="34" charset="0"/>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defRPr/>
            </a:pPr>
            <a:br>
              <a:rPr lang="en-US" sz="3600" dirty="0"/>
            </a:br>
            <a:r>
              <a:rPr lang="en-US" sz="2000" dirty="0">
                <a:hlinkClick r:id="rId3"/>
              </a:rPr>
              <a:t>www.profburnett.com</a:t>
            </a:r>
            <a:endParaRPr lang="en-US" sz="2000" dirty="0"/>
          </a:p>
          <a:p>
            <a:pPr>
              <a:defRPr/>
            </a:pPr>
            <a:r>
              <a:rPr lang="en-US" sz="2000" i="1" dirty="0">
                <a:solidFill>
                  <a:srgbClr val="FFC000"/>
                </a:solidFill>
              </a:rPr>
              <a:t>Master a Skill </a:t>
            </a:r>
            <a:r>
              <a:rPr lang="en-US" sz="2000" i="1" dirty="0"/>
              <a:t>/ </a:t>
            </a:r>
            <a:r>
              <a:rPr lang="en-US" sz="2000" i="1" dirty="0">
                <a:solidFill>
                  <a:srgbClr val="FFFF00"/>
                </a:solidFill>
              </a:rPr>
              <a:t>Learn for Life</a:t>
            </a:r>
          </a:p>
        </p:txBody>
      </p:sp>
    </p:spTree>
    <p:extLst>
      <p:ext uri="{BB962C8B-B14F-4D97-AF65-F5344CB8AC3E}">
        <p14:creationId xmlns:p14="http://schemas.microsoft.com/office/powerpoint/2010/main" val="520145261"/>
      </p:ext>
    </p:extLst>
  </p:cSld>
  <p:clrMapOvr>
    <a:masterClrMapping/>
  </p:clrMapOvr>
  <mc:AlternateContent xmlns:mc="http://schemas.openxmlformats.org/markup-compatibility/2006" xmlns:p14="http://schemas.microsoft.com/office/powerpoint/2010/main">
    <mc:Choice Requires="p14">
      <p:transition spd="med" p14:dur="700" advTm="11166">
        <p:fade/>
      </p:transition>
    </mc:Choice>
    <mc:Fallback xmlns="">
      <p:transition spd="med" advTm="11166">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How to Specify Measurements and Colors</a:t>
            </a:r>
          </a:p>
        </p:txBody>
      </p:sp>
      <p:sp>
        <p:nvSpPr>
          <p:cNvPr id="3" name="Content Placeholder 2"/>
          <p:cNvSpPr>
            <a:spLocks noGrp="1"/>
          </p:cNvSpPr>
          <p:nvPr>
            <p:ph idx="1"/>
          </p:nvPr>
        </p:nvSpPr>
        <p:spPr/>
        <p:txBody>
          <a:bodyPr/>
          <a:lstStyle/>
          <a:p>
            <a:r>
              <a:rPr lang="en-US" dirty="0">
                <a:hlinkClick r:id="rId3"/>
              </a:rPr>
              <a:t>CSS Units and Measurement Values</a:t>
            </a:r>
            <a:endParaRPr lang="en-US" dirty="0"/>
          </a:p>
          <a:p>
            <a:r>
              <a:rPr lang="en-US" dirty="0">
                <a:hlinkClick r:id="rId4"/>
              </a:rPr>
              <a:t>CSS Color Values</a:t>
            </a:r>
            <a:endParaRPr lang="en-US" dirty="0"/>
          </a:p>
          <a:p>
            <a:r>
              <a:rPr lang="en-US" dirty="0">
                <a:hlinkClick r:id="rId5"/>
              </a:rPr>
              <a:t>CSS Colors</a:t>
            </a:r>
            <a:endParaRPr lang="en-US" dirty="0"/>
          </a:p>
          <a:p>
            <a:r>
              <a:rPr lang="en-US" dirty="0">
                <a:hlinkClick r:id="rId6"/>
              </a:rPr>
              <a:t>CSS Color Names</a:t>
            </a:r>
            <a:endParaRPr lang="en-US" dirty="0"/>
          </a:p>
          <a:p>
            <a:r>
              <a:rPr lang="en-US" dirty="0">
                <a:hlinkClick r:id="rId7"/>
              </a:rPr>
              <a:t>CSS Color HEX</a:t>
            </a:r>
            <a:endParaRPr lang="en-US" dirty="0"/>
          </a:p>
        </p:txBody>
      </p:sp>
      <p:sp>
        <p:nvSpPr>
          <p:cNvPr id="4" name="Date Placeholder 3"/>
          <p:cNvSpPr>
            <a:spLocks noGrp="1"/>
          </p:cNvSpPr>
          <p:nvPr>
            <p:ph type="dt" sz="half" idx="10"/>
          </p:nvPr>
        </p:nvSpPr>
        <p:spPr/>
        <p:txBody>
          <a:bodyPr/>
          <a:lstStyle/>
          <a:p>
            <a:fld id="{136D47E5-A440-4F97-BF1F-139506A1A25A}"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10</a:t>
            </a:fld>
            <a:endParaRPr lang="en-US" dirty="0"/>
          </a:p>
        </p:txBody>
      </p:sp>
    </p:spTree>
    <p:extLst>
      <p:ext uri="{BB962C8B-B14F-4D97-AF65-F5344CB8AC3E}">
        <p14:creationId xmlns:p14="http://schemas.microsoft.com/office/powerpoint/2010/main" val="936865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a:effectLst/>
              </a:rPr>
              <a:t>CSS Colors </a:t>
            </a:r>
            <a:endParaRPr lang="en-US" dirty="0"/>
          </a:p>
        </p:txBody>
      </p:sp>
      <p:graphicFrame>
        <p:nvGraphicFramePr>
          <p:cNvPr id="8" name="Content Placeholder 7"/>
          <p:cNvGraphicFramePr>
            <a:graphicFrameLocks noGrp="1"/>
          </p:cNvGraphicFramePr>
          <p:nvPr>
            <p:ph idx="1"/>
          </p:nvPr>
        </p:nvGraphicFramePr>
        <p:xfrm>
          <a:off x="457200" y="1450975"/>
          <a:ext cx="8229600" cy="5138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38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effectLst/>
                          <a:latin typeface="+mj-lt"/>
                        </a:rPr>
                        <a:t>CSS Colors by Hex, RGB and Name</a:t>
                      </a:r>
                    </a:p>
                  </a:txBody>
                  <a:tcPr marL="85999" marR="85999" marT="41148" marB="41148" anchor="ctr"/>
                </a:tc>
                <a:tc>
                  <a:txBody>
                    <a:bodyPr/>
                    <a:lstStyle/>
                    <a:p>
                      <a:endParaRPr lang="en-US" sz="1600" dirty="0">
                        <a:latin typeface="+mj-lt"/>
                      </a:endParaRPr>
                    </a:p>
                  </a:txBody>
                  <a:tcPr marL="85999" marR="85999" marT="41148" marB="41148"/>
                </a:tc>
                <a:extLst>
                  <a:ext uri="{0D108BD9-81ED-4DB2-BD59-A6C34878D82A}">
                    <a16:rowId xmlns:a16="http://schemas.microsoft.com/office/drawing/2014/main" val="10000"/>
                  </a:ext>
                </a:extLst>
              </a:tr>
            </a:tbl>
          </a:graphicData>
        </a:graphic>
      </p:graphicFrame>
      <p:sp>
        <p:nvSpPr>
          <p:cNvPr id="4" name="Date Placeholder 3"/>
          <p:cNvSpPr>
            <a:spLocks noGrp="1"/>
          </p:cNvSpPr>
          <p:nvPr>
            <p:ph type="dt" sz="half" idx="10"/>
          </p:nvPr>
        </p:nvSpPr>
        <p:spPr/>
        <p:txBody>
          <a:bodyPr/>
          <a:lstStyle/>
          <a:p>
            <a:fld id="{EE547550-6568-4A5C-8E7A-C26834F771C8}"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11</a:t>
            </a:fld>
            <a:endParaRPr lang="en-US" dirty="0"/>
          </a:p>
        </p:txBody>
      </p:sp>
      <p:sp>
        <p:nvSpPr>
          <p:cNvPr id="10" name="Rounded Rectangle 9">
            <a:hlinkClick r:id="rId3"/>
          </p:cNvPr>
          <p:cNvSpPr/>
          <p:nvPr/>
        </p:nvSpPr>
        <p:spPr>
          <a:xfrm>
            <a:off x="5533959" y="1504950"/>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W3C Example</a:t>
            </a:r>
          </a:p>
        </p:txBody>
      </p:sp>
    </p:spTree>
    <p:extLst>
      <p:ext uri="{BB962C8B-B14F-4D97-AF65-F5344CB8AC3E}">
        <p14:creationId xmlns:p14="http://schemas.microsoft.com/office/powerpoint/2010/main" val="2927880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CSS Code Selectors</a:t>
            </a:r>
          </a:p>
        </p:txBody>
      </p:sp>
      <p:sp>
        <p:nvSpPr>
          <p:cNvPr id="3" name="Content Placeholder 2"/>
          <p:cNvSpPr>
            <a:spLocks noGrp="1"/>
          </p:cNvSpPr>
          <p:nvPr>
            <p:ph idx="1"/>
          </p:nvPr>
        </p:nvSpPr>
        <p:spPr/>
        <p:txBody>
          <a:bodyPr>
            <a:normAutofit lnSpcReduction="10000"/>
          </a:bodyPr>
          <a:lstStyle/>
          <a:p>
            <a:r>
              <a:rPr lang="en-US" dirty="0"/>
              <a:t>All Elements - *</a:t>
            </a:r>
          </a:p>
          <a:p>
            <a:r>
              <a:rPr lang="en-US" dirty="0"/>
              <a:t>By Element Type</a:t>
            </a:r>
          </a:p>
          <a:p>
            <a:pPr lvl="1"/>
            <a:r>
              <a:rPr lang="en-US" sz="2000" dirty="0">
                <a:latin typeface="Courier New" panose="02070309020205020404" pitchFamily="49" charset="0"/>
                <a:cs typeface="Courier New" panose="02070309020205020404" pitchFamily="49" charset="0"/>
              </a:rPr>
              <a:t>h1</a:t>
            </a:r>
          </a:p>
          <a:p>
            <a:pPr lvl="1"/>
            <a:r>
              <a:rPr lang="en-US" sz="2000" dirty="0">
                <a:latin typeface="Courier New" panose="02070309020205020404" pitchFamily="49" charset="0"/>
                <a:cs typeface="Courier New" panose="02070309020205020404" pitchFamily="49" charset="0"/>
              </a:rPr>
              <a:t>p </a:t>
            </a:r>
          </a:p>
          <a:p>
            <a:r>
              <a:rPr lang="en-US" dirty="0"/>
              <a:t>By id</a:t>
            </a:r>
          </a:p>
          <a:p>
            <a:pPr lvl="1"/>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mainsection</a:t>
            </a:r>
            <a:endParaRPr lang="en-US" sz="2000" dirty="0">
              <a:latin typeface="Courier New" panose="02070309020205020404" pitchFamily="49" charset="0"/>
              <a:cs typeface="Courier New" panose="02070309020205020404" pitchFamily="49" charset="0"/>
            </a:endParaRPr>
          </a:p>
          <a:p>
            <a:r>
              <a:rPr lang="en-US" dirty="0"/>
              <a:t>By Class</a:t>
            </a:r>
          </a:p>
          <a:p>
            <a:pPr lvl="1"/>
            <a:r>
              <a:rPr lang="en-US"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maintag</a:t>
            </a:r>
            <a:endParaRPr lang="en-US" dirty="0">
              <a:latin typeface="Courier New" panose="02070309020205020404" pitchFamily="49" charset="0"/>
              <a:cs typeface="Courier New" panose="02070309020205020404" pitchFamily="49" charset="0"/>
            </a:endParaRPr>
          </a:p>
        </p:txBody>
      </p:sp>
      <p:sp>
        <p:nvSpPr>
          <p:cNvPr id="4" name="Date Placeholder 3"/>
          <p:cNvSpPr>
            <a:spLocks noGrp="1"/>
          </p:cNvSpPr>
          <p:nvPr>
            <p:ph type="dt" sz="half" idx="10"/>
          </p:nvPr>
        </p:nvSpPr>
        <p:spPr/>
        <p:txBody>
          <a:bodyPr/>
          <a:lstStyle/>
          <a:p>
            <a:fld id="{24F32916-28FE-4F36-BA35-708F9BDD2970}"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12</a:t>
            </a:fld>
            <a:endParaRPr lang="en-US" dirty="0"/>
          </a:p>
        </p:txBody>
      </p:sp>
      <p:sp>
        <p:nvSpPr>
          <p:cNvPr id="7" name="Rounded Rectangle 6">
            <a:hlinkClick r:id="rId3"/>
          </p:cNvPr>
          <p:cNvSpPr/>
          <p:nvPr/>
        </p:nvSpPr>
        <p:spPr>
          <a:xfrm>
            <a:off x="5100078" y="2571750"/>
            <a:ext cx="3343907"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CSS Code Selector Tester</a:t>
            </a:r>
          </a:p>
        </p:txBody>
      </p:sp>
      <p:sp>
        <p:nvSpPr>
          <p:cNvPr id="8" name="Rounded Rectangle 7">
            <a:hlinkClick r:id="rId4"/>
          </p:cNvPr>
          <p:cNvSpPr/>
          <p:nvPr/>
        </p:nvSpPr>
        <p:spPr>
          <a:xfrm>
            <a:off x="5100077" y="1617229"/>
            <a:ext cx="3343907"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CSS Code Selectors</a:t>
            </a:r>
          </a:p>
        </p:txBody>
      </p:sp>
    </p:spTree>
    <p:extLst>
      <p:ext uri="{BB962C8B-B14F-4D97-AF65-F5344CB8AC3E}">
        <p14:creationId xmlns:p14="http://schemas.microsoft.com/office/powerpoint/2010/main" val="1431934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500"/>
                                        <p:tgtEl>
                                          <p:spTgt spid="8"/>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595884"/>
          </a:xfrm>
        </p:spPr>
        <p:txBody>
          <a:bodyPr>
            <a:normAutofit fontScale="90000"/>
          </a:bodyPr>
          <a:lstStyle/>
          <a:p>
            <a:r>
              <a:rPr lang="en-US" dirty="0" err="1"/>
              <a:t>Combinator</a:t>
            </a:r>
            <a:r>
              <a:rPr lang="en-US" dirty="0"/>
              <a:t> Relational Selectors</a:t>
            </a:r>
          </a:p>
        </p:txBody>
      </p:sp>
      <p:sp>
        <p:nvSpPr>
          <p:cNvPr id="3" name="Content Placeholder 2"/>
          <p:cNvSpPr>
            <a:spLocks noGrp="1"/>
          </p:cNvSpPr>
          <p:nvPr>
            <p:ph idx="1"/>
          </p:nvPr>
        </p:nvSpPr>
        <p:spPr/>
        <p:txBody>
          <a:bodyPr>
            <a:normAutofit fontScale="77500" lnSpcReduction="20000"/>
          </a:bodyPr>
          <a:lstStyle/>
          <a:p>
            <a:r>
              <a:rPr lang="en-US"/>
              <a:t>Descendant - Selects all &lt;p&gt; elements inside &lt;div&gt; elements</a:t>
            </a:r>
          </a:p>
          <a:p>
            <a:pPr lvl="1"/>
            <a:r>
              <a:rPr lang="en-US"/>
              <a:t>div p</a:t>
            </a:r>
          </a:p>
          <a:p>
            <a:r>
              <a:rPr lang="en-US"/>
              <a:t>Adjacent Sibling - Selects all &lt;p&gt; elements that are placed immediately after &lt;div&gt; elements</a:t>
            </a:r>
          </a:p>
          <a:p>
            <a:pPr lvl="1"/>
            <a:r>
              <a:rPr lang="en-US"/>
              <a:t>Div + p</a:t>
            </a:r>
          </a:p>
          <a:p>
            <a:r>
              <a:rPr lang="en-US"/>
              <a:t>Child - Selects all &lt;p&gt; elements where the parent is a &lt;div&gt; element</a:t>
            </a:r>
          </a:p>
          <a:p>
            <a:pPr lvl="1"/>
            <a:r>
              <a:rPr lang="en-US"/>
              <a:t>Div &gt; p</a:t>
            </a:r>
          </a:p>
          <a:p>
            <a:r>
              <a:rPr lang="en-US"/>
              <a:t>General Sibling - Selects any &lt;p&gt; elements where the child is sibling to a &lt;div&gt; element (CSS3 only)</a:t>
            </a:r>
          </a:p>
          <a:p>
            <a:pPr lvl="2"/>
            <a:r>
              <a:rPr lang="en-US"/>
              <a:t>Div ~ p</a:t>
            </a:r>
          </a:p>
          <a:p>
            <a:endParaRPr lang="en-US" dirty="0"/>
          </a:p>
        </p:txBody>
      </p:sp>
      <p:sp>
        <p:nvSpPr>
          <p:cNvPr id="4" name="Date Placeholder 3"/>
          <p:cNvSpPr>
            <a:spLocks noGrp="1"/>
          </p:cNvSpPr>
          <p:nvPr>
            <p:ph type="dt" sz="half" idx="10"/>
          </p:nvPr>
        </p:nvSpPr>
        <p:spPr/>
        <p:txBody>
          <a:bodyPr/>
          <a:lstStyle/>
          <a:p>
            <a:fld id="{5B1E4542-89C0-476B-80DF-42A09CAFE754}" type="datetime1">
              <a:rPr lang="en-US" smtClean="0"/>
              <a:t>9/15/2025</a:t>
            </a:fld>
            <a:endParaRPr lang="en-US" dirty="0"/>
          </a:p>
        </p:txBody>
      </p:sp>
      <p:sp>
        <p:nvSpPr>
          <p:cNvPr id="6" name="Footer Placeholder 5"/>
          <p:cNvSpPr>
            <a:spLocks noGrp="1"/>
          </p:cNvSpPr>
          <p:nvPr>
            <p:ph type="ftr" sz="quarter" idx="11"/>
          </p:nvPr>
        </p:nvSpPr>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13</a:t>
            </a:fld>
            <a:endParaRPr lang="en-US" dirty="0"/>
          </a:p>
        </p:txBody>
      </p:sp>
      <p:sp>
        <p:nvSpPr>
          <p:cNvPr id="8" name="Rounded Rectangle 7">
            <a:hlinkClick r:id="rId3"/>
          </p:cNvPr>
          <p:cNvSpPr/>
          <p:nvPr/>
        </p:nvSpPr>
        <p:spPr>
          <a:xfrm>
            <a:off x="5264590" y="4159947"/>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W3C Example</a:t>
            </a:r>
          </a:p>
        </p:txBody>
      </p:sp>
    </p:spTree>
    <p:extLst>
      <p:ext uri="{BB962C8B-B14F-4D97-AF65-F5344CB8AC3E}">
        <p14:creationId xmlns:p14="http://schemas.microsoft.com/office/powerpoint/2010/main" val="305101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p:cTn id="39" dur="500" fill="hold"/>
                                        <p:tgtEl>
                                          <p:spTgt spid="8"/>
                                        </p:tgtEl>
                                        <p:attrNameLst>
                                          <p:attrName>ppt_w</p:attrName>
                                        </p:attrNameLst>
                                      </p:cBhvr>
                                      <p:tavLst>
                                        <p:tav tm="0">
                                          <p:val>
                                            <p:fltVal val="0"/>
                                          </p:val>
                                        </p:tav>
                                        <p:tav tm="100000">
                                          <p:val>
                                            <p:strVal val="#ppt_w"/>
                                          </p:val>
                                        </p:tav>
                                      </p:tavLst>
                                    </p:anim>
                                    <p:anim calcmode="lin" valueType="num">
                                      <p:cBhvr>
                                        <p:cTn id="40" dur="500" fill="hold"/>
                                        <p:tgtEl>
                                          <p:spTgt spid="8"/>
                                        </p:tgtEl>
                                        <p:attrNameLst>
                                          <p:attrName>ppt_h</p:attrName>
                                        </p:attrNameLst>
                                      </p:cBhvr>
                                      <p:tavLst>
                                        <p:tav tm="0">
                                          <p:val>
                                            <p:fltVal val="0"/>
                                          </p:val>
                                        </p:tav>
                                        <p:tav tm="100000">
                                          <p:val>
                                            <p:strVal val="#ppt_h"/>
                                          </p:val>
                                        </p:tav>
                                      </p:tavLst>
                                    </p:anim>
                                    <p:animEffect transition="in" filter="fade">
                                      <p:cBhvr>
                                        <p:cTn id="4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Combination of Selectors</a:t>
            </a:r>
          </a:p>
        </p:txBody>
      </p:sp>
      <p:sp>
        <p:nvSpPr>
          <p:cNvPr id="3" name="Content Placeholder 2"/>
          <p:cNvSpPr>
            <a:spLocks noGrp="1"/>
          </p:cNvSpPr>
          <p:nvPr>
            <p:ph idx="1"/>
          </p:nvPr>
        </p:nvSpPr>
        <p:spPr/>
        <p:txBody>
          <a:bodyPr/>
          <a:lstStyle/>
          <a:p>
            <a:r>
              <a:rPr lang="en-US" dirty="0"/>
              <a:t>Class within Element</a:t>
            </a:r>
          </a:p>
          <a:p>
            <a:pPr lvl="1"/>
            <a:r>
              <a:rPr lang="en-US" sz="2000" dirty="0" err="1">
                <a:latin typeface="Courier New" panose="02070309020205020404" pitchFamily="49" charset="0"/>
                <a:cs typeface="Courier New" panose="02070309020205020404" pitchFamily="49" charset="0"/>
              </a:rPr>
              <a:t>ul.speakers</a:t>
            </a:r>
            <a:endParaRPr lang="en-US" sz="2000" dirty="0">
              <a:latin typeface="Courier New" panose="02070309020205020404" pitchFamily="49" charset="0"/>
              <a:cs typeface="Courier New" panose="02070309020205020404" pitchFamily="49" charset="0"/>
            </a:endParaRPr>
          </a:p>
          <a:p>
            <a:r>
              <a:rPr lang="en-US" dirty="0"/>
              <a:t>Multiple Selectors</a:t>
            </a:r>
          </a:p>
          <a:p>
            <a:pPr lvl="1"/>
            <a:r>
              <a:rPr lang="en-US" sz="2000" dirty="0">
                <a:latin typeface="Courier New" panose="02070309020205020404" pitchFamily="49" charset="0"/>
                <a:cs typeface="Courier New" panose="02070309020205020404" pitchFamily="49" charset="0"/>
              </a:rPr>
              <a:t>h1, h2, h3</a:t>
            </a:r>
          </a:p>
          <a:p>
            <a:r>
              <a:rPr lang="en-US" dirty="0"/>
              <a:t>Attribute Selectors</a:t>
            </a:r>
          </a:p>
          <a:p>
            <a:pPr lvl="1"/>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href</a:t>
            </a:r>
            <a:r>
              <a:rPr lang="en-US" sz="2000" dirty="0">
                <a:latin typeface="Courier New" panose="02070309020205020404" pitchFamily="49" charset="0"/>
                <a:cs typeface="Courier New" panose="02070309020205020404" pitchFamily="49" charset="0"/>
              </a:rPr>
              <a:t>]</a:t>
            </a:r>
          </a:p>
          <a:p>
            <a:pPr lvl="1"/>
            <a:r>
              <a:rPr lang="en-US" sz="2000" dirty="0">
                <a:latin typeface="Courier New" panose="02070309020205020404" pitchFamily="49" charset="0"/>
                <a:cs typeface="Courier New" panose="02070309020205020404" pitchFamily="49" charset="0"/>
              </a:rPr>
              <a:t>a[</a:t>
            </a:r>
            <a:r>
              <a:rPr lang="en-US" sz="2000" dirty="0" err="1">
                <a:latin typeface="Courier New" panose="02070309020205020404" pitchFamily="49" charset="0"/>
                <a:cs typeface="Courier New" panose="02070309020205020404" pitchFamily="49" charset="0"/>
              </a:rPr>
              <a:t>href</a:t>
            </a:r>
            <a:r>
              <a:rPr lang="en-US" sz="2000" dirty="0">
                <a:latin typeface="Courier New" panose="02070309020205020404" pitchFamily="49" charset="0"/>
                <a:cs typeface="Courier New" panose="02070309020205020404" pitchFamily="49" charset="0"/>
              </a:rPr>
              <a:t>]</a:t>
            </a:r>
          </a:p>
          <a:p>
            <a:pPr lvl="1"/>
            <a:r>
              <a:rPr lang="en-US" sz="2000" dirty="0">
                <a:latin typeface="Courier New" panose="02070309020205020404" pitchFamily="49" charset="0"/>
                <a:cs typeface="Courier New" panose="02070309020205020404" pitchFamily="49" charset="0"/>
              </a:rPr>
              <a:t>input [type=“submit”]</a:t>
            </a:r>
            <a:endParaRPr lang="en-US" dirty="0">
              <a:latin typeface="Courier New" panose="02070309020205020404" pitchFamily="49" charset="0"/>
              <a:cs typeface="Courier New" panose="02070309020205020404" pitchFamily="49" charset="0"/>
            </a:endParaRPr>
          </a:p>
          <a:p>
            <a:endParaRPr lang="en-US" dirty="0"/>
          </a:p>
        </p:txBody>
      </p:sp>
      <p:sp>
        <p:nvSpPr>
          <p:cNvPr id="4" name="Date Placeholder 3"/>
          <p:cNvSpPr>
            <a:spLocks noGrp="1"/>
          </p:cNvSpPr>
          <p:nvPr>
            <p:ph type="dt" sz="half" idx="10"/>
          </p:nvPr>
        </p:nvSpPr>
        <p:spPr/>
        <p:txBody>
          <a:bodyPr/>
          <a:lstStyle/>
          <a:p>
            <a:fld id="{37516B5B-43A7-486B-B199-0CCB52DE09D9}"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14</a:t>
            </a:fld>
            <a:endParaRPr lang="en-US" dirty="0"/>
          </a:p>
        </p:txBody>
      </p:sp>
    </p:spTree>
    <p:extLst>
      <p:ext uri="{BB962C8B-B14F-4D97-AF65-F5344CB8AC3E}">
        <p14:creationId xmlns:p14="http://schemas.microsoft.com/office/powerpoint/2010/main" val="2188380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p:cNvGraphicFramePr>
            <a:graphicFrameLocks noGrp="1"/>
          </p:cNvGraphicFramePr>
          <p:nvPr/>
        </p:nvGraphicFramePr>
        <p:xfrm>
          <a:off x="761687" y="2419350"/>
          <a:ext cx="8005664" cy="2133600"/>
        </p:xfrm>
        <a:graphic>
          <a:graphicData uri="http://schemas.openxmlformats.org/drawingml/2006/table">
            <a:tbl>
              <a:tblPr firstRow="1" bandRow="1">
                <a:tableStyleId>{93296810-A885-4BE3-A3E7-6D5BEEA58F35}</a:tableStyleId>
              </a:tblPr>
              <a:tblGrid>
                <a:gridCol w="1740445">
                  <a:extLst>
                    <a:ext uri="{9D8B030D-6E8A-4147-A177-3AD203B41FA5}">
                      <a16:colId xmlns:a16="http://schemas.microsoft.com/office/drawing/2014/main" val="20000"/>
                    </a:ext>
                  </a:extLst>
                </a:gridCol>
                <a:gridCol w="1740445">
                  <a:extLst>
                    <a:ext uri="{9D8B030D-6E8A-4147-A177-3AD203B41FA5}">
                      <a16:colId xmlns:a16="http://schemas.microsoft.com/office/drawing/2014/main" val="20001"/>
                    </a:ext>
                  </a:extLst>
                </a:gridCol>
                <a:gridCol w="4524774">
                  <a:extLst>
                    <a:ext uri="{9D8B030D-6E8A-4147-A177-3AD203B41FA5}">
                      <a16:colId xmlns:a16="http://schemas.microsoft.com/office/drawing/2014/main" val="20002"/>
                    </a:ext>
                  </a:extLst>
                </a:gridCol>
              </a:tblGrid>
              <a:tr h="333756">
                <a:tc>
                  <a:txBody>
                    <a:bodyPr/>
                    <a:lstStyle/>
                    <a:p>
                      <a:r>
                        <a:rPr lang="en-US" sz="1800" dirty="0">
                          <a:solidFill>
                            <a:schemeClr val="tx1"/>
                          </a:solidFill>
                          <a:effectLst/>
                          <a:latin typeface="+mj-lt"/>
                        </a:rPr>
                        <a:t>Selector</a:t>
                      </a:r>
                      <a:endParaRPr lang="en-US" sz="1800" dirty="0">
                        <a:solidFill>
                          <a:schemeClr val="tx1"/>
                        </a:solidFill>
                        <a:latin typeface="+mj-lt"/>
                      </a:endParaRPr>
                    </a:p>
                  </a:txBody>
                  <a:tcPr marT="41148" marB="41148"/>
                </a:tc>
                <a:tc>
                  <a:txBody>
                    <a:bodyPr/>
                    <a:lstStyle/>
                    <a:p>
                      <a:r>
                        <a:rPr lang="en-US" sz="1800" dirty="0">
                          <a:solidFill>
                            <a:schemeClr val="tx1"/>
                          </a:solidFill>
                          <a:effectLst/>
                          <a:latin typeface="+mj-lt"/>
                        </a:rPr>
                        <a:t>Example</a:t>
                      </a:r>
                      <a:endParaRPr lang="en-US" sz="1800" dirty="0">
                        <a:solidFill>
                          <a:schemeClr val="tx1"/>
                        </a:solidFill>
                        <a:latin typeface="+mj-lt"/>
                      </a:endParaRPr>
                    </a:p>
                  </a:txBody>
                  <a:tcPr marT="41148" marB="41148"/>
                </a:tc>
                <a:tc>
                  <a:txBody>
                    <a:bodyPr/>
                    <a:lstStyle/>
                    <a:p>
                      <a:r>
                        <a:rPr lang="en-US" sz="1800" dirty="0">
                          <a:solidFill>
                            <a:schemeClr val="tx1"/>
                          </a:solidFill>
                          <a:effectLst/>
                          <a:latin typeface="+mj-lt"/>
                        </a:rPr>
                        <a:t>Description</a:t>
                      </a:r>
                      <a:endParaRPr lang="en-US" sz="1800" dirty="0">
                        <a:solidFill>
                          <a:schemeClr val="tx1"/>
                        </a:solidFill>
                        <a:latin typeface="+mj-lt"/>
                      </a:endParaRPr>
                    </a:p>
                  </a:txBody>
                  <a:tcPr marT="41148" marB="41148"/>
                </a:tc>
                <a:extLst>
                  <a:ext uri="{0D108BD9-81ED-4DB2-BD59-A6C34878D82A}">
                    <a16:rowId xmlns:a16="http://schemas.microsoft.com/office/drawing/2014/main" val="10000"/>
                  </a:ext>
                </a:extLst>
              </a:tr>
              <a:tr h="333756">
                <a:tc>
                  <a:txBody>
                    <a:bodyPr/>
                    <a:lstStyle/>
                    <a:p>
                      <a:endParaRPr lang="en-US" sz="1600">
                        <a:solidFill>
                          <a:schemeClr val="tx1"/>
                        </a:solidFill>
                        <a:latin typeface="+mj-lt"/>
                      </a:endParaRPr>
                    </a:p>
                  </a:txBody>
                  <a:tcPr marT="41148" marB="41148"/>
                </a:tc>
                <a:tc>
                  <a:txBody>
                    <a:bodyPr/>
                    <a:lstStyle/>
                    <a:p>
                      <a:endParaRPr lang="en-US" sz="1600">
                        <a:solidFill>
                          <a:schemeClr val="tx1"/>
                        </a:solidFill>
                        <a:latin typeface="+mj-lt"/>
                      </a:endParaRPr>
                    </a:p>
                  </a:txBody>
                  <a:tcPr marT="41148" marB="41148"/>
                </a:tc>
                <a:tc>
                  <a:txBody>
                    <a:bodyPr/>
                    <a:lstStyle/>
                    <a:p>
                      <a:endParaRPr lang="en-US" sz="1600" dirty="0">
                        <a:solidFill>
                          <a:schemeClr val="tx1"/>
                        </a:solidFill>
                        <a:latin typeface="+mj-lt"/>
                      </a:endParaRPr>
                    </a:p>
                  </a:txBody>
                  <a:tcPr marT="41148" marB="41148"/>
                </a:tc>
                <a:extLst>
                  <a:ext uri="{0D108BD9-81ED-4DB2-BD59-A6C34878D82A}">
                    <a16:rowId xmlns:a16="http://schemas.microsoft.com/office/drawing/2014/main" val="10001"/>
                  </a:ext>
                </a:extLst>
              </a:tr>
              <a:tr h="333756">
                <a:tc>
                  <a:txBody>
                    <a:bodyPr/>
                    <a:lstStyle/>
                    <a:p>
                      <a:endParaRPr lang="en-US" sz="1600">
                        <a:solidFill>
                          <a:schemeClr val="tx1"/>
                        </a:solidFill>
                        <a:latin typeface="+mj-lt"/>
                      </a:endParaRPr>
                    </a:p>
                  </a:txBody>
                  <a:tcPr marT="41148" marB="41148"/>
                </a:tc>
                <a:tc>
                  <a:txBody>
                    <a:bodyPr/>
                    <a:lstStyle/>
                    <a:p>
                      <a:endParaRPr lang="en-US" sz="1600" dirty="0">
                        <a:solidFill>
                          <a:schemeClr val="tx1"/>
                        </a:solidFill>
                        <a:latin typeface="+mj-lt"/>
                      </a:endParaRPr>
                    </a:p>
                  </a:txBody>
                  <a:tcPr marT="41148" marB="41148"/>
                </a:tc>
                <a:tc>
                  <a:txBody>
                    <a:bodyPr/>
                    <a:lstStyle/>
                    <a:p>
                      <a:endParaRPr lang="en-US" sz="1600">
                        <a:solidFill>
                          <a:schemeClr val="tx1"/>
                        </a:solidFill>
                        <a:latin typeface="+mj-lt"/>
                      </a:endParaRPr>
                    </a:p>
                  </a:txBody>
                  <a:tcPr marT="41148" marB="41148"/>
                </a:tc>
                <a:extLst>
                  <a:ext uri="{0D108BD9-81ED-4DB2-BD59-A6C34878D82A}">
                    <a16:rowId xmlns:a16="http://schemas.microsoft.com/office/drawing/2014/main" val="10002"/>
                  </a:ext>
                </a:extLst>
              </a:tr>
              <a:tr h="333756">
                <a:tc>
                  <a:txBody>
                    <a:bodyPr/>
                    <a:lstStyle/>
                    <a:p>
                      <a:endParaRPr lang="en-US" sz="1600" dirty="0">
                        <a:solidFill>
                          <a:schemeClr val="tx1"/>
                        </a:solidFill>
                        <a:latin typeface="+mj-lt"/>
                      </a:endParaRPr>
                    </a:p>
                  </a:txBody>
                  <a:tcPr marT="41148" marB="41148"/>
                </a:tc>
                <a:tc>
                  <a:txBody>
                    <a:bodyPr/>
                    <a:lstStyle/>
                    <a:p>
                      <a:endParaRPr lang="en-US" sz="1600" dirty="0">
                        <a:solidFill>
                          <a:schemeClr val="tx1"/>
                        </a:solidFill>
                        <a:latin typeface="+mj-lt"/>
                      </a:endParaRPr>
                    </a:p>
                  </a:txBody>
                  <a:tcPr marT="41148" marB="41148"/>
                </a:tc>
                <a:tc>
                  <a:txBody>
                    <a:bodyPr/>
                    <a:lstStyle/>
                    <a:p>
                      <a:endParaRPr lang="en-US" sz="1600" dirty="0">
                        <a:solidFill>
                          <a:schemeClr val="tx1"/>
                        </a:solidFill>
                        <a:latin typeface="+mj-lt"/>
                      </a:endParaRPr>
                    </a:p>
                  </a:txBody>
                  <a:tcPr marT="41148" marB="41148"/>
                </a:tc>
                <a:extLst>
                  <a:ext uri="{0D108BD9-81ED-4DB2-BD59-A6C34878D82A}">
                    <a16:rowId xmlns:a16="http://schemas.microsoft.com/office/drawing/2014/main" val="10003"/>
                  </a:ext>
                </a:extLst>
              </a:tr>
              <a:tr h="333756">
                <a:tc>
                  <a:txBody>
                    <a:bodyPr/>
                    <a:lstStyle/>
                    <a:p>
                      <a:endParaRPr lang="en-US" sz="1600" dirty="0">
                        <a:solidFill>
                          <a:schemeClr val="tx1"/>
                        </a:solidFill>
                        <a:latin typeface="+mj-lt"/>
                      </a:endParaRPr>
                    </a:p>
                  </a:txBody>
                  <a:tcPr marT="41148" marB="41148"/>
                </a:tc>
                <a:tc>
                  <a:txBody>
                    <a:bodyPr/>
                    <a:lstStyle/>
                    <a:p>
                      <a:endParaRPr lang="en-US" sz="1600" dirty="0">
                        <a:solidFill>
                          <a:schemeClr val="tx1"/>
                        </a:solidFill>
                        <a:latin typeface="+mj-lt"/>
                      </a:endParaRPr>
                    </a:p>
                  </a:txBody>
                  <a:tcPr marT="41148" marB="41148"/>
                </a:tc>
                <a:tc>
                  <a:txBody>
                    <a:bodyPr/>
                    <a:lstStyle/>
                    <a:p>
                      <a:endParaRPr lang="en-US" sz="1600" dirty="0">
                        <a:solidFill>
                          <a:schemeClr val="tx1"/>
                        </a:solidFill>
                        <a:latin typeface="+mj-lt"/>
                      </a:endParaRPr>
                    </a:p>
                  </a:txBody>
                  <a:tcPr marT="41148" marB="41148"/>
                </a:tc>
                <a:extLst>
                  <a:ext uri="{0D108BD9-81ED-4DB2-BD59-A6C34878D82A}">
                    <a16:rowId xmlns:a16="http://schemas.microsoft.com/office/drawing/2014/main" val="10004"/>
                  </a:ext>
                </a:extLst>
              </a:tr>
              <a:tr h="441960">
                <a:tc>
                  <a:txBody>
                    <a:bodyPr/>
                    <a:lstStyle/>
                    <a:p>
                      <a:endParaRPr lang="en-US" sz="1600" dirty="0">
                        <a:solidFill>
                          <a:schemeClr val="tx1"/>
                        </a:solidFill>
                        <a:latin typeface="+mj-lt"/>
                      </a:endParaRPr>
                    </a:p>
                  </a:txBody>
                  <a:tcPr marT="41148" marB="41148"/>
                </a:tc>
                <a:tc>
                  <a:txBody>
                    <a:bodyPr/>
                    <a:lstStyle/>
                    <a:p>
                      <a:endParaRPr lang="en-US" sz="1600" dirty="0">
                        <a:solidFill>
                          <a:schemeClr val="tx1"/>
                        </a:solidFill>
                        <a:latin typeface="+mj-lt"/>
                      </a:endParaRPr>
                    </a:p>
                  </a:txBody>
                  <a:tcPr marT="41148" marB="41148"/>
                </a:tc>
                <a:tc>
                  <a:txBody>
                    <a:bodyPr/>
                    <a:lstStyle/>
                    <a:p>
                      <a:endParaRPr lang="en-US" sz="1600" dirty="0">
                        <a:solidFill>
                          <a:schemeClr val="tx1"/>
                        </a:solidFill>
                        <a:latin typeface="+mj-lt"/>
                      </a:endParaRPr>
                    </a:p>
                  </a:txBody>
                  <a:tcPr marT="41148" marB="41148"/>
                </a:tc>
                <a:extLst>
                  <a:ext uri="{0D108BD9-81ED-4DB2-BD59-A6C34878D82A}">
                    <a16:rowId xmlns:a16="http://schemas.microsoft.com/office/drawing/2014/main" val="10005"/>
                  </a:ext>
                </a:extLst>
              </a:tr>
            </a:tbl>
          </a:graphicData>
        </a:graphic>
      </p:graphicFrame>
      <p:sp>
        <p:nvSpPr>
          <p:cNvPr id="2" name="Title 1"/>
          <p:cNvSpPr>
            <a:spLocks noGrp="1"/>
          </p:cNvSpPr>
          <p:nvPr>
            <p:ph type="title"/>
          </p:nvPr>
        </p:nvSpPr>
        <p:spPr>
          <a:xfrm>
            <a:off x="419100" y="528066"/>
            <a:ext cx="8305800" cy="647591"/>
          </a:xfrm>
        </p:spPr>
        <p:txBody>
          <a:bodyPr>
            <a:normAutofit fontScale="90000"/>
          </a:bodyPr>
          <a:lstStyle/>
          <a:p>
            <a:r>
              <a:rPr lang="en-US" sz="4400" b="1" dirty="0">
                <a:effectLst>
                  <a:outerShdw blurRad="38100" dist="38100" dir="2700000" algn="tl">
                    <a:srgbClr val="000000">
                      <a:alpha val="43137"/>
                    </a:srgbClr>
                  </a:outerShdw>
                </a:effectLst>
              </a:rPr>
              <a:t>CSS Pseudo-Class Selectors</a:t>
            </a:r>
          </a:p>
        </p:txBody>
      </p:sp>
      <p:sp>
        <p:nvSpPr>
          <p:cNvPr id="4" name="Date Placeholder 3"/>
          <p:cNvSpPr>
            <a:spLocks noGrp="1"/>
          </p:cNvSpPr>
          <p:nvPr>
            <p:ph type="dt" sz="half" idx="10"/>
          </p:nvPr>
        </p:nvSpPr>
        <p:spPr/>
        <p:txBody>
          <a:bodyPr/>
          <a:lstStyle/>
          <a:p>
            <a:fld id="{A130855B-21EC-42CD-8C8E-18638EA6E8E7}" type="datetime1">
              <a:rPr lang="en-US" smtClean="0"/>
              <a:t>9/15/2025</a:t>
            </a:fld>
            <a:endParaRPr lang="en-US" dirty="0"/>
          </a:p>
        </p:txBody>
      </p:sp>
      <p:sp>
        <p:nvSpPr>
          <p:cNvPr id="6" name="Footer Placeholder 5"/>
          <p:cNvSpPr>
            <a:spLocks noGrp="1"/>
          </p:cNvSpPr>
          <p:nvPr>
            <p:ph type="ftr" sz="quarter" idx="11"/>
          </p:nvPr>
        </p:nvSpPr>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p:txBody>
          <a:bodyPr/>
          <a:lstStyle/>
          <a:p>
            <a:pPr>
              <a:defRPr/>
            </a:pPr>
            <a:fld id="{BDC207AC-44E2-4E0C-A861-3776DCCCA189}" type="slidenum">
              <a:rPr lang="en-US" smtClean="0"/>
              <a:pPr>
                <a:defRPr/>
              </a:pPr>
              <a:t>15</a:t>
            </a:fld>
            <a:endParaRPr lang="en-US" dirty="0"/>
          </a:p>
        </p:txBody>
      </p:sp>
      <p:sp>
        <p:nvSpPr>
          <p:cNvPr id="13" name="Content Placeholder 2"/>
          <p:cNvSpPr>
            <a:spLocks noGrp="1"/>
          </p:cNvSpPr>
          <p:nvPr>
            <p:ph sz="half" idx="4294967295"/>
          </p:nvPr>
        </p:nvSpPr>
        <p:spPr>
          <a:xfrm>
            <a:off x="742272" y="4171951"/>
            <a:ext cx="8034337" cy="381000"/>
          </a:xfrm>
        </p:spPr>
        <p:txBody>
          <a:bodyPr>
            <a:noAutofit/>
          </a:bodyPr>
          <a:lstStyle/>
          <a:p>
            <a:pPr marL="57150" indent="0">
              <a:buNone/>
            </a:pPr>
            <a:r>
              <a:rPr lang="en-US" sz="1600" dirty="0">
                <a:cs typeface="Courier New" panose="02070309020205020404" pitchFamily="49" charset="0"/>
              </a:rPr>
              <a:t>:focus                           a:focus                        </a:t>
            </a:r>
            <a:r>
              <a:rPr lang="en-US" sz="1600" dirty="0"/>
              <a:t>Selects the input element which has focus</a:t>
            </a:r>
            <a:endParaRPr lang="en-US" sz="1600" dirty="0">
              <a:cs typeface="Courier New" panose="02070309020205020404" pitchFamily="49" charset="0"/>
            </a:endParaRPr>
          </a:p>
        </p:txBody>
      </p:sp>
      <p:sp>
        <p:nvSpPr>
          <p:cNvPr id="14" name="Content Placeholder 2"/>
          <p:cNvSpPr>
            <a:spLocks noGrp="1"/>
          </p:cNvSpPr>
          <p:nvPr>
            <p:ph sz="half" idx="4294967295"/>
          </p:nvPr>
        </p:nvSpPr>
        <p:spPr>
          <a:xfrm>
            <a:off x="762000" y="3790950"/>
            <a:ext cx="8075613" cy="360361"/>
          </a:xfrm>
        </p:spPr>
        <p:txBody>
          <a:bodyPr>
            <a:noAutofit/>
          </a:bodyPr>
          <a:lstStyle/>
          <a:p>
            <a:pPr marL="57150" indent="0">
              <a:buNone/>
            </a:pPr>
            <a:r>
              <a:rPr lang="en-US" sz="1600" dirty="0">
                <a:cs typeface="Courier New" panose="02070309020205020404" pitchFamily="49" charset="0"/>
              </a:rPr>
              <a:t>:hover                          a:hover                       </a:t>
            </a:r>
            <a:r>
              <a:rPr lang="en-US" sz="1600" dirty="0"/>
              <a:t>Selects links on mouse over</a:t>
            </a:r>
            <a:endParaRPr lang="en-US" sz="1600" dirty="0">
              <a:cs typeface="Courier New" panose="02070309020205020404" pitchFamily="49" charset="0"/>
            </a:endParaRPr>
          </a:p>
        </p:txBody>
      </p:sp>
      <p:sp>
        <p:nvSpPr>
          <p:cNvPr id="15" name="Content Placeholder 2"/>
          <p:cNvSpPr>
            <a:spLocks noGrp="1"/>
          </p:cNvSpPr>
          <p:nvPr>
            <p:ph sz="half" idx="4294967295"/>
          </p:nvPr>
        </p:nvSpPr>
        <p:spPr>
          <a:xfrm>
            <a:off x="762000" y="3486150"/>
            <a:ext cx="8053387" cy="347662"/>
          </a:xfrm>
        </p:spPr>
        <p:txBody>
          <a:bodyPr>
            <a:noAutofit/>
          </a:bodyPr>
          <a:lstStyle/>
          <a:p>
            <a:pPr marL="57150" indent="0">
              <a:buNone/>
            </a:pPr>
            <a:r>
              <a:rPr lang="en-US" sz="1600" dirty="0">
                <a:cs typeface="Courier New" panose="02070309020205020404" pitchFamily="49" charset="0"/>
              </a:rPr>
              <a:t>:active                         a:active                       </a:t>
            </a:r>
            <a:r>
              <a:rPr lang="en-US" sz="1600" dirty="0"/>
              <a:t>Selects the active link</a:t>
            </a:r>
            <a:endParaRPr lang="en-US" sz="1600" dirty="0">
              <a:cs typeface="Courier New" panose="02070309020205020404" pitchFamily="49" charset="0"/>
            </a:endParaRPr>
          </a:p>
        </p:txBody>
      </p:sp>
      <p:sp>
        <p:nvSpPr>
          <p:cNvPr id="16" name="Content Placeholder 2"/>
          <p:cNvSpPr>
            <a:spLocks noGrp="1"/>
          </p:cNvSpPr>
          <p:nvPr>
            <p:ph sz="half" idx="4294967295"/>
          </p:nvPr>
        </p:nvSpPr>
        <p:spPr>
          <a:xfrm>
            <a:off x="754062" y="3165475"/>
            <a:ext cx="7856538" cy="320675"/>
          </a:xfrm>
        </p:spPr>
        <p:txBody>
          <a:bodyPr>
            <a:normAutofit lnSpcReduction="10000"/>
          </a:bodyPr>
          <a:lstStyle/>
          <a:p>
            <a:pPr marL="57150" indent="0">
              <a:buNone/>
            </a:pPr>
            <a:r>
              <a:rPr lang="en-US" sz="1600" dirty="0">
                <a:cs typeface="Courier New" panose="02070309020205020404" pitchFamily="49" charset="0"/>
              </a:rPr>
              <a:t>:visited                        a:visited                      </a:t>
            </a:r>
            <a:r>
              <a:rPr lang="en-US" sz="1600" dirty="0"/>
              <a:t>Selects all visited links</a:t>
            </a:r>
            <a:endParaRPr lang="en-US" sz="1600" dirty="0">
              <a:cs typeface="Courier New" panose="02070309020205020404" pitchFamily="49" charset="0"/>
            </a:endParaRPr>
          </a:p>
        </p:txBody>
      </p:sp>
      <p:sp>
        <p:nvSpPr>
          <p:cNvPr id="17" name="Content Placeholder 2"/>
          <p:cNvSpPr>
            <a:spLocks noGrp="1"/>
          </p:cNvSpPr>
          <p:nvPr>
            <p:ph sz="half" idx="4294967295"/>
          </p:nvPr>
        </p:nvSpPr>
        <p:spPr>
          <a:xfrm>
            <a:off x="762000" y="2800350"/>
            <a:ext cx="8305800" cy="304800"/>
          </a:xfrm>
        </p:spPr>
        <p:txBody>
          <a:bodyPr>
            <a:noAutofit/>
          </a:bodyPr>
          <a:lstStyle/>
          <a:p>
            <a:pPr marL="57150" indent="0">
              <a:buNone/>
            </a:pPr>
            <a:r>
              <a:rPr lang="en-US" sz="1600" dirty="0">
                <a:cs typeface="Courier New" panose="02070309020205020404" pitchFamily="49" charset="0"/>
              </a:rPr>
              <a:t>:link                              a:link                           </a:t>
            </a:r>
            <a:r>
              <a:rPr lang="en-US" sz="1600" dirty="0"/>
              <a:t>Selects all unvisited links</a:t>
            </a:r>
            <a:endParaRPr lang="en-US" sz="1600" dirty="0">
              <a:cs typeface="Courier New" panose="02070309020205020404" pitchFamily="49" charset="0"/>
            </a:endParaRPr>
          </a:p>
        </p:txBody>
      </p:sp>
      <p:sp>
        <p:nvSpPr>
          <p:cNvPr id="11" name="TextBox 10"/>
          <p:cNvSpPr txBox="1"/>
          <p:nvPr/>
        </p:nvSpPr>
        <p:spPr>
          <a:xfrm>
            <a:off x="559846" y="1108436"/>
            <a:ext cx="3355406" cy="1292662"/>
          </a:xfrm>
          <a:prstGeom prst="rect">
            <a:avLst/>
          </a:prstGeom>
          <a:noFill/>
        </p:spPr>
        <p:txBody>
          <a:bodyPr wrap="none" rtlCol="0">
            <a:spAutoFit/>
          </a:bodyPr>
          <a:lstStyle/>
          <a:p>
            <a:r>
              <a:rPr lang="en-US" sz="2400" b="1" dirty="0">
                <a:solidFill>
                  <a:srgbClr val="002060"/>
                </a:solidFill>
                <a:effectLst>
                  <a:outerShdw blurRad="38100" dist="38100" dir="2700000" algn="tl">
                    <a:srgbClr val="000000">
                      <a:alpha val="43137"/>
                    </a:srgbClr>
                  </a:outerShdw>
                </a:effectLst>
                <a:latin typeface="+mj-lt"/>
              </a:rPr>
              <a:t>Syntax – </a:t>
            </a:r>
          </a:p>
          <a:p>
            <a:r>
              <a:rPr lang="en-US" dirty="0" err="1">
                <a:latin typeface="Courier New" panose="02070309020205020404" pitchFamily="49" charset="0"/>
                <a:cs typeface="Courier New" panose="02070309020205020404" pitchFamily="49" charset="0"/>
              </a:rPr>
              <a:t>Selector:pseudo-class</a:t>
            </a:r>
            <a:r>
              <a:rPr lang="en-US" dirty="0">
                <a:latin typeface="Courier New" panose="02070309020205020404" pitchFamily="49" charset="0"/>
                <a:cs typeface="Courier New" panose="02070309020205020404" pitchFamily="49" charset="0"/>
              </a:rPr>
              <a:t> {</a:t>
            </a:r>
          </a:p>
          <a:p>
            <a:r>
              <a:rPr lang="en-US" dirty="0" err="1">
                <a:latin typeface="Courier New" panose="02070309020205020404" pitchFamily="49" charset="0"/>
                <a:cs typeface="Courier New" panose="02070309020205020404" pitchFamily="49" charset="0"/>
              </a:rPr>
              <a:t>property:value</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p:txBody>
      </p:sp>
      <p:sp>
        <p:nvSpPr>
          <p:cNvPr id="18" name="TextBox 17"/>
          <p:cNvSpPr txBox="1"/>
          <p:nvPr/>
        </p:nvSpPr>
        <p:spPr>
          <a:xfrm>
            <a:off x="4584796" y="1175657"/>
            <a:ext cx="4182555" cy="1200329"/>
          </a:xfrm>
          <a:prstGeom prst="rect">
            <a:avLst/>
          </a:prstGeom>
          <a:noFill/>
        </p:spPr>
        <p:txBody>
          <a:bodyPr wrap="none" rtlCol="0">
            <a:spAutoFit/>
          </a:bodyPr>
          <a:lstStyle/>
          <a:p>
            <a:br>
              <a:rPr lang="en-US" dirty="0">
                <a:latin typeface="Courier New" panose="02070309020205020404" pitchFamily="49" charset="0"/>
                <a:cs typeface="Courier New" panose="02070309020205020404" pitchFamily="49" charset="0"/>
              </a:rPr>
            </a:br>
            <a:r>
              <a:rPr lang="en-US" dirty="0" err="1">
                <a:latin typeface="Courier New" panose="02070309020205020404" pitchFamily="49" charset="0"/>
                <a:cs typeface="Courier New" panose="02070309020205020404" pitchFamily="49" charset="0"/>
              </a:rPr>
              <a:t>Selector.class:pseudo-class</a:t>
            </a:r>
            <a:r>
              <a:rPr lang="en-US" dirty="0">
                <a:latin typeface="Courier New" panose="02070309020205020404" pitchFamily="49" charset="0"/>
                <a:cs typeface="Courier New" panose="02070309020205020404" pitchFamily="49" charset="0"/>
              </a:rPr>
              <a:t> {</a:t>
            </a:r>
          </a:p>
          <a:p>
            <a:r>
              <a:rPr lang="en-US" dirty="0" err="1">
                <a:latin typeface="Courier New" panose="02070309020205020404" pitchFamily="49" charset="0"/>
                <a:cs typeface="Courier New" panose="02070309020205020404" pitchFamily="49" charset="0"/>
              </a:rPr>
              <a:t>property:value</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27556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fade">
                                      <p:cBhvr>
                                        <p:cTn id="7" dur="500"/>
                                        <p:tgtEl>
                                          <p:spTgt spid="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fade">
                                      <p:cBhvr>
                                        <p:cTn id="12" dur="500"/>
                                        <p:tgtEl>
                                          <p:spTgt spid="1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xEl>
                                              <p:pRg st="0" end="0"/>
                                            </p:txEl>
                                          </p:spTgt>
                                        </p:tgtEl>
                                        <p:attrNameLst>
                                          <p:attrName>style.visibility</p:attrName>
                                        </p:attrNameLst>
                                      </p:cBhvr>
                                      <p:to>
                                        <p:strVal val="visible"/>
                                      </p:to>
                                    </p:set>
                                    <p:animEffect transition="in" filter="fade">
                                      <p:cBhvr>
                                        <p:cTn id="17" dur="500"/>
                                        <p:tgtEl>
                                          <p:spTgt spid="1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xEl>
                                              <p:pRg st="0" end="0"/>
                                            </p:txEl>
                                          </p:spTgt>
                                        </p:tgtEl>
                                        <p:attrNameLst>
                                          <p:attrName>style.visibility</p:attrName>
                                        </p:attrNameLst>
                                      </p:cBhvr>
                                      <p:to>
                                        <p:strVal val="visible"/>
                                      </p:to>
                                    </p:set>
                                    <p:animEffect transition="in" filter="fade">
                                      <p:cBhvr>
                                        <p:cTn id="22" dur="500"/>
                                        <p:tgtEl>
                                          <p:spTgt spid="1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Effect transition="in" filter="fade">
                                      <p:cBhvr>
                                        <p:cTn id="27"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4" grpId="0" build="p"/>
      <p:bldP spid="15" grpId="0" build="p"/>
      <p:bldP spid="16" grpId="0" build="p"/>
      <p:bldP spid="1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1950"/>
            <a:ext cx="8229600" cy="685800"/>
          </a:xfrm>
        </p:spPr>
        <p:txBody>
          <a:bodyPr>
            <a:normAutofit fontScale="90000"/>
          </a:bodyPr>
          <a:lstStyle/>
          <a:p>
            <a:r>
              <a:rPr lang="en-US" sz="4400" dirty="0"/>
              <a:t>CSS3 Pseudo-Class Selectors</a:t>
            </a:r>
          </a:p>
        </p:txBody>
      </p:sp>
      <p:sp>
        <p:nvSpPr>
          <p:cNvPr id="4" name="Date Placeholder 3"/>
          <p:cNvSpPr>
            <a:spLocks noGrp="1"/>
          </p:cNvSpPr>
          <p:nvPr>
            <p:ph type="dt" sz="half" idx="10"/>
          </p:nvPr>
        </p:nvSpPr>
        <p:spPr/>
        <p:txBody>
          <a:bodyPr/>
          <a:lstStyle/>
          <a:p>
            <a:fld id="{F909F1EB-DE83-421C-B0F0-DE08D2F25E4E}" type="datetime1">
              <a:rPr lang="en-US" smtClean="0"/>
              <a:t>9/15/2025</a:t>
            </a:fld>
            <a:endParaRPr lang="en-US" dirty="0"/>
          </a:p>
        </p:txBody>
      </p:sp>
      <p:sp>
        <p:nvSpPr>
          <p:cNvPr id="6" name="Footer Placeholder 5"/>
          <p:cNvSpPr>
            <a:spLocks noGrp="1"/>
          </p:cNvSpPr>
          <p:nvPr>
            <p:ph type="ftr" sz="quarter" idx="11"/>
          </p:nvPr>
        </p:nvSpPr>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p:txBody>
          <a:bodyPr/>
          <a:lstStyle/>
          <a:p>
            <a:pPr>
              <a:defRPr/>
            </a:pPr>
            <a:fld id="{BDC207AC-44E2-4E0C-A861-3776DCCCA189}" type="slidenum">
              <a:rPr lang="en-US" smtClean="0"/>
              <a:pPr>
                <a:defRPr/>
              </a:pPr>
              <a:t>16</a:t>
            </a:fld>
            <a:endParaRPr lang="en-US" dirty="0"/>
          </a:p>
        </p:txBody>
      </p:sp>
      <p:graphicFrame>
        <p:nvGraphicFramePr>
          <p:cNvPr id="12" name="Table 11"/>
          <p:cNvGraphicFramePr>
            <a:graphicFrameLocks noGrp="1"/>
          </p:cNvGraphicFramePr>
          <p:nvPr/>
        </p:nvGraphicFramePr>
        <p:xfrm>
          <a:off x="279920" y="1428750"/>
          <a:ext cx="8565500" cy="2394481"/>
        </p:xfrm>
        <a:graphic>
          <a:graphicData uri="http://schemas.openxmlformats.org/drawingml/2006/table">
            <a:tbl>
              <a:tblPr firstRow="1" bandRow="1">
                <a:tableStyleId>{93296810-A885-4BE3-A3E7-6D5BEEA58F35}</a:tableStyleId>
              </a:tblPr>
              <a:tblGrid>
                <a:gridCol w="2108717">
                  <a:extLst>
                    <a:ext uri="{9D8B030D-6E8A-4147-A177-3AD203B41FA5}">
                      <a16:colId xmlns:a16="http://schemas.microsoft.com/office/drawing/2014/main" val="20000"/>
                    </a:ext>
                  </a:extLst>
                </a:gridCol>
                <a:gridCol w="1922106">
                  <a:extLst>
                    <a:ext uri="{9D8B030D-6E8A-4147-A177-3AD203B41FA5}">
                      <a16:colId xmlns:a16="http://schemas.microsoft.com/office/drawing/2014/main" val="20001"/>
                    </a:ext>
                  </a:extLst>
                </a:gridCol>
                <a:gridCol w="4534677">
                  <a:extLst>
                    <a:ext uri="{9D8B030D-6E8A-4147-A177-3AD203B41FA5}">
                      <a16:colId xmlns:a16="http://schemas.microsoft.com/office/drawing/2014/main" val="20002"/>
                    </a:ext>
                  </a:extLst>
                </a:gridCol>
              </a:tblGrid>
              <a:tr h="333756">
                <a:tc>
                  <a:txBody>
                    <a:bodyPr/>
                    <a:lstStyle/>
                    <a:p>
                      <a:r>
                        <a:rPr lang="en-US" sz="1800" dirty="0">
                          <a:solidFill>
                            <a:schemeClr val="tx1"/>
                          </a:solidFill>
                          <a:effectLst/>
                          <a:latin typeface="+mj-lt"/>
                        </a:rPr>
                        <a:t>Selector</a:t>
                      </a:r>
                      <a:endParaRPr lang="en-US" sz="1800" dirty="0">
                        <a:solidFill>
                          <a:schemeClr val="tx1"/>
                        </a:solidFill>
                        <a:latin typeface="+mj-lt"/>
                      </a:endParaRPr>
                    </a:p>
                  </a:txBody>
                  <a:tcPr marT="41148" marB="41148"/>
                </a:tc>
                <a:tc>
                  <a:txBody>
                    <a:bodyPr/>
                    <a:lstStyle/>
                    <a:p>
                      <a:r>
                        <a:rPr lang="en-US" sz="1800" dirty="0">
                          <a:solidFill>
                            <a:schemeClr val="tx1"/>
                          </a:solidFill>
                          <a:effectLst/>
                          <a:latin typeface="+mj-lt"/>
                        </a:rPr>
                        <a:t>Example</a:t>
                      </a:r>
                      <a:endParaRPr lang="en-US" sz="1800" dirty="0">
                        <a:solidFill>
                          <a:schemeClr val="tx1"/>
                        </a:solidFill>
                        <a:latin typeface="+mj-lt"/>
                      </a:endParaRPr>
                    </a:p>
                  </a:txBody>
                  <a:tcPr marT="41148" marB="41148"/>
                </a:tc>
                <a:tc>
                  <a:txBody>
                    <a:bodyPr/>
                    <a:lstStyle/>
                    <a:p>
                      <a:r>
                        <a:rPr lang="en-US" sz="1800" dirty="0">
                          <a:solidFill>
                            <a:schemeClr val="tx1"/>
                          </a:solidFill>
                          <a:effectLst/>
                          <a:latin typeface="+mj-lt"/>
                        </a:rPr>
                        <a:t>Description</a:t>
                      </a:r>
                      <a:endParaRPr lang="en-US" sz="1800" dirty="0">
                        <a:solidFill>
                          <a:schemeClr val="tx1"/>
                        </a:solidFill>
                        <a:latin typeface="+mj-lt"/>
                      </a:endParaRPr>
                    </a:p>
                  </a:txBody>
                  <a:tcPr marT="41148" marB="41148"/>
                </a:tc>
                <a:extLst>
                  <a:ext uri="{0D108BD9-81ED-4DB2-BD59-A6C34878D82A}">
                    <a16:rowId xmlns:a16="http://schemas.microsoft.com/office/drawing/2014/main" val="10000"/>
                  </a:ext>
                </a:extLst>
              </a:tr>
              <a:tr h="677462">
                <a:tc>
                  <a:txBody>
                    <a:bodyPr/>
                    <a:lstStyle/>
                    <a:p>
                      <a:endParaRPr lang="en-US" sz="1600" dirty="0">
                        <a:latin typeface="+mj-lt"/>
                      </a:endParaRPr>
                    </a:p>
                  </a:txBody>
                  <a:tcPr marT="41148" marB="41148"/>
                </a:tc>
                <a:tc>
                  <a:txBody>
                    <a:bodyPr/>
                    <a:lstStyle/>
                    <a:p>
                      <a:endParaRPr lang="en-US" sz="1600" dirty="0">
                        <a:latin typeface="+mj-lt"/>
                      </a:endParaRPr>
                    </a:p>
                  </a:txBody>
                  <a:tcPr marT="41148" marB="41148"/>
                </a:tc>
                <a:tc>
                  <a:txBody>
                    <a:bodyPr/>
                    <a:lstStyle/>
                    <a:p>
                      <a:endParaRPr lang="en-US" sz="1600" dirty="0">
                        <a:latin typeface="+mj-lt"/>
                      </a:endParaRPr>
                    </a:p>
                  </a:txBody>
                  <a:tcPr marT="41148" marB="41148"/>
                </a:tc>
                <a:extLst>
                  <a:ext uri="{0D108BD9-81ED-4DB2-BD59-A6C34878D82A}">
                    <a16:rowId xmlns:a16="http://schemas.microsoft.com/office/drawing/2014/main" val="10001"/>
                  </a:ext>
                </a:extLst>
              </a:tr>
              <a:tr h="655009">
                <a:tc>
                  <a:txBody>
                    <a:bodyPr/>
                    <a:lstStyle/>
                    <a:p>
                      <a:endParaRPr lang="en-US" sz="1600">
                        <a:latin typeface="+mj-lt"/>
                      </a:endParaRPr>
                    </a:p>
                  </a:txBody>
                  <a:tcPr marT="41148" marB="41148"/>
                </a:tc>
                <a:tc>
                  <a:txBody>
                    <a:bodyPr/>
                    <a:lstStyle/>
                    <a:p>
                      <a:endParaRPr lang="en-US" sz="1600" dirty="0">
                        <a:latin typeface="+mj-lt"/>
                      </a:endParaRPr>
                    </a:p>
                  </a:txBody>
                  <a:tcPr marT="41148" marB="41148"/>
                </a:tc>
                <a:tc>
                  <a:txBody>
                    <a:bodyPr/>
                    <a:lstStyle/>
                    <a:p>
                      <a:endParaRPr lang="en-US" sz="1600" dirty="0">
                        <a:latin typeface="+mj-lt"/>
                      </a:endParaRPr>
                    </a:p>
                  </a:txBody>
                  <a:tcPr marT="41148" marB="41148"/>
                </a:tc>
                <a:extLst>
                  <a:ext uri="{0D108BD9-81ED-4DB2-BD59-A6C34878D82A}">
                    <a16:rowId xmlns:a16="http://schemas.microsoft.com/office/drawing/2014/main" val="10002"/>
                  </a:ext>
                </a:extLst>
              </a:tr>
              <a:tr h="705394">
                <a:tc>
                  <a:txBody>
                    <a:bodyPr/>
                    <a:lstStyle/>
                    <a:p>
                      <a:endParaRPr lang="en-US" sz="1600" dirty="0">
                        <a:latin typeface="+mj-lt"/>
                      </a:endParaRPr>
                    </a:p>
                  </a:txBody>
                  <a:tcPr marT="41148" marB="41148"/>
                </a:tc>
                <a:tc>
                  <a:txBody>
                    <a:bodyPr/>
                    <a:lstStyle/>
                    <a:p>
                      <a:endParaRPr lang="en-US" sz="1600" dirty="0">
                        <a:latin typeface="+mj-lt"/>
                      </a:endParaRPr>
                    </a:p>
                  </a:txBody>
                  <a:tcPr marT="41148" marB="41148"/>
                </a:tc>
                <a:tc>
                  <a:txBody>
                    <a:bodyPr/>
                    <a:lstStyle/>
                    <a:p>
                      <a:endParaRPr lang="en-US" sz="1600" dirty="0">
                        <a:latin typeface="+mj-lt"/>
                      </a:endParaRPr>
                    </a:p>
                  </a:txBody>
                  <a:tcPr marT="41148" marB="41148"/>
                </a:tc>
                <a:extLst>
                  <a:ext uri="{0D108BD9-81ED-4DB2-BD59-A6C34878D82A}">
                    <a16:rowId xmlns:a16="http://schemas.microsoft.com/office/drawing/2014/main" val="10003"/>
                  </a:ext>
                </a:extLst>
              </a:tr>
            </a:tbl>
          </a:graphicData>
        </a:graphic>
      </p:graphicFrame>
      <p:sp>
        <p:nvSpPr>
          <p:cNvPr id="20" name="TextBox 19"/>
          <p:cNvSpPr txBox="1"/>
          <p:nvPr/>
        </p:nvSpPr>
        <p:spPr>
          <a:xfrm>
            <a:off x="242597" y="1867304"/>
            <a:ext cx="7983789" cy="584775"/>
          </a:xfrm>
          <a:prstGeom prst="rect">
            <a:avLst/>
          </a:prstGeom>
          <a:noFill/>
        </p:spPr>
        <p:txBody>
          <a:bodyPr wrap="none" rtlCol="0">
            <a:spAutoFit/>
          </a:bodyPr>
          <a:lstStyle/>
          <a:p>
            <a:pPr marL="0" lvl="1"/>
            <a:r>
              <a:rPr lang="en-US" sz="1600" b="1" kern="0" dirty="0">
                <a:latin typeface="+mj-lt"/>
                <a:cs typeface="Courier New" panose="02070309020205020404" pitchFamily="49" charset="0"/>
              </a:rPr>
              <a:t>:first-child</a:t>
            </a:r>
            <a:r>
              <a:rPr lang="en-US" sz="1600" b="1" dirty="0">
                <a:latin typeface="+mj-lt"/>
              </a:rPr>
              <a:t>                            a:</a:t>
            </a:r>
            <a:r>
              <a:rPr lang="en-US" sz="1600" b="1" kern="0" dirty="0">
                <a:latin typeface="+mj-lt"/>
                <a:cs typeface="Courier New" panose="02070309020205020404" pitchFamily="49" charset="0"/>
              </a:rPr>
              <a:t>first-child                      </a:t>
            </a:r>
            <a:r>
              <a:rPr lang="en-US" sz="1600" b="1" dirty="0">
                <a:latin typeface="+mj-lt"/>
              </a:rPr>
              <a:t>Selects every &lt;p&gt; elements that is the first </a:t>
            </a:r>
            <a:br>
              <a:rPr lang="en-US" sz="1600" b="1" dirty="0">
                <a:latin typeface="+mj-lt"/>
              </a:rPr>
            </a:br>
            <a:r>
              <a:rPr lang="en-US" sz="1600" b="1" dirty="0">
                <a:latin typeface="+mj-lt"/>
              </a:rPr>
              <a:t>                                                                                          child of its parent</a:t>
            </a:r>
            <a:r>
              <a:rPr lang="en-US" sz="1600" b="1" kern="0" dirty="0">
                <a:latin typeface="+mj-lt"/>
                <a:cs typeface="Courier New" panose="02070309020205020404" pitchFamily="49" charset="0"/>
              </a:rPr>
              <a:t> </a:t>
            </a:r>
          </a:p>
        </p:txBody>
      </p:sp>
      <p:sp>
        <p:nvSpPr>
          <p:cNvPr id="21" name="TextBox 20"/>
          <p:cNvSpPr txBox="1"/>
          <p:nvPr/>
        </p:nvSpPr>
        <p:spPr>
          <a:xfrm>
            <a:off x="270152" y="2504163"/>
            <a:ext cx="8010334" cy="584775"/>
          </a:xfrm>
          <a:prstGeom prst="rect">
            <a:avLst/>
          </a:prstGeom>
          <a:noFill/>
        </p:spPr>
        <p:txBody>
          <a:bodyPr wrap="none" rtlCol="0">
            <a:spAutoFit/>
          </a:bodyPr>
          <a:lstStyle/>
          <a:p>
            <a:pPr marL="0" lvl="1"/>
            <a:r>
              <a:rPr lang="en-US" sz="1600" b="1" kern="0" dirty="0">
                <a:latin typeface="+mj-lt"/>
                <a:cs typeface="Courier New" panose="02070309020205020404" pitchFamily="49" charset="0"/>
              </a:rPr>
              <a:t>:last-child </a:t>
            </a:r>
            <a:r>
              <a:rPr lang="en-US" sz="1600" b="1" dirty="0">
                <a:latin typeface="+mj-lt"/>
              </a:rPr>
              <a:t>                           a:</a:t>
            </a:r>
            <a:r>
              <a:rPr lang="en-US" sz="1600" b="1" kern="0" dirty="0">
                <a:latin typeface="+mj-lt"/>
                <a:cs typeface="Courier New" panose="02070309020205020404" pitchFamily="49" charset="0"/>
              </a:rPr>
              <a:t>last-child                        </a:t>
            </a:r>
            <a:r>
              <a:rPr lang="en-US" sz="1600" b="1" dirty="0">
                <a:latin typeface="+mj-lt"/>
              </a:rPr>
              <a:t>Selects every &lt;p&gt; elements that is the last  </a:t>
            </a:r>
            <a:br>
              <a:rPr lang="en-US" sz="1600" b="1" dirty="0">
                <a:latin typeface="+mj-lt"/>
              </a:rPr>
            </a:br>
            <a:r>
              <a:rPr lang="en-US" sz="1600" b="1" dirty="0">
                <a:latin typeface="+mj-lt"/>
              </a:rPr>
              <a:t>                                                                                          child of its parent</a:t>
            </a:r>
            <a:r>
              <a:rPr lang="en-US" sz="1600" b="1" kern="0" dirty="0">
                <a:latin typeface="+mj-lt"/>
                <a:cs typeface="Courier New" panose="02070309020205020404" pitchFamily="49" charset="0"/>
              </a:rPr>
              <a:t> </a:t>
            </a:r>
          </a:p>
        </p:txBody>
      </p:sp>
      <p:sp>
        <p:nvSpPr>
          <p:cNvPr id="22" name="TextBox 21"/>
          <p:cNvSpPr txBox="1"/>
          <p:nvPr/>
        </p:nvSpPr>
        <p:spPr>
          <a:xfrm>
            <a:off x="270153" y="3206175"/>
            <a:ext cx="8539621" cy="584775"/>
          </a:xfrm>
          <a:prstGeom prst="rect">
            <a:avLst/>
          </a:prstGeom>
          <a:noFill/>
        </p:spPr>
        <p:txBody>
          <a:bodyPr wrap="square" rtlCol="0">
            <a:spAutoFit/>
          </a:bodyPr>
          <a:lstStyle/>
          <a:p>
            <a:pPr marL="0" lvl="1"/>
            <a:r>
              <a:rPr lang="en-US" sz="1600" b="1" kern="0" dirty="0">
                <a:latin typeface="+mj-lt"/>
                <a:cs typeface="Courier New" panose="02070309020205020404" pitchFamily="49" charset="0"/>
              </a:rPr>
              <a:t>:only-child </a:t>
            </a:r>
            <a:r>
              <a:rPr lang="en-US" sz="1600" b="1" dirty="0">
                <a:latin typeface="+mj-lt"/>
              </a:rPr>
              <a:t>                          a:</a:t>
            </a:r>
            <a:r>
              <a:rPr lang="en-US" sz="1600" b="1" kern="0" dirty="0">
                <a:latin typeface="+mj-lt"/>
                <a:cs typeface="Courier New" panose="02070309020205020404" pitchFamily="49" charset="0"/>
              </a:rPr>
              <a:t>only-child                      </a:t>
            </a:r>
            <a:r>
              <a:rPr lang="en-US" sz="1600" b="1" dirty="0">
                <a:latin typeface="+mj-lt"/>
              </a:rPr>
              <a:t>Selects every &lt;p&gt; elements that is the only   </a:t>
            </a:r>
            <a:br>
              <a:rPr lang="en-US" sz="1600" b="1" dirty="0">
                <a:latin typeface="+mj-lt"/>
              </a:rPr>
            </a:br>
            <a:r>
              <a:rPr lang="en-US" sz="1600" b="1" dirty="0">
                <a:latin typeface="+mj-lt"/>
              </a:rPr>
              <a:t>                                                                                          child of its parent</a:t>
            </a:r>
            <a:r>
              <a:rPr lang="en-US" sz="1600" b="1" kern="0" dirty="0">
                <a:latin typeface="+mj-lt"/>
                <a:cs typeface="Courier New" panose="02070309020205020404" pitchFamily="49" charset="0"/>
              </a:rPr>
              <a:t> </a:t>
            </a:r>
          </a:p>
        </p:txBody>
      </p:sp>
    </p:spTree>
    <p:extLst>
      <p:ext uri="{BB962C8B-B14F-4D97-AF65-F5344CB8AC3E}">
        <p14:creationId xmlns:p14="http://schemas.microsoft.com/office/powerpoint/2010/main" val="148873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1950"/>
            <a:ext cx="8229600" cy="822075"/>
          </a:xfrm>
        </p:spPr>
        <p:txBody>
          <a:bodyPr>
            <a:normAutofit/>
          </a:bodyPr>
          <a:lstStyle/>
          <a:p>
            <a:r>
              <a:rPr lang="en-US" sz="4400" dirty="0"/>
              <a:t>CSS Pseudo-Element Selectors</a:t>
            </a:r>
          </a:p>
        </p:txBody>
      </p:sp>
      <p:sp>
        <p:nvSpPr>
          <p:cNvPr id="5" name="Date Placeholder 4"/>
          <p:cNvSpPr>
            <a:spLocks noGrp="1"/>
          </p:cNvSpPr>
          <p:nvPr>
            <p:ph type="dt" sz="half" idx="10"/>
          </p:nvPr>
        </p:nvSpPr>
        <p:spPr/>
        <p:txBody>
          <a:bodyPr/>
          <a:lstStyle/>
          <a:p>
            <a:fld id="{779E9197-4B07-48BC-B239-59D1D1DA7875}" type="datetime1">
              <a:rPr lang="en-US" smtClean="0"/>
              <a:t>9/15/2025</a:t>
            </a:fld>
            <a:endParaRPr lang="en-US" dirty="0"/>
          </a:p>
        </p:txBody>
      </p:sp>
      <p:sp>
        <p:nvSpPr>
          <p:cNvPr id="7" name="Footer Placeholder 6"/>
          <p:cNvSpPr>
            <a:spLocks noGrp="1"/>
          </p:cNvSpPr>
          <p:nvPr>
            <p:ph type="ftr" sz="quarter" idx="11"/>
          </p:nvPr>
        </p:nvSpPr>
        <p:spPr/>
        <p:txBody>
          <a:bodyPr/>
          <a:lstStyle/>
          <a:p>
            <a:r>
              <a:rPr lang="en-US"/>
              <a:t>Copyright © 2007 - 2025 Carl M. Burnett</a:t>
            </a:r>
            <a:endParaRPr lang="en-US" dirty="0"/>
          </a:p>
        </p:txBody>
      </p:sp>
      <p:sp>
        <p:nvSpPr>
          <p:cNvPr id="6" name="Slide Number Placeholder 5"/>
          <p:cNvSpPr>
            <a:spLocks noGrp="1"/>
          </p:cNvSpPr>
          <p:nvPr>
            <p:ph type="sldNum" sz="quarter" idx="12"/>
          </p:nvPr>
        </p:nvSpPr>
        <p:spPr/>
        <p:txBody>
          <a:bodyPr/>
          <a:lstStyle/>
          <a:p>
            <a:pPr>
              <a:defRPr/>
            </a:pPr>
            <a:fld id="{4EFA3DF2-4BC2-40AE-85DA-2BE629CC17CA}" type="slidenum">
              <a:rPr lang="en-US" smtClean="0"/>
              <a:pPr>
                <a:defRPr/>
              </a:pPr>
              <a:t>17</a:t>
            </a:fld>
            <a:endParaRPr lang="en-US" dirty="0"/>
          </a:p>
        </p:txBody>
      </p:sp>
      <p:graphicFrame>
        <p:nvGraphicFramePr>
          <p:cNvPr id="9" name="Table 8"/>
          <p:cNvGraphicFramePr>
            <a:graphicFrameLocks noGrp="1"/>
          </p:cNvGraphicFramePr>
          <p:nvPr/>
        </p:nvGraphicFramePr>
        <p:xfrm>
          <a:off x="218282" y="2521366"/>
          <a:ext cx="8565500" cy="2034083"/>
        </p:xfrm>
        <a:graphic>
          <a:graphicData uri="http://schemas.openxmlformats.org/drawingml/2006/table">
            <a:tbl>
              <a:tblPr firstRow="1" bandRow="1">
                <a:tableStyleId>{93296810-A885-4BE3-A3E7-6D5BEEA58F35}</a:tableStyleId>
              </a:tblPr>
              <a:tblGrid>
                <a:gridCol w="2108717">
                  <a:extLst>
                    <a:ext uri="{9D8B030D-6E8A-4147-A177-3AD203B41FA5}">
                      <a16:colId xmlns:a16="http://schemas.microsoft.com/office/drawing/2014/main" val="20000"/>
                    </a:ext>
                  </a:extLst>
                </a:gridCol>
                <a:gridCol w="1922106">
                  <a:extLst>
                    <a:ext uri="{9D8B030D-6E8A-4147-A177-3AD203B41FA5}">
                      <a16:colId xmlns:a16="http://schemas.microsoft.com/office/drawing/2014/main" val="20001"/>
                    </a:ext>
                  </a:extLst>
                </a:gridCol>
                <a:gridCol w="4534677">
                  <a:extLst>
                    <a:ext uri="{9D8B030D-6E8A-4147-A177-3AD203B41FA5}">
                      <a16:colId xmlns:a16="http://schemas.microsoft.com/office/drawing/2014/main" val="20002"/>
                    </a:ext>
                  </a:extLst>
                </a:gridCol>
              </a:tblGrid>
              <a:tr h="350120">
                <a:tc>
                  <a:txBody>
                    <a:bodyPr/>
                    <a:lstStyle/>
                    <a:p>
                      <a:r>
                        <a:rPr lang="en-US" sz="1800" dirty="0">
                          <a:solidFill>
                            <a:schemeClr val="tx1"/>
                          </a:solidFill>
                          <a:effectLst/>
                          <a:latin typeface="+mj-lt"/>
                        </a:rPr>
                        <a:t>Selector</a:t>
                      </a:r>
                      <a:endParaRPr lang="en-US" sz="1800" dirty="0">
                        <a:solidFill>
                          <a:schemeClr val="tx1"/>
                        </a:solidFill>
                        <a:latin typeface="+mj-lt"/>
                      </a:endParaRPr>
                    </a:p>
                  </a:txBody>
                  <a:tcPr marT="41148" marB="41148"/>
                </a:tc>
                <a:tc>
                  <a:txBody>
                    <a:bodyPr/>
                    <a:lstStyle/>
                    <a:p>
                      <a:r>
                        <a:rPr lang="en-US" sz="1800" dirty="0">
                          <a:solidFill>
                            <a:schemeClr val="tx1"/>
                          </a:solidFill>
                          <a:effectLst/>
                          <a:latin typeface="+mj-lt"/>
                        </a:rPr>
                        <a:t>Example</a:t>
                      </a:r>
                      <a:endParaRPr lang="en-US" sz="1800" dirty="0">
                        <a:solidFill>
                          <a:schemeClr val="tx1"/>
                        </a:solidFill>
                        <a:latin typeface="+mj-lt"/>
                      </a:endParaRPr>
                    </a:p>
                  </a:txBody>
                  <a:tcPr marT="41148" marB="41148"/>
                </a:tc>
                <a:tc>
                  <a:txBody>
                    <a:bodyPr/>
                    <a:lstStyle/>
                    <a:p>
                      <a:r>
                        <a:rPr lang="en-US" sz="1800" dirty="0">
                          <a:solidFill>
                            <a:schemeClr val="tx1"/>
                          </a:solidFill>
                          <a:effectLst/>
                          <a:latin typeface="+mj-lt"/>
                        </a:rPr>
                        <a:t>Description</a:t>
                      </a:r>
                      <a:endParaRPr lang="en-US" sz="1800" dirty="0">
                        <a:solidFill>
                          <a:schemeClr val="tx1"/>
                        </a:solidFill>
                        <a:latin typeface="+mj-lt"/>
                      </a:endParaRPr>
                    </a:p>
                  </a:txBody>
                  <a:tcPr marT="41148" marB="41148"/>
                </a:tc>
                <a:extLst>
                  <a:ext uri="{0D108BD9-81ED-4DB2-BD59-A6C34878D82A}">
                    <a16:rowId xmlns:a16="http://schemas.microsoft.com/office/drawing/2014/main" val="10000"/>
                  </a:ext>
                </a:extLst>
              </a:tr>
              <a:tr h="449814">
                <a:tc>
                  <a:txBody>
                    <a:bodyPr/>
                    <a:lstStyle/>
                    <a:p>
                      <a:endParaRPr lang="en-US" sz="1800" dirty="0">
                        <a:solidFill>
                          <a:schemeClr val="tx1"/>
                        </a:solidFill>
                        <a:latin typeface="+mj-lt"/>
                      </a:endParaRPr>
                    </a:p>
                  </a:txBody>
                  <a:tcPr marT="41148" marB="41148"/>
                </a:tc>
                <a:tc>
                  <a:txBody>
                    <a:bodyPr/>
                    <a:lstStyle/>
                    <a:p>
                      <a:endParaRPr lang="en-US" sz="1800" dirty="0">
                        <a:solidFill>
                          <a:schemeClr val="tx1"/>
                        </a:solidFill>
                        <a:latin typeface="+mj-lt"/>
                      </a:endParaRPr>
                    </a:p>
                  </a:txBody>
                  <a:tcPr marT="41148" marB="41148"/>
                </a:tc>
                <a:tc>
                  <a:txBody>
                    <a:bodyPr/>
                    <a:lstStyle/>
                    <a:p>
                      <a:endParaRPr lang="en-US" sz="1800" dirty="0">
                        <a:solidFill>
                          <a:schemeClr val="tx1"/>
                        </a:solidFill>
                        <a:latin typeface="+mj-lt"/>
                      </a:endParaRPr>
                    </a:p>
                  </a:txBody>
                  <a:tcPr marT="41148" marB="41148"/>
                </a:tc>
                <a:extLst>
                  <a:ext uri="{0D108BD9-81ED-4DB2-BD59-A6C34878D82A}">
                    <a16:rowId xmlns:a16="http://schemas.microsoft.com/office/drawing/2014/main" val="10001"/>
                  </a:ext>
                </a:extLst>
              </a:tr>
              <a:tr h="426979">
                <a:tc>
                  <a:txBody>
                    <a:bodyPr/>
                    <a:lstStyle/>
                    <a:p>
                      <a:endParaRPr lang="en-US" sz="1800">
                        <a:solidFill>
                          <a:schemeClr val="tx1"/>
                        </a:solidFill>
                        <a:latin typeface="+mj-lt"/>
                      </a:endParaRPr>
                    </a:p>
                  </a:txBody>
                  <a:tcPr marT="41148" marB="41148"/>
                </a:tc>
                <a:tc>
                  <a:txBody>
                    <a:bodyPr/>
                    <a:lstStyle/>
                    <a:p>
                      <a:endParaRPr lang="en-US" sz="1800" dirty="0">
                        <a:solidFill>
                          <a:schemeClr val="tx1"/>
                        </a:solidFill>
                        <a:latin typeface="+mj-lt"/>
                      </a:endParaRPr>
                    </a:p>
                  </a:txBody>
                  <a:tcPr marT="41148" marB="41148"/>
                </a:tc>
                <a:tc>
                  <a:txBody>
                    <a:bodyPr/>
                    <a:lstStyle/>
                    <a:p>
                      <a:endParaRPr lang="en-US" sz="1800" dirty="0">
                        <a:solidFill>
                          <a:schemeClr val="tx1"/>
                        </a:solidFill>
                        <a:latin typeface="+mj-lt"/>
                      </a:endParaRPr>
                    </a:p>
                  </a:txBody>
                  <a:tcPr marT="41148" marB="41148"/>
                </a:tc>
                <a:extLst>
                  <a:ext uri="{0D108BD9-81ED-4DB2-BD59-A6C34878D82A}">
                    <a16:rowId xmlns:a16="http://schemas.microsoft.com/office/drawing/2014/main" val="10002"/>
                  </a:ext>
                </a:extLst>
              </a:tr>
              <a:tr h="444058">
                <a:tc>
                  <a:txBody>
                    <a:bodyPr/>
                    <a:lstStyle/>
                    <a:p>
                      <a:endParaRPr lang="en-US" sz="1800" dirty="0">
                        <a:solidFill>
                          <a:schemeClr val="tx1"/>
                        </a:solidFill>
                        <a:latin typeface="+mj-lt"/>
                      </a:endParaRPr>
                    </a:p>
                  </a:txBody>
                  <a:tcPr marT="41148" marB="41148"/>
                </a:tc>
                <a:tc>
                  <a:txBody>
                    <a:bodyPr/>
                    <a:lstStyle/>
                    <a:p>
                      <a:endParaRPr lang="en-US" sz="1800" dirty="0">
                        <a:solidFill>
                          <a:schemeClr val="tx1"/>
                        </a:solidFill>
                        <a:latin typeface="+mj-lt"/>
                      </a:endParaRPr>
                    </a:p>
                  </a:txBody>
                  <a:tcPr marT="41148" marB="41148"/>
                </a:tc>
                <a:tc>
                  <a:txBody>
                    <a:bodyPr/>
                    <a:lstStyle/>
                    <a:p>
                      <a:endParaRPr lang="en-US" sz="1800" dirty="0">
                        <a:solidFill>
                          <a:schemeClr val="tx1"/>
                        </a:solidFill>
                        <a:latin typeface="+mj-lt"/>
                      </a:endParaRPr>
                    </a:p>
                  </a:txBody>
                  <a:tcPr marT="41148" marB="41148"/>
                </a:tc>
                <a:extLst>
                  <a:ext uri="{0D108BD9-81ED-4DB2-BD59-A6C34878D82A}">
                    <a16:rowId xmlns:a16="http://schemas.microsoft.com/office/drawing/2014/main" val="10003"/>
                  </a:ext>
                </a:extLst>
              </a:tr>
              <a:tr h="350120">
                <a:tc>
                  <a:txBody>
                    <a:bodyPr/>
                    <a:lstStyle/>
                    <a:p>
                      <a:endParaRPr lang="en-US" sz="1800" dirty="0">
                        <a:solidFill>
                          <a:schemeClr val="tx1"/>
                        </a:solidFill>
                        <a:latin typeface="+mj-lt"/>
                      </a:endParaRPr>
                    </a:p>
                  </a:txBody>
                  <a:tcPr marT="41148" marB="41148"/>
                </a:tc>
                <a:tc>
                  <a:txBody>
                    <a:bodyPr/>
                    <a:lstStyle/>
                    <a:p>
                      <a:endParaRPr lang="en-US" sz="1800" dirty="0">
                        <a:solidFill>
                          <a:schemeClr val="tx1"/>
                        </a:solidFill>
                        <a:latin typeface="+mj-lt"/>
                      </a:endParaRPr>
                    </a:p>
                  </a:txBody>
                  <a:tcPr marT="41148" marB="41148"/>
                </a:tc>
                <a:tc>
                  <a:txBody>
                    <a:bodyPr/>
                    <a:lstStyle/>
                    <a:p>
                      <a:endParaRPr lang="en-US" sz="1800" dirty="0">
                        <a:solidFill>
                          <a:schemeClr val="tx1"/>
                        </a:solidFill>
                        <a:latin typeface="+mj-lt"/>
                      </a:endParaRPr>
                    </a:p>
                  </a:txBody>
                  <a:tcPr marT="41148" marB="41148"/>
                </a:tc>
                <a:extLst>
                  <a:ext uri="{0D108BD9-81ED-4DB2-BD59-A6C34878D82A}">
                    <a16:rowId xmlns:a16="http://schemas.microsoft.com/office/drawing/2014/main" val="10004"/>
                  </a:ext>
                </a:extLst>
              </a:tr>
            </a:tbl>
          </a:graphicData>
        </a:graphic>
      </p:graphicFrame>
      <p:sp>
        <p:nvSpPr>
          <p:cNvPr id="10" name="TextBox 9"/>
          <p:cNvSpPr txBox="1"/>
          <p:nvPr/>
        </p:nvSpPr>
        <p:spPr>
          <a:xfrm>
            <a:off x="162298" y="2917419"/>
            <a:ext cx="8008218" cy="338554"/>
          </a:xfrm>
          <a:prstGeom prst="rect">
            <a:avLst/>
          </a:prstGeom>
          <a:noFill/>
        </p:spPr>
        <p:txBody>
          <a:bodyPr wrap="none" rtlCol="0">
            <a:spAutoFit/>
          </a:bodyPr>
          <a:lstStyle/>
          <a:p>
            <a:pPr marL="0" lvl="1"/>
            <a:r>
              <a:rPr lang="en-US" sz="1600" b="1" kern="0" dirty="0">
                <a:latin typeface="+mj-lt"/>
                <a:cs typeface="Courier New" panose="02070309020205020404" pitchFamily="49" charset="0"/>
              </a:rPr>
              <a:t>::first-letter</a:t>
            </a:r>
            <a:r>
              <a:rPr lang="en-US" sz="1600" b="1" dirty="0">
                <a:latin typeface="+mj-lt"/>
              </a:rPr>
              <a:t>                          a:</a:t>
            </a:r>
            <a:r>
              <a:rPr lang="en-US" sz="1600" b="1" kern="0" dirty="0">
                <a:latin typeface="+mj-lt"/>
                <a:cs typeface="Courier New" panose="02070309020205020404" pitchFamily="49" charset="0"/>
              </a:rPr>
              <a:t>first-letter                    </a:t>
            </a:r>
            <a:r>
              <a:rPr lang="en-US" sz="1600" b="1" dirty="0">
                <a:latin typeface="+mj-lt"/>
              </a:rPr>
              <a:t>Selects the first letter of every &lt;p&gt; element</a:t>
            </a:r>
            <a:endParaRPr lang="en-US" sz="1600" b="1" kern="0" dirty="0">
              <a:latin typeface="+mj-lt"/>
              <a:cs typeface="Courier New" panose="02070309020205020404" pitchFamily="49" charset="0"/>
            </a:endParaRPr>
          </a:p>
        </p:txBody>
      </p:sp>
      <p:sp>
        <p:nvSpPr>
          <p:cNvPr id="11" name="TextBox 10"/>
          <p:cNvSpPr txBox="1"/>
          <p:nvPr/>
        </p:nvSpPr>
        <p:spPr>
          <a:xfrm>
            <a:off x="208514" y="3378444"/>
            <a:ext cx="7868693" cy="338554"/>
          </a:xfrm>
          <a:prstGeom prst="rect">
            <a:avLst/>
          </a:prstGeom>
          <a:noFill/>
        </p:spPr>
        <p:txBody>
          <a:bodyPr wrap="none" rtlCol="0">
            <a:spAutoFit/>
          </a:bodyPr>
          <a:lstStyle/>
          <a:p>
            <a:pPr marL="0" lvl="1"/>
            <a:r>
              <a:rPr lang="en-US" sz="1600" b="1" kern="0" dirty="0">
                <a:latin typeface="+mj-lt"/>
                <a:cs typeface="Courier New" panose="02070309020205020404" pitchFamily="49" charset="0"/>
              </a:rPr>
              <a:t>::first-line </a:t>
            </a:r>
            <a:r>
              <a:rPr lang="en-US" sz="1600" b="1" dirty="0">
                <a:latin typeface="+mj-lt"/>
              </a:rPr>
              <a:t>                           a:</a:t>
            </a:r>
            <a:r>
              <a:rPr lang="en-US" sz="1600" b="1" kern="0" dirty="0">
                <a:latin typeface="+mj-lt"/>
                <a:cs typeface="Courier New" panose="02070309020205020404" pitchFamily="49" charset="0"/>
              </a:rPr>
              <a:t>first-line                        </a:t>
            </a:r>
            <a:r>
              <a:rPr lang="en-US" sz="1600" b="1" dirty="0">
                <a:latin typeface="+mj-lt"/>
              </a:rPr>
              <a:t>Selects the first line of every &lt;p&gt; element</a:t>
            </a:r>
            <a:endParaRPr lang="en-US" sz="1600" b="1" kern="0" dirty="0">
              <a:latin typeface="+mj-lt"/>
              <a:cs typeface="Courier New" panose="02070309020205020404" pitchFamily="49" charset="0"/>
            </a:endParaRPr>
          </a:p>
        </p:txBody>
      </p:sp>
      <p:sp>
        <p:nvSpPr>
          <p:cNvPr id="12" name="TextBox 11"/>
          <p:cNvSpPr txBox="1"/>
          <p:nvPr/>
        </p:nvSpPr>
        <p:spPr>
          <a:xfrm>
            <a:off x="180960" y="3779233"/>
            <a:ext cx="8743221" cy="338554"/>
          </a:xfrm>
          <a:prstGeom prst="rect">
            <a:avLst/>
          </a:prstGeom>
          <a:noFill/>
        </p:spPr>
        <p:txBody>
          <a:bodyPr wrap="square" rtlCol="0">
            <a:spAutoFit/>
          </a:bodyPr>
          <a:lstStyle/>
          <a:p>
            <a:pPr marL="0" lvl="1"/>
            <a:r>
              <a:rPr lang="en-US" sz="1600" b="1" kern="0" dirty="0">
                <a:latin typeface="+mj-lt"/>
                <a:cs typeface="Courier New" panose="02070309020205020404" pitchFamily="49" charset="0"/>
              </a:rPr>
              <a:t>::before      </a:t>
            </a:r>
            <a:r>
              <a:rPr lang="en-US" sz="1600" b="1" dirty="0">
                <a:latin typeface="+mj-lt"/>
                <a:cs typeface="Courier New" panose="02070309020205020404" pitchFamily="49" charset="0"/>
              </a:rPr>
              <a:t>                          a:before </a:t>
            </a:r>
            <a:r>
              <a:rPr lang="en-US" sz="1600" b="1" kern="0" dirty="0">
                <a:latin typeface="+mj-lt"/>
                <a:cs typeface="Courier New" panose="02070309020205020404" pitchFamily="49" charset="0"/>
              </a:rPr>
              <a:t>                           </a:t>
            </a:r>
            <a:r>
              <a:rPr lang="en-US" sz="1600" b="1" dirty="0">
                <a:latin typeface="+mj-lt"/>
              </a:rPr>
              <a:t>Inserts content before every &lt;p&gt; element</a:t>
            </a:r>
            <a:endParaRPr lang="en-US" sz="1600" b="1" kern="0" dirty="0">
              <a:latin typeface="+mj-lt"/>
              <a:cs typeface="Courier New" panose="02070309020205020404" pitchFamily="49" charset="0"/>
            </a:endParaRPr>
          </a:p>
        </p:txBody>
      </p:sp>
      <p:sp>
        <p:nvSpPr>
          <p:cNvPr id="13" name="TextBox 12"/>
          <p:cNvSpPr txBox="1"/>
          <p:nvPr/>
        </p:nvSpPr>
        <p:spPr>
          <a:xfrm>
            <a:off x="189854" y="4172829"/>
            <a:ext cx="8743221" cy="338554"/>
          </a:xfrm>
          <a:prstGeom prst="rect">
            <a:avLst/>
          </a:prstGeom>
          <a:noFill/>
        </p:spPr>
        <p:txBody>
          <a:bodyPr wrap="square" rtlCol="0">
            <a:spAutoFit/>
          </a:bodyPr>
          <a:lstStyle/>
          <a:p>
            <a:pPr marL="0" lvl="1"/>
            <a:r>
              <a:rPr lang="en-US" sz="1600" b="1" kern="0" dirty="0">
                <a:latin typeface="+mj-lt"/>
                <a:cs typeface="Courier New" panose="02070309020205020404" pitchFamily="49" charset="0"/>
              </a:rPr>
              <a:t>::after      </a:t>
            </a:r>
            <a:r>
              <a:rPr lang="en-US" sz="1600" b="1" dirty="0">
                <a:latin typeface="+mj-lt"/>
                <a:cs typeface="Courier New" panose="02070309020205020404" pitchFamily="49" charset="0"/>
              </a:rPr>
              <a:t>                              a:after </a:t>
            </a:r>
            <a:r>
              <a:rPr lang="en-US" sz="1600" b="1" kern="0" dirty="0">
                <a:latin typeface="+mj-lt"/>
                <a:cs typeface="Courier New" panose="02070309020205020404" pitchFamily="49" charset="0"/>
              </a:rPr>
              <a:t>                              </a:t>
            </a:r>
            <a:r>
              <a:rPr lang="en-US" sz="1600" b="1" dirty="0">
                <a:latin typeface="+mj-lt"/>
              </a:rPr>
              <a:t>Inserts content after every &lt;p&gt; element</a:t>
            </a:r>
            <a:endParaRPr lang="en-US" sz="1600" b="1" kern="0" dirty="0">
              <a:latin typeface="+mj-lt"/>
              <a:cs typeface="Courier New" panose="02070309020205020404" pitchFamily="49" charset="0"/>
            </a:endParaRPr>
          </a:p>
        </p:txBody>
      </p:sp>
      <p:sp>
        <p:nvSpPr>
          <p:cNvPr id="15" name="TextBox 14"/>
          <p:cNvSpPr txBox="1"/>
          <p:nvPr/>
        </p:nvSpPr>
        <p:spPr>
          <a:xfrm>
            <a:off x="242609" y="1360400"/>
            <a:ext cx="3768980" cy="1292662"/>
          </a:xfrm>
          <a:prstGeom prst="rect">
            <a:avLst/>
          </a:prstGeom>
          <a:noFill/>
        </p:spPr>
        <p:txBody>
          <a:bodyPr wrap="none" rtlCol="0">
            <a:spAutoFit/>
          </a:bodyPr>
          <a:lstStyle/>
          <a:p>
            <a:r>
              <a:rPr lang="en-US" sz="2400" b="1" dirty="0">
                <a:solidFill>
                  <a:srgbClr val="002060"/>
                </a:solidFill>
                <a:effectLst>
                  <a:outerShdw blurRad="38100" dist="38100" dir="2700000" algn="tl">
                    <a:srgbClr val="000000">
                      <a:alpha val="43137"/>
                    </a:srgbClr>
                  </a:outerShdw>
                </a:effectLst>
                <a:latin typeface="+mj-lt"/>
              </a:rPr>
              <a:t>Syntax – </a:t>
            </a:r>
          </a:p>
          <a:p>
            <a:r>
              <a:rPr lang="en-US" dirty="0">
                <a:latin typeface="Courier New" panose="02070309020205020404" pitchFamily="49" charset="0"/>
                <a:cs typeface="Courier New" panose="02070309020205020404" pitchFamily="49" charset="0"/>
              </a:rPr>
              <a:t>Selector::pseudo-element {</a:t>
            </a:r>
          </a:p>
          <a:p>
            <a:r>
              <a:rPr lang="en-US" dirty="0" err="1">
                <a:latin typeface="Courier New" panose="02070309020205020404" pitchFamily="49" charset="0"/>
                <a:cs typeface="Courier New" panose="02070309020205020404" pitchFamily="49" charset="0"/>
              </a:rPr>
              <a:t>property:value</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p:txBody>
      </p:sp>
      <p:sp>
        <p:nvSpPr>
          <p:cNvPr id="16" name="TextBox 15"/>
          <p:cNvSpPr txBox="1"/>
          <p:nvPr/>
        </p:nvSpPr>
        <p:spPr>
          <a:xfrm>
            <a:off x="4491490" y="1410786"/>
            <a:ext cx="4596130" cy="1200329"/>
          </a:xfrm>
          <a:prstGeom prst="rect">
            <a:avLst/>
          </a:prstGeom>
          <a:noFill/>
        </p:spPr>
        <p:txBody>
          <a:bodyPr wrap="none" rtlCol="0">
            <a:spAutoFit/>
          </a:bodyPr>
          <a:lstStyle/>
          <a:p>
            <a:br>
              <a:rPr lang="en-US" dirty="0">
                <a:latin typeface="Courier New" panose="02070309020205020404" pitchFamily="49" charset="0"/>
                <a:cs typeface="Courier New" panose="02070309020205020404" pitchFamily="49" charset="0"/>
              </a:rPr>
            </a:br>
            <a:r>
              <a:rPr lang="en-US" dirty="0" err="1">
                <a:latin typeface="Courier New" panose="02070309020205020404" pitchFamily="49" charset="0"/>
                <a:cs typeface="Courier New" panose="02070309020205020404" pitchFamily="49" charset="0"/>
              </a:rPr>
              <a:t>Selector.class</a:t>
            </a:r>
            <a:r>
              <a:rPr lang="en-US" dirty="0">
                <a:latin typeface="Courier New" panose="02070309020205020404" pitchFamily="49" charset="0"/>
                <a:cs typeface="Courier New" panose="02070309020205020404" pitchFamily="49" charset="0"/>
              </a:rPr>
              <a:t>::pseudo-element {</a:t>
            </a:r>
          </a:p>
          <a:p>
            <a:r>
              <a:rPr lang="en-US" dirty="0" err="1">
                <a:latin typeface="Courier New" panose="02070309020205020404" pitchFamily="49" charset="0"/>
                <a:cs typeface="Courier New" panose="02070309020205020404" pitchFamily="49" charset="0"/>
              </a:rPr>
              <a:t>property:value</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84133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Exercise 1</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Complete Exercise 4-1, page 164</a:t>
            </a:r>
          </a:p>
          <a:p>
            <a:pPr marL="514350" indent="-514350">
              <a:buFont typeface="+mj-lt"/>
              <a:buAutoNum type="arabicPeriod"/>
            </a:pPr>
            <a:r>
              <a:rPr lang="en-US" dirty="0"/>
              <a:t>The basic.html file listed in Exercise 4-1 is located in the templates folder on your developmental site.</a:t>
            </a:r>
          </a:p>
          <a:p>
            <a:pPr marL="514350" indent="-514350">
              <a:buFont typeface="+mj-lt"/>
              <a:buAutoNum type="arabicPeriod"/>
            </a:pPr>
            <a:r>
              <a:rPr lang="en-US" dirty="0"/>
              <a:t>Students will upload test files to development site.</a:t>
            </a:r>
          </a:p>
          <a:p>
            <a:pPr marL="514350" indent="-514350">
              <a:buFont typeface="+mj-lt"/>
              <a:buAutoNum type="arabicPeriod"/>
            </a:pPr>
            <a:r>
              <a:rPr lang="en-US" dirty="0"/>
              <a:t>Students will preview in browser development files.</a:t>
            </a:r>
          </a:p>
          <a:p>
            <a:pPr marL="514350" indent="-514350">
              <a:buFont typeface="+mj-lt"/>
              <a:buAutoNum type="arabicPeriod"/>
            </a:pPr>
            <a:r>
              <a:rPr lang="en-US" dirty="0"/>
              <a:t>Students will upload files to live site.</a:t>
            </a:r>
          </a:p>
          <a:p>
            <a:pPr marL="514350" indent="-514350">
              <a:buFont typeface="+mj-lt"/>
              <a:buAutoNum type="arabicPeriod"/>
            </a:pPr>
            <a:r>
              <a:rPr lang="en-US" dirty="0"/>
              <a:t>Students will preview in browser live files.</a:t>
            </a:r>
          </a:p>
        </p:txBody>
      </p:sp>
      <p:sp>
        <p:nvSpPr>
          <p:cNvPr id="4" name="Date Placeholder 3"/>
          <p:cNvSpPr>
            <a:spLocks noGrp="1"/>
          </p:cNvSpPr>
          <p:nvPr>
            <p:ph type="dt" sz="half" idx="10"/>
          </p:nvPr>
        </p:nvSpPr>
        <p:spPr/>
        <p:txBody>
          <a:bodyPr/>
          <a:lstStyle/>
          <a:p>
            <a:fld id="{5206C301-0119-4DAB-BA17-F496970C468B}"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18</a:t>
            </a:fld>
            <a:endParaRPr lang="en-US" dirty="0"/>
          </a:p>
        </p:txBody>
      </p:sp>
    </p:spTree>
    <p:extLst>
      <p:ext uri="{BB962C8B-B14F-4D97-AF65-F5344CB8AC3E}">
        <p14:creationId xmlns:p14="http://schemas.microsoft.com/office/powerpoint/2010/main" val="3301712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CSS Box Model Outline</a:t>
            </a:r>
          </a:p>
        </p:txBody>
      </p:sp>
      <p:sp>
        <p:nvSpPr>
          <p:cNvPr id="3" name="Content Placeholder 2"/>
          <p:cNvSpPr>
            <a:spLocks noGrp="1"/>
          </p:cNvSpPr>
          <p:nvPr>
            <p:ph idx="1"/>
          </p:nvPr>
        </p:nvSpPr>
        <p:spPr/>
        <p:txBody>
          <a:bodyPr/>
          <a:lstStyle/>
          <a:p>
            <a:r>
              <a:rPr lang="en-US" dirty="0"/>
              <a:t>Intro to CSS Box Model</a:t>
            </a:r>
          </a:p>
          <a:p>
            <a:r>
              <a:rPr lang="en-US" dirty="0"/>
              <a:t>Size and Space Elements</a:t>
            </a:r>
          </a:p>
          <a:p>
            <a:r>
              <a:rPr lang="en-US" dirty="0"/>
              <a:t>How to Set Borders and Backgrounds</a:t>
            </a:r>
          </a:p>
          <a:p>
            <a:r>
              <a:rPr lang="en-US" dirty="0"/>
              <a:t>Student Exercise 2</a:t>
            </a:r>
          </a:p>
        </p:txBody>
      </p:sp>
      <p:sp>
        <p:nvSpPr>
          <p:cNvPr id="4" name="Date Placeholder 3"/>
          <p:cNvSpPr>
            <a:spLocks noGrp="1"/>
          </p:cNvSpPr>
          <p:nvPr>
            <p:ph type="dt" sz="half" idx="10"/>
          </p:nvPr>
        </p:nvSpPr>
        <p:spPr/>
        <p:txBody>
          <a:bodyPr/>
          <a:lstStyle/>
          <a:p>
            <a:fld id="{37EE6C25-48DD-43DC-947A-5A0F88EED3BF}"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19</a:t>
            </a:fld>
            <a:endParaRPr lang="en-US" dirty="0"/>
          </a:p>
        </p:txBody>
      </p:sp>
    </p:spTree>
    <p:extLst>
      <p:ext uri="{BB962C8B-B14F-4D97-AF65-F5344CB8AC3E}">
        <p14:creationId xmlns:p14="http://schemas.microsoft.com/office/powerpoint/2010/main" val="1701139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963D6-F8E8-4965-A0A9-AF4950223778}"/>
              </a:ext>
            </a:extLst>
          </p:cNvPr>
          <p:cNvSpPr>
            <a:spLocks noGrp="1"/>
          </p:cNvSpPr>
          <p:nvPr>
            <p:ph type="title"/>
          </p:nvPr>
        </p:nvSpPr>
        <p:spPr/>
        <p:txBody>
          <a:bodyPr/>
          <a:lstStyle/>
          <a:p>
            <a:r>
              <a:rPr lang="en-US" dirty="0"/>
              <a:t>Class Outline</a:t>
            </a:r>
          </a:p>
        </p:txBody>
      </p:sp>
      <p:sp>
        <p:nvSpPr>
          <p:cNvPr id="3" name="Content Placeholder 2">
            <a:extLst>
              <a:ext uri="{FF2B5EF4-FFF2-40B4-BE49-F238E27FC236}">
                <a16:creationId xmlns:a16="http://schemas.microsoft.com/office/drawing/2014/main" id="{08385817-5DDF-4C0D-9F9B-06F631CFABB0}"/>
              </a:ext>
            </a:extLst>
          </p:cNvPr>
          <p:cNvSpPr>
            <a:spLocks noGrp="1"/>
          </p:cNvSpPr>
          <p:nvPr>
            <p:ph idx="1"/>
          </p:nvPr>
        </p:nvSpPr>
        <p:spPr/>
        <p:txBody>
          <a:bodyPr/>
          <a:lstStyle/>
          <a:p>
            <a:r>
              <a:rPr lang="en-US" dirty="0"/>
              <a:t>Chapter 4 - How to use CSS to Format the Elements of a Web Page</a:t>
            </a:r>
          </a:p>
          <a:p>
            <a:r>
              <a:rPr lang="en-US" dirty="0"/>
              <a:t>Chapter 5 - How to use the CSS Box Model</a:t>
            </a:r>
          </a:p>
          <a:p>
            <a:endParaRPr lang="en-US" dirty="0"/>
          </a:p>
          <a:p>
            <a:endParaRPr lang="en-US" dirty="0"/>
          </a:p>
        </p:txBody>
      </p:sp>
      <p:sp>
        <p:nvSpPr>
          <p:cNvPr id="4" name="Date Placeholder 3">
            <a:extLst>
              <a:ext uri="{FF2B5EF4-FFF2-40B4-BE49-F238E27FC236}">
                <a16:creationId xmlns:a16="http://schemas.microsoft.com/office/drawing/2014/main" id="{6D6D3DDA-B3E5-40F1-BCF7-444B5948AD20}"/>
              </a:ext>
            </a:extLst>
          </p:cNvPr>
          <p:cNvSpPr>
            <a:spLocks noGrp="1"/>
          </p:cNvSpPr>
          <p:nvPr>
            <p:ph type="dt" sz="half" idx="10"/>
          </p:nvPr>
        </p:nvSpPr>
        <p:spPr/>
        <p:txBody>
          <a:bodyPr/>
          <a:lstStyle/>
          <a:p>
            <a:fld id="{09AE484C-4D7E-4895-BAD0-3FCED4FFC09D}" type="datetime1">
              <a:rPr lang="en-US" smtClean="0"/>
              <a:t>9/15/2025</a:t>
            </a:fld>
            <a:endParaRPr lang="en-US"/>
          </a:p>
        </p:txBody>
      </p:sp>
      <p:sp>
        <p:nvSpPr>
          <p:cNvPr id="5" name="Footer Placeholder 4">
            <a:extLst>
              <a:ext uri="{FF2B5EF4-FFF2-40B4-BE49-F238E27FC236}">
                <a16:creationId xmlns:a16="http://schemas.microsoft.com/office/drawing/2014/main" id="{477D4D02-FD0B-4F22-B2F3-46A565AEA464}"/>
              </a:ext>
            </a:extLst>
          </p:cNvPr>
          <p:cNvSpPr>
            <a:spLocks noGrp="1"/>
          </p:cNvSpPr>
          <p:nvPr>
            <p:ph type="ftr" sz="quarter" idx="11"/>
          </p:nvPr>
        </p:nvSpPr>
        <p:spPr/>
        <p:txBody>
          <a:bodyPr/>
          <a:lstStyle/>
          <a:p>
            <a:r>
              <a:rPr lang="en-US"/>
              <a:t>Copyright © 2007 - 2025 Carl M. Burnett</a:t>
            </a:r>
          </a:p>
        </p:txBody>
      </p:sp>
      <p:sp>
        <p:nvSpPr>
          <p:cNvPr id="6" name="Slide Number Placeholder 5">
            <a:extLst>
              <a:ext uri="{FF2B5EF4-FFF2-40B4-BE49-F238E27FC236}">
                <a16:creationId xmlns:a16="http://schemas.microsoft.com/office/drawing/2014/main" id="{405F65F3-782A-4843-BE07-9DBBC857F7F3}"/>
              </a:ext>
            </a:extLst>
          </p:cNvPr>
          <p:cNvSpPr>
            <a:spLocks noGrp="1"/>
          </p:cNvSpPr>
          <p:nvPr>
            <p:ph type="sldNum" sz="quarter" idx="12"/>
          </p:nvPr>
        </p:nvSpPr>
        <p:spPr/>
        <p:txBody>
          <a:bodyPr/>
          <a:lstStyle/>
          <a:p>
            <a:fld id="{3D46CBA2-ECE5-4BE9-B546-6761E0E67089}" type="slidenum">
              <a:rPr lang="en-US" smtClean="0"/>
              <a:pPr/>
              <a:t>2</a:t>
            </a:fld>
            <a:endParaRPr lang="en-US"/>
          </a:p>
        </p:txBody>
      </p:sp>
    </p:spTree>
    <p:extLst>
      <p:ext uri="{BB962C8B-B14F-4D97-AF65-F5344CB8AC3E}">
        <p14:creationId xmlns:p14="http://schemas.microsoft.com/office/powerpoint/2010/main" val="26457133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908810" y="1911668"/>
            <a:ext cx="5314950" cy="1937385"/>
          </a:xfrm>
          <a:prstGeom prst="rect">
            <a:avLst/>
          </a:prstGeom>
          <a:solidFill>
            <a:schemeClr val="tx1">
              <a:lumMod val="95000"/>
              <a:lumOff val="5000"/>
            </a:schemeClr>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000" b="1" dirty="0">
                <a:solidFill>
                  <a:schemeClr val="bg1"/>
                </a:solidFill>
                <a:effectLst>
                  <a:outerShdw blurRad="38100" dist="38100" dir="2700000" algn="tl">
                    <a:srgbClr val="000000">
                      <a:alpha val="43137"/>
                    </a:srgbClr>
                  </a:outerShdw>
                </a:effectLst>
                <a:latin typeface="+mj-lt"/>
              </a:rPr>
              <a:t>Border</a:t>
            </a:r>
            <a:endParaRPr lang="en-US" b="1" dirty="0">
              <a:solidFill>
                <a:schemeClr val="bg1"/>
              </a:solidFill>
              <a:effectLst>
                <a:outerShdw blurRad="38100" dist="38100" dir="2700000" algn="tl">
                  <a:srgbClr val="000000">
                    <a:alpha val="43137"/>
                  </a:srgbClr>
                </a:outerShdw>
              </a:effectLst>
              <a:latin typeface="+mj-lt"/>
            </a:endParaRPr>
          </a:p>
        </p:txBody>
      </p:sp>
      <p:sp>
        <p:nvSpPr>
          <p:cNvPr id="2" name="Title 1"/>
          <p:cNvSpPr>
            <a:spLocks noGrp="1"/>
          </p:cNvSpPr>
          <p:nvPr>
            <p:ph type="title"/>
          </p:nvPr>
        </p:nvSpPr>
        <p:spPr>
          <a:xfrm>
            <a:off x="419100" y="361950"/>
            <a:ext cx="8305800" cy="857250"/>
          </a:xfrm>
        </p:spPr>
        <p:txBody>
          <a:bodyPr>
            <a:normAutofit/>
          </a:bodyPr>
          <a:lstStyle/>
          <a:p>
            <a:r>
              <a:rPr lang="en-US" b="1" dirty="0">
                <a:effectLst>
                  <a:outerShdw blurRad="38100" dist="38100" dir="2700000" algn="tl">
                    <a:srgbClr val="000000">
                      <a:alpha val="43137"/>
                    </a:srgbClr>
                  </a:outerShdw>
                </a:effectLst>
              </a:rPr>
              <a:t>Intro to CSS Box Model</a:t>
            </a:r>
          </a:p>
        </p:txBody>
      </p:sp>
      <p:sp>
        <p:nvSpPr>
          <p:cNvPr id="4" name="Date Placeholder 3"/>
          <p:cNvSpPr>
            <a:spLocks noGrp="1"/>
          </p:cNvSpPr>
          <p:nvPr>
            <p:ph type="dt" sz="half" idx="10"/>
          </p:nvPr>
        </p:nvSpPr>
        <p:spPr/>
        <p:txBody>
          <a:bodyPr/>
          <a:lstStyle/>
          <a:p>
            <a:fld id="{CF3AEA05-2650-4762-AC19-A8784B509468}"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20</a:t>
            </a:fld>
            <a:endParaRPr lang="en-US" dirty="0"/>
          </a:p>
        </p:txBody>
      </p:sp>
      <p:sp>
        <p:nvSpPr>
          <p:cNvPr id="8" name="Rectangle 7"/>
          <p:cNvSpPr/>
          <p:nvPr/>
        </p:nvSpPr>
        <p:spPr>
          <a:xfrm>
            <a:off x="2297430" y="2271713"/>
            <a:ext cx="4549140" cy="1234440"/>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000" b="1" dirty="0">
                <a:solidFill>
                  <a:schemeClr val="tx1"/>
                </a:solidFill>
                <a:effectLst>
                  <a:outerShdw blurRad="38100" dist="38100" dir="2700000" algn="tl">
                    <a:srgbClr val="000000">
                      <a:alpha val="43137"/>
                    </a:srgbClr>
                  </a:outerShdw>
                </a:effectLst>
                <a:latin typeface="+mj-lt"/>
              </a:rPr>
              <a:t>Padding</a:t>
            </a:r>
          </a:p>
        </p:txBody>
      </p:sp>
      <p:sp>
        <p:nvSpPr>
          <p:cNvPr id="7" name="Rectangle 6"/>
          <p:cNvSpPr/>
          <p:nvPr/>
        </p:nvSpPr>
        <p:spPr>
          <a:xfrm>
            <a:off x="2583180" y="2571750"/>
            <a:ext cx="3886200" cy="582930"/>
          </a:xfrm>
          <a:prstGeom prst="rect">
            <a:avLst/>
          </a:prstGeom>
          <a:solidFill>
            <a:schemeClr val="bg1"/>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mj-lt"/>
              </a:rPr>
              <a:t>&lt;h1&gt;This is a Heading&lt;/h1&gt;</a:t>
            </a:r>
          </a:p>
        </p:txBody>
      </p:sp>
      <p:sp>
        <p:nvSpPr>
          <p:cNvPr id="10" name="Rectangle 9"/>
          <p:cNvSpPr/>
          <p:nvPr/>
        </p:nvSpPr>
        <p:spPr>
          <a:xfrm>
            <a:off x="1531620" y="1585913"/>
            <a:ext cx="6080760" cy="2563178"/>
          </a:xfrm>
          <a:prstGeom prst="rect">
            <a:avLst/>
          </a:prstGeom>
          <a:no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000" b="1" dirty="0">
                <a:solidFill>
                  <a:schemeClr val="tx1"/>
                </a:solidFill>
                <a:effectLst>
                  <a:outerShdw blurRad="38100" dist="38100" dir="2700000" algn="tl">
                    <a:srgbClr val="000000">
                      <a:alpha val="43137"/>
                    </a:srgbClr>
                  </a:outerShdw>
                </a:effectLst>
                <a:latin typeface="+mj-lt"/>
              </a:rPr>
              <a:t>Margin</a:t>
            </a:r>
          </a:p>
        </p:txBody>
      </p:sp>
      <p:grpSp>
        <p:nvGrpSpPr>
          <p:cNvPr id="35" name="Group 34"/>
          <p:cNvGrpSpPr/>
          <p:nvPr/>
        </p:nvGrpSpPr>
        <p:grpSpPr>
          <a:xfrm>
            <a:off x="1524000" y="4155550"/>
            <a:ext cx="6088380" cy="338554"/>
            <a:chOff x="1524000" y="4155550"/>
            <a:chExt cx="6088380" cy="338554"/>
          </a:xfrm>
        </p:grpSpPr>
        <p:cxnSp>
          <p:nvCxnSpPr>
            <p:cNvPr id="12" name="Straight Connector 11"/>
            <p:cNvCxnSpPr/>
            <p:nvPr/>
          </p:nvCxnSpPr>
          <p:spPr>
            <a:xfrm>
              <a:off x="1541566" y="4178202"/>
              <a:ext cx="7620" cy="28289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604760" y="4207469"/>
              <a:ext cx="7620" cy="1792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1524000" y="4287004"/>
              <a:ext cx="6080760" cy="10077"/>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195099" y="4155550"/>
              <a:ext cx="662361" cy="338554"/>
            </a:xfrm>
            <a:prstGeom prst="rect">
              <a:avLst/>
            </a:prstGeom>
            <a:solidFill>
              <a:schemeClr val="bg1"/>
            </a:solidFill>
          </p:spPr>
          <p:txBody>
            <a:bodyPr wrap="none" rtlCol="0">
              <a:spAutoFit/>
            </a:bodyPr>
            <a:lstStyle/>
            <a:p>
              <a:r>
                <a:rPr lang="en-US" sz="1600" dirty="0">
                  <a:latin typeface="+mj-lt"/>
                </a:rPr>
                <a:t>width</a:t>
              </a:r>
            </a:p>
          </p:txBody>
        </p:sp>
      </p:grpSp>
      <p:grpSp>
        <p:nvGrpSpPr>
          <p:cNvPr id="34" name="Group 33"/>
          <p:cNvGrpSpPr/>
          <p:nvPr/>
        </p:nvGrpSpPr>
        <p:grpSpPr>
          <a:xfrm>
            <a:off x="7692390" y="1604433"/>
            <a:ext cx="1043783" cy="2551220"/>
            <a:chOff x="7692390" y="1604433"/>
            <a:chExt cx="1043783" cy="2551220"/>
          </a:xfrm>
        </p:grpSpPr>
        <p:cxnSp>
          <p:nvCxnSpPr>
            <p:cNvPr id="18" name="Straight Connector 17"/>
            <p:cNvCxnSpPr/>
            <p:nvPr/>
          </p:nvCxnSpPr>
          <p:spPr>
            <a:xfrm>
              <a:off x="7692390" y="1604433"/>
              <a:ext cx="2514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692390" y="4149091"/>
              <a:ext cx="2514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7811238" y="1610995"/>
              <a:ext cx="13763" cy="2544658"/>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endCxn id="24" idx="1"/>
            </p:cNvCxnSpPr>
            <p:nvPr/>
          </p:nvCxnSpPr>
          <p:spPr>
            <a:xfrm>
              <a:off x="7825001" y="2863215"/>
              <a:ext cx="13070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7955703" y="2678549"/>
              <a:ext cx="780470" cy="369332"/>
            </a:xfrm>
            <a:prstGeom prst="rect">
              <a:avLst/>
            </a:prstGeom>
            <a:noFill/>
          </p:spPr>
          <p:txBody>
            <a:bodyPr wrap="none" rtlCol="0">
              <a:spAutoFit/>
            </a:bodyPr>
            <a:lstStyle/>
            <a:p>
              <a:r>
                <a:rPr lang="en-US" dirty="0">
                  <a:latin typeface="+mj-lt"/>
                </a:rPr>
                <a:t>height</a:t>
              </a:r>
            </a:p>
          </p:txBody>
        </p:sp>
      </p:grpSp>
      <p:sp>
        <p:nvSpPr>
          <p:cNvPr id="25" name="TextBox 24"/>
          <p:cNvSpPr txBox="1"/>
          <p:nvPr/>
        </p:nvSpPr>
        <p:spPr>
          <a:xfrm>
            <a:off x="4166665" y="1181040"/>
            <a:ext cx="613822" cy="400110"/>
          </a:xfrm>
          <a:prstGeom prst="rect">
            <a:avLst/>
          </a:prstGeom>
          <a:noFill/>
        </p:spPr>
        <p:txBody>
          <a:bodyPr wrap="none" rtlCol="0">
            <a:spAutoFit/>
          </a:bodyPr>
          <a:lstStyle/>
          <a:p>
            <a:r>
              <a:rPr lang="en-US" sz="2000" b="1" dirty="0">
                <a:latin typeface="+mj-lt"/>
              </a:rPr>
              <a:t>TOP</a:t>
            </a:r>
          </a:p>
        </p:txBody>
      </p:sp>
      <p:sp>
        <p:nvSpPr>
          <p:cNvPr id="26" name="TextBox 25"/>
          <p:cNvSpPr txBox="1"/>
          <p:nvPr/>
        </p:nvSpPr>
        <p:spPr>
          <a:xfrm>
            <a:off x="3924245" y="4386694"/>
            <a:ext cx="1143518" cy="400110"/>
          </a:xfrm>
          <a:prstGeom prst="rect">
            <a:avLst/>
          </a:prstGeom>
          <a:noFill/>
        </p:spPr>
        <p:txBody>
          <a:bodyPr wrap="none" rtlCol="0">
            <a:spAutoFit/>
          </a:bodyPr>
          <a:lstStyle/>
          <a:p>
            <a:r>
              <a:rPr lang="en-US" sz="2000" b="1" dirty="0">
                <a:latin typeface="+mj-lt"/>
              </a:rPr>
              <a:t>BOTTOM</a:t>
            </a:r>
          </a:p>
        </p:txBody>
      </p:sp>
      <p:sp>
        <p:nvSpPr>
          <p:cNvPr id="27" name="TextBox 26"/>
          <p:cNvSpPr txBox="1"/>
          <p:nvPr/>
        </p:nvSpPr>
        <p:spPr>
          <a:xfrm>
            <a:off x="7868402" y="2352992"/>
            <a:ext cx="849913" cy="400110"/>
          </a:xfrm>
          <a:prstGeom prst="rect">
            <a:avLst/>
          </a:prstGeom>
          <a:noFill/>
        </p:spPr>
        <p:txBody>
          <a:bodyPr wrap="none" rtlCol="0">
            <a:spAutoFit/>
          </a:bodyPr>
          <a:lstStyle/>
          <a:p>
            <a:r>
              <a:rPr lang="en-US" sz="2000" b="1" dirty="0">
                <a:latin typeface="+mj-lt"/>
              </a:rPr>
              <a:t>RIGHT</a:t>
            </a:r>
          </a:p>
        </p:txBody>
      </p:sp>
      <p:sp>
        <p:nvSpPr>
          <p:cNvPr id="28" name="TextBox 27"/>
          <p:cNvSpPr txBox="1"/>
          <p:nvPr/>
        </p:nvSpPr>
        <p:spPr>
          <a:xfrm>
            <a:off x="769830" y="2537448"/>
            <a:ext cx="662361" cy="400110"/>
          </a:xfrm>
          <a:prstGeom prst="rect">
            <a:avLst/>
          </a:prstGeom>
          <a:noFill/>
        </p:spPr>
        <p:txBody>
          <a:bodyPr wrap="none" rtlCol="0">
            <a:spAutoFit/>
          </a:bodyPr>
          <a:lstStyle/>
          <a:p>
            <a:r>
              <a:rPr lang="en-US" sz="2000" b="1" dirty="0">
                <a:latin typeface="+mj-lt"/>
              </a:rPr>
              <a:t>LEFT</a:t>
            </a:r>
          </a:p>
        </p:txBody>
      </p:sp>
      <p:grpSp>
        <p:nvGrpSpPr>
          <p:cNvPr id="33" name="Group 32"/>
          <p:cNvGrpSpPr/>
          <p:nvPr/>
        </p:nvGrpSpPr>
        <p:grpSpPr>
          <a:xfrm>
            <a:off x="4706624" y="3096806"/>
            <a:ext cx="3879271" cy="1720775"/>
            <a:chOff x="4706624" y="3096806"/>
            <a:chExt cx="3879271" cy="1720775"/>
          </a:xfrm>
        </p:grpSpPr>
        <p:sp>
          <p:nvSpPr>
            <p:cNvPr id="3" name="Rectangle 2"/>
            <p:cNvSpPr/>
            <p:nvPr/>
          </p:nvSpPr>
          <p:spPr>
            <a:xfrm>
              <a:off x="5143963" y="4386694"/>
              <a:ext cx="3441932" cy="430887"/>
            </a:xfrm>
            <a:prstGeom prst="rect">
              <a:avLst/>
            </a:prstGeom>
            <a:ln>
              <a:solidFill>
                <a:schemeClr val="tx1"/>
              </a:solidFill>
            </a:ln>
          </p:spPr>
          <p:txBody>
            <a:bodyPr wrap="square">
              <a:spAutoFit/>
            </a:bodyPr>
            <a:lstStyle/>
            <a:p>
              <a:r>
                <a:rPr lang="en-US" sz="1100" dirty="0">
                  <a:latin typeface="Arial" panose="020B0604020202020204" pitchFamily="34" charset="0"/>
                  <a:cs typeface="Arial" panose="020B0604020202020204" pitchFamily="34" charset="0"/>
                </a:rPr>
                <a:t>This is the content area for the block element.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It is the basis for the width and height properties. </a:t>
              </a:r>
            </a:p>
          </p:txBody>
        </p:sp>
        <p:cxnSp>
          <p:nvCxnSpPr>
            <p:cNvPr id="14" name="Straight Arrow Connector 13"/>
            <p:cNvCxnSpPr>
              <a:stCxn id="3" idx="0"/>
            </p:cNvCxnSpPr>
            <p:nvPr/>
          </p:nvCxnSpPr>
          <p:spPr>
            <a:xfrm flipH="1" flipV="1">
              <a:off x="4706624" y="3096806"/>
              <a:ext cx="2158305" cy="12898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38467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fade">
                                      <p:cBhvr>
                                        <p:cTn id="11" dur="500"/>
                                        <p:tgtEl>
                                          <p:spTgt spid="3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500"/>
                                        <p:tgtEl>
                                          <p:spTgt spid="25"/>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7"/>
                                        </p:tgtEl>
                                        <p:attrNameLst>
                                          <p:attrName>style.visibility</p:attrName>
                                        </p:attrNameLst>
                                      </p:cBhvr>
                                      <p:to>
                                        <p:strVal val="visible"/>
                                      </p:to>
                                    </p:set>
                                    <p:animEffect transition="in" filter="fade">
                                      <p:cBhvr>
                                        <p:cTn id="36" dur="500"/>
                                        <p:tgtEl>
                                          <p:spTgt spid="2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500"/>
                                        <p:tgtEl>
                                          <p:spTgt spid="26"/>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fade">
                                      <p:cBhvr>
                                        <p:cTn id="46" dur="500"/>
                                        <p:tgtEl>
                                          <p:spTgt spid="2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34"/>
                                        </p:tgtEl>
                                        <p:attrNameLst>
                                          <p:attrName>style.visibility</p:attrName>
                                        </p:attrNameLst>
                                      </p:cBhvr>
                                      <p:to>
                                        <p:strVal val="visible"/>
                                      </p:to>
                                    </p:set>
                                    <p:animEffect transition="in" filter="fade">
                                      <p:cBhvr>
                                        <p:cTn id="51" dur="500"/>
                                        <p:tgtEl>
                                          <p:spTgt spid="34"/>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35"/>
                                        </p:tgtEl>
                                        <p:attrNameLst>
                                          <p:attrName>style.visibility</p:attrName>
                                        </p:attrNameLst>
                                      </p:cBhvr>
                                      <p:to>
                                        <p:strVal val="visible"/>
                                      </p:to>
                                    </p:set>
                                    <p:animEffect transition="in" filter="fade">
                                      <p:cBhvr>
                                        <p:cTn id="56"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7" grpId="0" animBg="1"/>
      <p:bldP spid="10" grpId="0" animBg="1"/>
      <p:bldP spid="25" grpId="0"/>
      <p:bldP spid="26" grpId="0"/>
      <p:bldP spid="27" grpId="0"/>
      <p:bldP spid="2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Formula to Calculate Height and Width</a:t>
            </a:r>
          </a:p>
        </p:txBody>
      </p:sp>
      <p:sp>
        <p:nvSpPr>
          <p:cNvPr id="3" name="Content Placeholder 2"/>
          <p:cNvSpPr>
            <a:spLocks noGrp="1"/>
          </p:cNvSpPr>
          <p:nvPr>
            <p:ph idx="1"/>
          </p:nvPr>
        </p:nvSpPr>
        <p:spPr/>
        <p:txBody>
          <a:bodyPr/>
          <a:lstStyle/>
          <a:p>
            <a:r>
              <a:rPr lang="en-US" dirty="0"/>
              <a:t>Height – top margin + top border + top padding + height + bottom padding + bottom border + bottom margin</a:t>
            </a:r>
            <a:br>
              <a:rPr lang="en-US" dirty="0"/>
            </a:br>
            <a:endParaRPr lang="en-US" dirty="0"/>
          </a:p>
          <a:p>
            <a:r>
              <a:rPr lang="en-US" dirty="0"/>
              <a:t>Width – right margin + right border + right padding + width + left padding + left border + left margin</a:t>
            </a:r>
          </a:p>
          <a:p>
            <a:endParaRPr lang="en-US" dirty="0"/>
          </a:p>
        </p:txBody>
      </p:sp>
      <p:sp>
        <p:nvSpPr>
          <p:cNvPr id="4" name="Date Placeholder 3"/>
          <p:cNvSpPr>
            <a:spLocks noGrp="1"/>
          </p:cNvSpPr>
          <p:nvPr>
            <p:ph type="dt" sz="half" idx="10"/>
          </p:nvPr>
        </p:nvSpPr>
        <p:spPr/>
        <p:txBody>
          <a:bodyPr/>
          <a:lstStyle/>
          <a:p>
            <a:fld id="{BF1DDE7C-2F49-4420-AEA1-93AF2A30B93D}"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21</a:t>
            </a:fld>
            <a:endParaRPr lang="en-US" dirty="0"/>
          </a:p>
        </p:txBody>
      </p:sp>
    </p:spTree>
    <p:extLst>
      <p:ext uri="{BB962C8B-B14F-4D97-AF65-F5344CB8AC3E}">
        <p14:creationId xmlns:p14="http://schemas.microsoft.com/office/powerpoint/2010/main" val="2136605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Size and Space Elements</a:t>
            </a:r>
          </a:p>
        </p:txBody>
      </p:sp>
      <p:sp>
        <p:nvSpPr>
          <p:cNvPr id="3" name="Content Placeholder 2"/>
          <p:cNvSpPr>
            <a:spLocks noGrp="1"/>
          </p:cNvSpPr>
          <p:nvPr>
            <p:ph idx="1"/>
          </p:nvPr>
        </p:nvSpPr>
        <p:spPr/>
        <p:txBody>
          <a:bodyPr/>
          <a:lstStyle/>
          <a:p>
            <a:r>
              <a:rPr lang="en-US" dirty="0"/>
              <a:t>Properties for height and width</a:t>
            </a:r>
          </a:p>
          <a:p>
            <a:pPr lvl="1"/>
            <a:r>
              <a:rPr lang="en-US" dirty="0">
                <a:latin typeface="Courier New" panose="02070309020205020404" pitchFamily="49" charset="0"/>
                <a:cs typeface="Courier New" panose="02070309020205020404" pitchFamily="49" charset="0"/>
              </a:rPr>
              <a:t>width </a:t>
            </a:r>
            <a:r>
              <a:rPr lang="en-US" dirty="0"/>
              <a:t>– Relative or Absolute Value</a:t>
            </a:r>
          </a:p>
          <a:p>
            <a:pPr lvl="1"/>
            <a:r>
              <a:rPr lang="en-US" dirty="0">
                <a:latin typeface="Courier New" panose="02070309020205020404" pitchFamily="49" charset="0"/>
                <a:cs typeface="Courier New" panose="02070309020205020404" pitchFamily="49" charset="0"/>
              </a:rPr>
              <a:t>height </a:t>
            </a:r>
            <a:r>
              <a:rPr lang="en-US" dirty="0"/>
              <a:t>- Relative or Absolute Value</a:t>
            </a:r>
          </a:p>
          <a:p>
            <a:pPr lvl="1"/>
            <a:r>
              <a:rPr lang="en-US" dirty="0">
                <a:latin typeface="Courier New" panose="02070309020205020404" pitchFamily="49" charset="0"/>
                <a:cs typeface="Courier New" panose="02070309020205020404" pitchFamily="49" charset="0"/>
              </a:rPr>
              <a:t>min-width </a:t>
            </a:r>
            <a:r>
              <a:rPr lang="en-US" dirty="0"/>
              <a:t>- Relative or Absolute Value</a:t>
            </a:r>
          </a:p>
          <a:p>
            <a:pPr lvl="1"/>
            <a:r>
              <a:rPr lang="en-US" dirty="0">
                <a:latin typeface="Courier New" panose="02070309020205020404" pitchFamily="49" charset="0"/>
                <a:cs typeface="Courier New" panose="02070309020205020404" pitchFamily="49" charset="0"/>
              </a:rPr>
              <a:t>min-height </a:t>
            </a:r>
            <a:r>
              <a:rPr lang="en-US" dirty="0"/>
              <a:t>– Relative or Absolute Value</a:t>
            </a:r>
          </a:p>
          <a:p>
            <a:pPr lvl="1"/>
            <a:r>
              <a:rPr lang="en-US" dirty="0">
                <a:latin typeface="Courier New" panose="02070309020205020404" pitchFamily="49" charset="0"/>
                <a:cs typeface="Courier New" panose="02070309020205020404" pitchFamily="49" charset="0"/>
              </a:rPr>
              <a:t>max-width</a:t>
            </a:r>
            <a:r>
              <a:rPr lang="en-US" dirty="0"/>
              <a:t> - Relative or Absolute Value</a:t>
            </a:r>
          </a:p>
          <a:p>
            <a:pPr lvl="1"/>
            <a:r>
              <a:rPr lang="en-US" dirty="0">
                <a:latin typeface="Courier New" panose="02070309020205020404" pitchFamily="49" charset="0"/>
                <a:cs typeface="Courier New" panose="02070309020205020404" pitchFamily="49" charset="0"/>
              </a:rPr>
              <a:t>max-height</a:t>
            </a:r>
            <a:r>
              <a:rPr lang="en-US" dirty="0"/>
              <a:t> - Relative or Absolute Value</a:t>
            </a:r>
          </a:p>
          <a:p>
            <a:pPr lvl="1"/>
            <a:endParaRPr lang="en-US" dirty="0"/>
          </a:p>
        </p:txBody>
      </p:sp>
      <p:sp>
        <p:nvSpPr>
          <p:cNvPr id="4" name="Date Placeholder 3"/>
          <p:cNvSpPr>
            <a:spLocks noGrp="1"/>
          </p:cNvSpPr>
          <p:nvPr>
            <p:ph type="dt" sz="half" idx="10"/>
          </p:nvPr>
        </p:nvSpPr>
        <p:spPr/>
        <p:txBody>
          <a:bodyPr/>
          <a:lstStyle/>
          <a:p>
            <a:fld id="{C7292896-41C2-4893-A152-B59CC20FB6DF}"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22</a:t>
            </a:fld>
            <a:endParaRPr lang="en-US" dirty="0"/>
          </a:p>
        </p:txBody>
      </p:sp>
    </p:spTree>
    <p:extLst>
      <p:ext uri="{BB962C8B-B14F-4D97-AF65-F5344CB8AC3E}">
        <p14:creationId xmlns:p14="http://schemas.microsoft.com/office/powerpoint/2010/main" val="445204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Properties for Setting Margins</a:t>
            </a:r>
          </a:p>
          <a:p>
            <a:pPr lvl="1"/>
            <a:r>
              <a:rPr lang="en-US" dirty="0">
                <a:latin typeface="Courier New" panose="02070309020205020404" pitchFamily="49" charset="0"/>
                <a:cs typeface="Courier New" panose="02070309020205020404" pitchFamily="49" charset="0"/>
              </a:rPr>
              <a:t>margin</a:t>
            </a:r>
            <a:r>
              <a:rPr lang="en-US" dirty="0"/>
              <a:t> – One of four relative or absolute values</a:t>
            </a:r>
          </a:p>
          <a:p>
            <a:pPr lvl="1"/>
            <a:r>
              <a:rPr lang="en-US" dirty="0">
                <a:latin typeface="Courier New" panose="02070309020205020404" pitchFamily="49" charset="0"/>
                <a:cs typeface="Courier New" panose="02070309020205020404" pitchFamily="49" charset="0"/>
              </a:rPr>
              <a:t>margin-top</a:t>
            </a:r>
          </a:p>
          <a:p>
            <a:pPr lvl="1"/>
            <a:r>
              <a:rPr lang="en-US" dirty="0">
                <a:latin typeface="Courier New" panose="02070309020205020404" pitchFamily="49" charset="0"/>
                <a:cs typeface="Courier New" panose="02070309020205020404" pitchFamily="49" charset="0"/>
              </a:rPr>
              <a:t>margin-bottom</a:t>
            </a:r>
          </a:p>
          <a:p>
            <a:pPr lvl="1"/>
            <a:r>
              <a:rPr lang="en-US" dirty="0">
                <a:latin typeface="Courier New" panose="02070309020205020404" pitchFamily="49" charset="0"/>
                <a:cs typeface="Courier New" panose="02070309020205020404" pitchFamily="49" charset="0"/>
              </a:rPr>
              <a:t>margin-right</a:t>
            </a:r>
          </a:p>
          <a:p>
            <a:pPr lvl="1"/>
            <a:r>
              <a:rPr lang="en-US" dirty="0">
                <a:latin typeface="Courier New" panose="02070309020205020404" pitchFamily="49" charset="0"/>
                <a:cs typeface="Courier New" panose="02070309020205020404" pitchFamily="49" charset="0"/>
              </a:rPr>
              <a:t>margin-left</a:t>
            </a:r>
          </a:p>
          <a:p>
            <a:pPr lvl="1"/>
            <a:endParaRPr lang="en-US" dirty="0"/>
          </a:p>
          <a:p>
            <a:pPr lvl="1"/>
            <a:r>
              <a:rPr lang="en-US" dirty="0"/>
              <a:t>Shorthand: </a:t>
            </a:r>
            <a:r>
              <a:rPr lang="en-US" dirty="0">
                <a:latin typeface="Courier New" panose="02070309020205020404" pitchFamily="49" charset="0"/>
                <a:cs typeface="Courier New" panose="02070309020205020404" pitchFamily="49" charset="0"/>
              </a:rPr>
              <a:t>margin:25px 50px 35px 110px;</a:t>
            </a:r>
          </a:p>
          <a:p>
            <a:pPr lvl="1"/>
            <a:endParaRPr lang="en-US" dirty="0"/>
          </a:p>
        </p:txBody>
      </p:sp>
      <p:sp>
        <p:nvSpPr>
          <p:cNvPr id="2" name="Title 1"/>
          <p:cNvSpPr>
            <a:spLocks noGrp="1"/>
          </p:cNvSpPr>
          <p:nvPr>
            <p:ph type="title"/>
          </p:nvPr>
        </p:nvSpPr>
        <p:spPr/>
        <p:txBody>
          <a:bodyPr/>
          <a:lstStyle/>
          <a:p>
            <a:r>
              <a:rPr lang="en-US" dirty="0"/>
              <a:t>Size and Space Elements</a:t>
            </a:r>
          </a:p>
        </p:txBody>
      </p:sp>
      <p:sp>
        <p:nvSpPr>
          <p:cNvPr id="4" name="Date Placeholder 3"/>
          <p:cNvSpPr>
            <a:spLocks noGrp="1"/>
          </p:cNvSpPr>
          <p:nvPr>
            <p:ph type="dt" sz="half" idx="10"/>
          </p:nvPr>
        </p:nvSpPr>
        <p:spPr/>
        <p:txBody>
          <a:bodyPr/>
          <a:lstStyle/>
          <a:p>
            <a:fld id="{9686D411-5641-40E5-B857-73ED3F8C7365}"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23</a:t>
            </a:fld>
            <a:endParaRPr lang="en-US" dirty="0"/>
          </a:p>
        </p:txBody>
      </p:sp>
      <p:grpSp>
        <p:nvGrpSpPr>
          <p:cNvPr id="14" name="Group 13"/>
          <p:cNvGrpSpPr/>
          <p:nvPr/>
        </p:nvGrpSpPr>
        <p:grpSpPr>
          <a:xfrm>
            <a:off x="4023965" y="2563535"/>
            <a:ext cx="3302807" cy="1763792"/>
            <a:chOff x="4023965" y="2563535"/>
            <a:chExt cx="3302807" cy="1763792"/>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5325785" y="2563535"/>
              <a:ext cx="1227415" cy="1227415"/>
            </a:xfrm>
            <a:prstGeom prst="rect">
              <a:avLst/>
            </a:prstGeom>
          </p:spPr>
        </p:pic>
        <p:sp>
          <p:nvSpPr>
            <p:cNvPr id="7" name="TextBox 6"/>
            <p:cNvSpPr txBox="1"/>
            <p:nvPr/>
          </p:nvSpPr>
          <p:spPr>
            <a:xfrm>
              <a:off x="4023965" y="4019550"/>
              <a:ext cx="548035" cy="307777"/>
            </a:xfrm>
            <a:prstGeom prst="rect">
              <a:avLst/>
            </a:prstGeom>
            <a:noFill/>
          </p:spPr>
          <p:txBody>
            <a:bodyPr wrap="none" rtlCol="0">
              <a:spAutoFit/>
            </a:bodyPr>
            <a:lstStyle/>
            <a:p>
              <a:r>
                <a:rPr lang="en-US" sz="1400" b="1" dirty="0">
                  <a:latin typeface="Arial" panose="020B0604020202020204" pitchFamily="34" charset="0"/>
                  <a:cs typeface="Arial" panose="020B0604020202020204" pitchFamily="34" charset="0"/>
                </a:rPr>
                <a:t>Top </a:t>
              </a:r>
            </a:p>
          </p:txBody>
        </p:sp>
        <p:sp>
          <p:nvSpPr>
            <p:cNvPr id="8" name="TextBox 7"/>
            <p:cNvSpPr txBox="1"/>
            <p:nvPr/>
          </p:nvSpPr>
          <p:spPr>
            <a:xfrm>
              <a:off x="4876800" y="4019550"/>
              <a:ext cx="641522" cy="307777"/>
            </a:xfrm>
            <a:prstGeom prst="rect">
              <a:avLst/>
            </a:prstGeom>
            <a:noFill/>
          </p:spPr>
          <p:txBody>
            <a:bodyPr wrap="none" rtlCol="0">
              <a:spAutoFit/>
            </a:bodyPr>
            <a:lstStyle/>
            <a:p>
              <a:r>
                <a:rPr lang="en-US" sz="1400" b="1" dirty="0">
                  <a:latin typeface="Arial" panose="020B0604020202020204" pitchFamily="34" charset="0"/>
                  <a:cs typeface="Arial" panose="020B0604020202020204" pitchFamily="34" charset="0"/>
                </a:rPr>
                <a:t>Right</a:t>
              </a:r>
            </a:p>
          </p:txBody>
        </p:sp>
        <p:sp>
          <p:nvSpPr>
            <p:cNvPr id="9" name="TextBox 8"/>
            <p:cNvSpPr txBox="1"/>
            <p:nvPr/>
          </p:nvSpPr>
          <p:spPr>
            <a:xfrm>
              <a:off x="5715000" y="4014029"/>
              <a:ext cx="811441" cy="307777"/>
            </a:xfrm>
            <a:prstGeom prst="rect">
              <a:avLst/>
            </a:prstGeom>
            <a:noFill/>
          </p:spPr>
          <p:txBody>
            <a:bodyPr wrap="none" rtlCol="0">
              <a:spAutoFit/>
            </a:bodyPr>
            <a:lstStyle/>
            <a:p>
              <a:r>
                <a:rPr lang="en-US" sz="1400" b="1" dirty="0">
                  <a:latin typeface="Arial" panose="020B0604020202020204" pitchFamily="34" charset="0"/>
                  <a:cs typeface="Arial" panose="020B0604020202020204" pitchFamily="34" charset="0"/>
                </a:rPr>
                <a:t>Bottom</a:t>
              </a:r>
            </a:p>
          </p:txBody>
        </p:sp>
        <p:sp>
          <p:nvSpPr>
            <p:cNvPr id="10" name="TextBox 9"/>
            <p:cNvSpPr txBox="1"/>
            <p:nvPr/>
          </p:nvSpPr>
          <p:spPr>
            <a:xfrm>
              <a:off x="6815093" y="4014030"/>
              <a:ext cx="511679" cy="307777"/>
            </a:xfrm>
            <a:prstGeom prst="rect">
              <a:avLst/>
            </a:prstGeom>
            <a:noFill/>
          </p:spPr>
          <p:txBody>
            <a:bodyPr wrap="none" rtlCol="0">
              <a:spAutoFit/>
            </a:bodyPr>
            <a:lstStyle/>
            <a:p>
              <a:r>
                <a:rPr lang="en-US" sz="1400" b="1" dirty="0">
                  <a:latin typeface="Arial" panose="020B0604020202020204" pitchFamily="34" charset="0"/>
                  <a:cs typeface="Arial" panose="020B0604020202020204" pitchFamily="34" charset="0"/>
                </a:rPr>
                <a:t>Left</a:t>
              </a:r>
            </a:p>
          </p:txBody>
        </p:sp>
        <p:sp>
          <p:nvSpPr>
            <p:cNvPr id="11" name="Rectangle 10"/>
            <p:cNvSpPr/>
            <p:nvPr/>
          </p:nvSpPr>
          <p:spPr>
            <a:xfrm>
              <a:off x="5744732" y="2918337"/>
              <a:ext cx="533400" cy="457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57411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Size and Space Elements</a:t>
            </a:r>
          </a:p>
        </p:txBody>
      </p:sp>
      <p:sp>
        <p:nvSpPr>
          <p:cNvPr id="3" name="Content Placeholder 2"/>
          <p:cNvSpPr>
            <a:spLocks noGrp="1"/>
          </p:cNvSpPr>
          <p:nvPr>
            <p:ph idx="1"/>
          </p:nvPr>
        </p:nvSpPr>
        <p:spPr/>
        <p:txBody>
          <a:bodyPr/>
          <a:lstStyle/>
          <a:p>
            <a:r>
              <a:rPr lang="en-US" dirty="0"/>
              <a:t>Properties for Setting Padding</a:t>
            </a:r>
          </a:p>
          <a:p>
            <a:pPr lvl="1"/>
            <a:r>
              <a:rPr lang="en-US" dirty="0">
                <a:latin typeface="Courier New" panose="02070309020205020404" pitchFamily="49" charset="0"/>
                <a:cs typeface="Courier New" panose="02070309020205020404" pitchFamily="49" charset="0"/>
              </a:rPr>
              <a:t>padding</a:t>
            </a:r>
            <a:r>
              <a:rPr lang="en-US" dirty="0"/>
              <a:t>– One of four relative or absolute values</a:t>
            </a:r>
          </a:p>
          <a:p>
            <a:pPr lvl="1"/>
            <a:r>
              <a:rPr lang="en-US" dirty="0">
                <a:latin typeface="Courier New" panose="02070309020205020404" pitchFamily="49" charset="0"/>
                <a:cs typeface="Courier New" panose="02070309020205020404" pitchFamily="49" charset="0"/>
              </a:rPr>
              <a:t>padding-top</a:t>
            </a:r>
          </a:p>
          <a:p>
            <a:pPr lvl="1"/>
            <a:r>
              <a:rPr lang="en-US" dirty="0">
                <a:latin typeface="Courier New" panose="02070309020205020404" pitchFamily="49" charset="0"/>
                <a:cs typeface="Courier New" panose="02070309020205020404" pitchFamily="49" charset="0"/>
              </a:rPr>
              <a:t>padding-bottom</a:t>
            </a:r>
          </a:p>
          <a:p>
            <a:pPr lvl="1"/>
            <a:r>
              <a:rPr lang="en-US" dirty="0">
                <a:latin typeface="Courier New" panose="02070309020205020404" pitchFamily="49" charset="0"/>
                <a:cs typeface="Courier New" panose="02070309020205020404" pitchFamily="49" charset="0"/>
              </a:rPr>
              <a:t>padding-right</a:t>
            </a:r>
          </a:p>
          <a:p>
            <a:pPr lvl="1"/>
            <a:r>
              <a:rPr lang="en-US" dirty="0">
                <a:latin typeface="Courier New" panose="02070309020205020404" pitchFamily="49" charset="0"/>
                <a:cs typeface="Courier New" panose="02070309020205020404" pitchFamily="49" charset="0"/>
              </a:rPr>
              <a:t>padding-left</a:t>
            </a:r>
          </a:p>
          <a:p>
            <a:pPr lvl="1"/>
            <a:endParaRPr lang="en-US" dirty="0"/>
          </a:p>
        </p:txBody>
      </p:sp>
      <p:sp>
        <p:nvSpPr>
          <p:cNvPr id="4" name="Date Placeholder 3"/>
          <p:cNvSpPr>
            <a:spLocks noGrp="1"/>
          </p:cNvSpPr>
          <p:nvPr>
            <p:ph type="dt" sz="half" idx="10"/>
          </p:nvPr>
        </p:nvSpPr>
        <p:spPr/>
        <p:txBody>
          <a:bodyPr/>
          <a:lstStyle/>
          <a:p>
            <a:fld id="{093D40E3-3CEA-4EB3-A773-FDC49795A089}"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24</a:t>
            </a:fld>
            <a:endParaRPr lang="en-US" dirty="0"/>
          </a:p>
        </p:txBody>
      </p:sp>
    </p:spTree>
    <p:extLst>
      <p:ext uri="{BB962C8B-B14F-4D97-AF65-F5344CB8AC3E}">
        <p14:creationId xmlns:p14="http://schemas.microsoft.com/office/powerpoint/2010/main" val="24179588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Set Borders</a:t>
            </a:r>
          </a:p>
        </p:txBody>
      </p:sp>
      <p:sp>
        <p:nvSpPr>
          <p:cNvPr id="3" name="Content Placeholder 2"/>
          <p:cNvSpPr>
            <a:spLocks noGrp="1"/>
          </p:cNvSpPr>
          <p:nvPr>
            <p:ph idx="1"/>
          </p:nvPr>
        </p:nvSpPr>
        <p:spPr/>
        <p:txBody>
          <a:bodyPr>
            <a:normAutofit lnSpcReduction="10000"/>
          </a:bodyPr>
          <a:lstStyle/>
          <a:p>
            <a:r>
              <a:rPr lang="en-US" sz="2400" dirty="0"/>
              <a:t>Properties for Setting Borders</a:t>
            </a:r>
          </a:p>
          <a:p>
            <a:pPr lvl="1"/>
            <a:r>
              <a:rPr lang="en-US" sz="2000" dirty="0">
                <a:latin typeface="Courier New" panose="02070309020205020404" pitchFamily="49" charset="0"/>
                <a:cs typeface="Courier New" panose="02070309020205020404" pitchFamily="49" charset="0"/>
              </a:rPr>
              <a:t>border</a:t>
            </a:r>
            <a:r>
              <a:rPr lang="en-US" sz="2000" dirty="0"/>
              <a:t> – all sides</a:t>
            </a:r>
          </a:p>
          <a:p>
            <a:pPr lvl="1"/>
            <a:r>
              <a:rPr lang="en-US" sz="2000" dirty="0">
                <a:latin typeface="Courier New" panose="02070309020205020404" pitchFamily="49" charset="0"/>
                <a:cs typeface="Courier New" panose="02070309020205020404" pitchFamily="49" charset="0"/>
              </a:rPr>
              <a:t>border-side</a:t>
            </a:r>
            <a:r>
              <a:rPr lang="en-US" sz="2000" dirty="0"/>
              <a:t>: width, style and color</a:t>
            </a:r>
          </a:p>
          <a:p>
            <a:pPr lvl="1"/>
            <a:r>
              <a:rPr lang="en-US" sz="2000" dirty="0">
                <a:latin typeface="Courier New" panose="02070309020205020404" pitchFamily="49" charset="0"/>
                <a:cs typeface="Courier New" panose="02070309020205020404" pitchFamily="49" charset="0"/>
              </a:rPr>
              <a:t>border-width</a:t>
            </a:r>
            <a:r>
              <a:rPr lang="en-US" sz="2000" dirty="0"/>
              <a:t>: one of four relative or absolute values</a:t>
            </a:r>
          </a:p>
          <a:p>
            <a:pPr lvl="1"/>
            <a:r>
              <a:rPr lang="en-US" sz="2000" dirty="0">
                <a:latin typeface="Courier New" panose="02070309020205020404" pitchFamily="49" charset="0"/>
                <a:cs typeface="Courier New" panose="02070309020205020404" pitchFamily="49" charset="0"/>
              </a:rPr>
              <a:t>border-style</a:t>
            </a:r>
            <a:r>
              <a:rPr lang="en-US" sz="2000" dirty="0"/>
              <a:t>: Keyword- dotted, dashed, etc.</a:t>
            </a:r>
          </a:p>
          <a:p>
            <a:pPr lvl="1"/>
            <a:r>
              <a:rPr lang="en-US" sz="2000" dirty="0">
                <a:latin typeface="Courier New" panose="02070309020205020404" pitchFamily="49" charset="0"/>
                <a:cs typeface="Courier New" panose="02070309020205020404" pitchFamily="49" charset="0"/>
              </a:rPr>
              <a:t>border-color</a:t>
            </a:r>
            <a:r>
              <a:rPr lang="en-US" sz="2000" dirty="0"/>
              <a:t>: one of four color values for each side</a:t>
            </a:r>
          </a:p>
          <a:p>
            <a:pPr lvl="1"/>
            <a:r>
              <a:rPr lang="en-US" sz="2000" dirty="0">
                <a:latin typeface="Courier New" panose="02070309020205020404" pitchFamily="49" charset="0"/>
                <a:cs typeface="Courier New" panose="02070309020205020404" pitchFamily="49" charset="0"/>
              </a:rPr>
              <a:t>border-side-width</a:t>
            </a:r>
            <a:r>
              <a:rPr lang="en-US" sz="2000" dirty="0"/>
              <a:t>: one of four relative or absolute values</a:t>
            </a:r>
          </a:p>
          <a:p>
            <a:pPr lvl="1"/>
            <a:r>
              <a:rPr lang="en-US" sz="2000" dirty="0">
                <a:latin typeface="Courier New" panose="02070309020205020404" pitchFamily="49" charset="0"/>
                <a:cs typeface="Courier New" panose="02070309020205020404" pitchFamily="49" charset="0"/>
              </a:rPr>
              <a:t>border-side-style</a:t>
            </a:r>
            <a:r>
              <a:rPr lang="en-US" sz="2000" dirty="0"/>
              <a:t>: Keyword</a:t>
            </a:r>
          </a:p>
          <a:p>
            <a:pPr lvl="1"/>
            <a:r>
              <a:rPr lang="en-US" sz="2000" dirty="0">
                <a:latin typeface="Courier New" panose="02070309020205020404" pitchFamily="49" charset="0"/>
                <a:cs typeface="Courier New" panose="02070309020205020404" pitchFamily="49" charset="0"/>
              </a:rPr>
              <a:t>border-side-color</a:t>
            </a:r>
            <a:r>
              <a:rPr lang="en-US" sz="2000" dirty="0"/>
              <a:t>: color value</a:t>
            </a:r>
          </a:p>
        </p:txBody>
      </p:sp>
      <p:sp>
        <p:nvSpPr>
          <p:cNvPr id="4" name="Date Placeholder 3"/>
          <p:cNvSpPr>
            <a:spLocks noGrp="1"/>
          </p:cNvSpPr>
          <p:nvPr>
            <p:ph type="dt" sz="half" idx="10"/>
          </p:nvPr>
        </p:nvSpPr>
        <p:spPr/>
        <p:txBody>
          <a:bodyPr/>
          <a:lstStyle/>
          <a:p>
            <a:fld id="{82F94AEF-C888-44D8-B609-95B2324B53B2}"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25</a:t>
            </a:fld>
            <a:endParaRPr lang="en-US" dirty="0"/>
          </a:p>
        </p:txBody>
      </p:sp>
    </p:spTree>
    <p:extLst>
      <p:ext uri="{BB962C8B-B14F-4D97-AF65-F5344CB8AC3E}">
        <p14:creationId xmlns:p14="http://schemas.microsoft.com/office/powerpoint/2010/main" val="782949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595884"/>
          </a:xfrm>
        </p:spPr>
        <p:txBody>
          <a:bodyPr>
            <a:normAutofit fontScale="90000"/>
          </a:bodyPr>
          <a:lstStyle/>
          <a:p>
            <a:r>
              <a:rPr lang="en-US" sz="3200" dirty="0"/>
              <a:t>How to Set Border Rounded Corners and Shadows</a:t>
            </a:r>
          </a:p>
        </p:txBody>
      </p:sp>
      <p:sp>
        <p:nvSpPr>
          <p:cNvPr id="3" name="Content Placeholder 2"/>
          <p:cNvSpPr>
            <a:spLocks noGrp="1"/>
          </p:cNvSpPr>
          <p:nvPr>
            <p:ph idx="1"/>
          </p:nvPr>
        </p:nvSpPr>
        <p:spPr/>
        <p:txBody>
          <a:bodyPr/>
          <a:lstStyle/>
          <a:p>
            <a:r>
              <a:rPr lang="en-US" dirty="0">
                <a:latin typeface="Courier New" panose="02070309020205020404" pitchFamily="49" charset="0"/>
                <a:cs typeface="Courier New" panose="02070309020205020404" pitchFamily="49" charset="0"/>
              </a:rPr>
              <a:t>border-radius</a:t>
            </a:r>
            <a:r>
              <a:rPr lang="en-US" dirty="0"/>
              <a:t>: radius; All four corners</a:t>
            </a:r>
          </a:p>
          <a:p>
            <a:r>
              <a:rPr lang="en-US" dirty="0">
                <a:latin typeface="Courier New" panose="02070309020205020404" pitchFamily="49" charset="0"/>
                <a:cs typeface="Courier New" panose="02070309020205020404" pitchFamily="49" charset="0"/>
              </a:rPr>
              <a:t>border-radiu</a:t>
            </a:r>
            <a:r>
              <a:rPr lang="en-US" dirty="0"/>
              <a:t>s: </a:t>
            </a:r>
            <a:r>
              <a:rPr lang="en-US" dirty="0" err="1"/>
              <a:t>topLeft</a:t>
            </a:r>
            <a:r>
              <a:rPr lang="en-US" dirty="0"/>
              <a:t> | </a:t>
            </a:r>
            <a:r>
              <a:rPr lang="en-US" dirty="0" err="1"/>
              <a:t>topRight</a:t>
            </a:r>
            <a:r>
              <a:rPr lang="en-US" dirty="0"/>
              <a:t> | </a:t>
            </a:r>
            <a:r>
              <a:rPr lang="en-US" dirty="0" err="1"/>
              <a:t>lowerRight</a:t>
            </a:r>
            <a:r>
              <a:rPr lang="en-US" dirty="0"/>
              <a:t> | </a:t>
            </a:r>
            <a:r>
              <a:rPr lang="en-US" dirty="0" err="1"/>
              <a:t>lowerLeft</a:t>
            </a:r>
            <a:endParaRPr lang="en-US" dirty="0"/>
          </a:p>
          <a:p>
            <a:r>
              <a:rPr lang="en-US" dirty="0">
                <a:latin typeface="Courier New" panose="02070309020205020404" pitchFamily="49" charset="0"/>
                <a:cs typeface="Courier New" panose="02070309020205020404" pitchFamily="49" charset="0"/>
              </a:rPr>
              <a:t>box-shadow</a:t>
            </a:r>
            <a:r>
              <a:rPr lang="en-US" dirty="0"/>
              <a:t>: </a:t>
            </a:r>
            <a:r>
              <a:rPr lang="en-US" dirty="0" err="1"/>
              <a:t>horizontalOffset</a:t>
            </a:r>
            <a:r>
              <a:rPr lang="en-US" dirty="0"/>
              <a:t> | </a:t>
            </a:r>
            <a:r>
              <a:rPr lang="en-US" dirty="0" err="1"/>
              <a:t>verticalOffset</a:t>
            </a:r>
            <a:r>
              <a:rPr lang="en-US" dirty="0"/>
              <a:t> | </a:t>
            </a:r>
            <a:r>
              <a:rPr lang="en-US" dirty="0" err="1"/>
              <a:t>blurRadius</a:t>
            </a:r>
            <a:r>
              <a:rPr lang="en-US" dirty="0"/>
              <a:t> | spread | color</a:t>
            </a:r>
          </a:p>
        </p:txBody>
      </p:sp>
      <p:sp>
        <p:nvSpPr>
          <p:cNvPr id="4" name="Date Placeholder 3"/>
          <p:cNvSpPr>
            <a:spLocks noGrp="1"/>
          </p:cNvSpPr>
          <p:nvPr>
            <p:ph type="dt" sz="half" idx="10"/>
          </p:nvPr>
        </p:nvSpPr>
        <p:spPr/>
        <p:txBody>
          <a:bodyPr/>
          <a:lstStyle/>
          <a:p>
            <a:fld id="{77D3F146-B0F4-4349-97B9-8A023AC6CC3B}"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26</a:t>
            </a:fld>
            <a:endParaRPr lang="en-US" dirty="0"/>
          </a:p>
        </p:txBody>
      </p:sp>
    </p:spTree>
    <p:extLst>
      <p:ext uri="{BB962C8B-B14F-4D97-AF65-F5344CB8AC3E}">
        <p14:creationId xmlns:p14="http://schemas.microsoft.com/office/powerpoint/2010/main" val="40638585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How to Set </a:t>
            </a:r>
            <a:r>
              <a:rPr lang="en-US" dirty="0">
                <a:hlinkClick r:id="rId2"/>
              </a:rPr>
              <a:t>Backgrounds</a:t>
            </a:r>
            <a:endParaRPr lang="en-US" dirty="0"/>
          </a:p>
        </p:txBody>
      </p:sp>
      <p:sp>
        <p:nvSpPr>
          <p:cNvPr id="9" name="Content Placeholder 8"/>
          <p:cNvSpPr>
            <a:spLocks noGrp="1"/>
          </p:cNvSpPr>
          <p:nvPr>
            <p:ph idx="1"/>
          </p:nvPr>
        </p:nvSpPr>
        <p:spPr/>
        <p:txBody>
          <a:bodyPr>
            <a:normAutofit lnSpcReduction="10000"/>
          </a:bodyPr>
          <a:lstStyle/>
          <a:p>
            <a:r>
              <a:rPr lang="en-US" dirty="0"/>
              <a:t>Properties for Background Color and Image</a:t>
            </a:r>
          </a:p>
          <a:p>
            <a:pPr lvl="1"/>
            <a:r>
              <a:rPr lang="en-US" dirty="0">
                <a:latin typeface="Courier New" panose="02070309020205020404" pitchFamily="49" charset="0"/>
                <a:cs typeface="Courier New" panose="02070309020205020404" pitchFamily="49" charset="0"/>
              </a:rPr>
              <a:t>background: </a:t>
            </a:r>
            <a:r>
              <a:rPr lang="en-US" dirty="0"/>
              <a:t>color | image | repeat | attachment | position value</a:t>
            </a:r>
          </a:p>
          <a:p>
            <a:pPr lvl="1"/>
            <a:r>
              <a:rPr lang="en-US" dirty="0">
                <a:latin typeface="Courier New" panose="02070309020205020404" pitchFamily="49" charset="0"/>
                <a:cs typeface="Courier New" panose="02070309020205020404" pitchFamily="49" charset="0"/>
              </a:rPr>
              <a:t>background-image</a:t>
            </a:r>
            <a:r>
              <a:rPr lang="en-US" dirty="0"/>
              <a:t>: Relative or Absolute URL</a:t>
            </a:r>
          </a:p>
          <a:p>
            <a:pPr lvl="1"/>
            <a:r>
              <a:rPr lang="en-US" dirty="0">
                <a:latin typeface="Courier New" panose="02070309020205020404" pitchFamily="49" charset="0"/>
                <a:cs typeface="Courier New" panose="02070309020205020404" pitchFamily="49" charset="0"/>
              </a:rPr>
              <a:t>background-repeat</a:t>
            </a:r>
            <a:r>
              <a:rPr lang="en-US" dirty="0"/>
              <a:t>: Keyword</a:t>
            </a:r>
          </a:p>
          <a:p>
            <a:pPr lvl="1"/>
            <a:r>
              <a:rPr lang="en-US" dirty="0">
                <a:latin typeface="Courier New" panose="02070309020205020404" pitchFamily="49" charset="0"/>
                <a:cs typeface="Courier New" panose="02070309020205020404" pitchFamily="49" charset="0"/>
              </a:rPr>
              <a:t>background-attachment</a:t>
            </a:r>
            <a:r>
              <a:rPr lang="en-US" dirty="0"/>
              <a:t>: Keyword</a:t>
            </a:r>
          </a:p>
          <a:p>
            <a:pPr lvl="1"/>
            <a:r>
              <a:rPr lang="en-US" dirty="0">
                <a:latin typeface="Courier New" panose="02070309020205020404" pitchFamily="49" charset="0"/>
                <a:cs typeface="Courier New" panose="02070309020205020404" pitchFamily="49" charset="0"/>
              </a:rPr>
              <a:t>background-position: </a:t>
            </a:r>
            <a:r>
              <a:rPr lang="en-US" dirty="0"/>
              <a:t>Relative or Absolute Value</a:t>
            </a:r>
          </a:p>
          <a:p>
            <a:r>
              <a:rPr lang="en-US" dirty="0"/>
              <a:t>How to Set </a:t>
            </a:r>
            <a:r>
              <a:rPr lang="en-US" dirty="0">
                <a:hlinkClick r:id="rId3"/>
              </a:rPr>
              <a:t>Background Gradients</a:t>
            </a:r>
            <a:endParaRPr lang="en-US" dirty="0"/>
          </a:p>
          <a:p>
            <a:pPr lvl="1"/>
            <a:endParaRPr lang="en-US" dirty="0"/>
          </a:p>
        </p:txBody>
      </p:sp>
      <p:sp>
        <p:nvSpPr>
          <p:cNvPr id="5" name="Date Placeholder 4"/>
          <p:cNvSpPr>
            <a:spLocks noGrp="1"/>
          </p:cNvSpPr>
          <p:nvPr>
            <p:ph type="dt" sz="half" idx="10"/>
          </p:nvPr>
        </p:nvSpPr>
        <p:spPr/>
        <p:txBody>
          <a:bodyPr/>
          <a:lstStyle/>
          <a:p>
            <a:fld id="{B7DA5E5F-432B-4322-BBA3-CDFE9F0A8CC3}" type="datetime1">
              <a:rPr lang="en-US" smtClean="0"/>
              <a:t>9/15/2025</a:t>
            </a:fld>
            <a:endParaRPr lang="en-US" dirty="0"/>
          </a:p>
        </p:txBody>
      </p:sp>
      <p:sp>
        <p:nvSpPr>
          <p:cNvPr id="7" name="Footer Placeholder 6"/>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6" name="Slide Number Placeholder 5"/>
          <p:cNvSpPr>
            <a:spLocks noGrp="1"/>
          </p:cNvSpPr>
          <p:nvPr>
            <p:ph type="sldNum" sz="quarter" idx="12"/>
          </p:nvPr>
        </p:nvSpPr>
        <p:spPr>
          <a:prstGeom prst="rect">
            <a:avLst/>
          </a:prstGeom>
        </p:spPr>
        <p:txBody>
          <a:bodyPr/>
          <a:lstStyle/>
          <a:p>
            <a:pPr>
              <a:defRPr/>
            </a:pPr>
            <a:fld id="{4EFA3DF2-4BC2-40AE-85DA-2BE629CC17CA}" type="slidenum">
              <a:rPr lang="en-US" smtClean="0"/>
              <a:pPr>
                <a:defRPr/>
              </a:pPr>
              <a:t>27</a:t>
            </a:fld>
            <a:endParaRPr lang="en-US" dirty="0"/>
          </a:p>
        </p:txBody>
      </p:sp>
    </p:spTree>
    <p:extLst>
      <p:ext uri="{BB962C8B-B14F-4D97-AF65-F5344CB8AC3E}">
        <p14:creationId xmlns:p14="http://schemas.microsoft.com/office/powerpoint/2010/main" val="37579325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Session 3 – Chapter 5 Student Exercises</a:t>
            </a:r>
          </a:p>
        </p:txBody>
      </p:sp>
      <p:sp>
        <p:nvSpPr>
          <p:cNvPr id="3" name="Content Placeholder 2"/>
          <p:cNvSpPr>
            <a:spLocks noGrp="1"/>
          </p:cNvSpPr>
          <p:nvPr>
            <p:ph idx="1"/>
          </p:nvPr>
        </p:nvSpPr>
        <p:spPr/>
        <p:txBody>
          <a:bodyPr/>
          <a:lstStyle/>
          <a:p>
            <a:pPr marL="514350" indent="-514350">
              <a:buFont typeface="+mj-lt"/>
              <a:buAutoNum type="arabicPeriod"/>
            </a:pPr>
            <a:r>
              <a:rPr lang="en-US" dirty="0"/>
              <a:t>Complete Exercise 5-1 and 5-2 on page 197 using Dreamweaver.</a:t>
            </a:r>
          </a:p>
          <a:p>
            <a:pPr marL="514350" indent="-514350">
              <a:buFont typeface="+mj-lt"/>
              <a:buAutoNum type="arabicPeriod"/>
            </a:pPr>
            <a:r>
              <a:rPr lang="en-US" dirty="0"/>
              <a:t>Students will upload test files to development site.</a:t>
            </a:r>
          </a:p>
          <a:p>
            <a:pPr marL="514350" indent="-514350">
              <a:buFont typeface="+mj-lt"/>
              <a:buAutoNum type="arabicPeriod"/>
            </a:pPr>
            <a:r>
              <a:rPr lang="en-US" dirty="0"/>
              <a:t>Students will preview in browser development files.</a:t>
            </a:r>
          </a:p>
          <a:p>
            <a:pPr marL="514350" indent="-514350">
              <a:buFont typeface="+mj-lt"/>
              <a:buAutoNum type="arabicPeriod"/>
            </a:pPr>
            <a:r>
              <a:rPr lang="en-US" dirty="0"/>
              <a:t>Students will upload files to live site.</a:t>
            </a:r>
          </a:p>
          <a:p>
            <a:pPr marL="514350" indent="-514350">
              <a:buFont typeface="+mj-lt"/>
              <a:buAutoNum type="arabicPeriod"/>
            </a:pPr>
            <a:r>
              <a:rPr lang="en-US" dirty="0"/>
              <a:t>Students will preview in browser live files.</a:t>
            </a:r>
          </a:p>
        </p:txBody>
      </p:sp>
      <p:sp>
        <p:nvSpPr>
          <p:cNvPr id="4" name="Date Placeholder 3"/>
          <p:cNvSpPr>
            <a:spLocks noGrp="1"/>
          </p:cNvSpPr>
          <p:nvPr>
            <p:ph type="dt" sz="half" idx="10"/>
          </p:nvPr>
        </p:nvSpPr>
        <p:spPr/>
        <p:txBody>
          <a:bodyPr/>
          <a:lstStyle/>
          <a:p>
            <a:fld id="{34BC94FA-FB9C-49E5-99FF-A185C385AE87}"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28</a:t>
            </a:fld>
            <a:endParaRPr lang="en-US" dirty="0"/>
          </a:p>
        </p:txBody>
      </p:sp>
    </p:spTree>
    <p:extLst>
      <p:ext uri="{BB962C8B-B14F-4D97-AF65-F5344CB8AC3E}">
        <p14:creationId xmlns:p14="http://schemas.microsoft.com/office/powerpoint/2010/main" val="3639441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How to use CSS to Format the </a:t>
            </a:r>
            <a:br>
              <a:rPr lang="en-US" sz="3600" dirty="0"/>
            </a:br>
            <a:r>
              <a:rPr lang="en-US" sz="3600" dirty="0"/>
              <a:t>Elements of a Web Page</a:t>
            </a:r>
            <a:r>
              <a:rPr lang="en-US" sz="3200" dirty="0"/>
              <a:t> Outline</a:t>
            </a:r>
          </a:p>
        </p:txBody>
      </p:sp>
      <p:sp>
        <p:nvSpPr>
          <p:cNvPr id="3" name="Content Placeholder 2"/>
          <p:cNvSpPr>
            <a:spLocks noGrp="1"/>
          </p:cNvSpPr>
          <p:nvPr>
            <p:ph idx="1"/>
          </p:nvPr>
        </p:nvSpPr>
        <p:spPr/>
        <p:txBody>
          <a:bodyPr/>
          <a:lstStyle/>
          <a:p>
            <a:r>
              <a:rPr lang="en-US" sz="2400" dirty="0"/>
              <a:t>How to provide CSS to web pages</a:t>
            </a:r>
          </a:p>
          <a:p>
            <a:r>
              <a:rPr lang="en-US" sz="2400" dirty="0"/>
              <a:t>CSS with HTML5 Semantic Tags</a:t>
            </a:r>
          </a:p>
          <a:p>
            <a:r>
              <a:rPr lang="en-US" sz="2400" dirty="0"/>
              <a:t>How to Specify Measurements and Colors</a:t>
            </a:r>
          </a:p>
          <a:p>
            <a:r>
              <a:rPr lang="en-US" sz="2400" dirty="0"/>
              <a:t>Code Selectors</a:t>
            </a:r>
          </a:p>
          <a:p>
            <a:r>
              <a:rPr lang="en-US" sz="2400" dirty="0"/>
              <a:t>Working with Text</a:t>
            </a:r>
          </a:p>
          <a:p>
            <a:r>
              <a:rPr lang="en-US" sz="2400" dirty="0"/>
              <a:t>Student Exercise 1</a:t>
            </a:r>
          </a:p>
          <a:p>
            <a:endParaRPr lang="en-US" sz="2400" dirty="0"/>
          </a:p>
        </p:txBody>
      </p:sp>
      <p:sp>
        <p:nvSpPr>
          <p:cNvPr id="4" name="Date Placeholder 3"/>
          <p:cNvSpPr>
            <a:spLocks noGrp="1"/>
          </p:cNvSpPr>
          <p:nvPr>
            <p:ph type="dt" sz="half" idx="10"/>
          </p:nvPr>
        </p:nvSpPr>
        <p:spPr/>
        <p:txBody>
          <a:bodyPr/>
          <a:lstStyle/>
          <a:p>
            <a:fld id="{70F9B310-6BCB-4726-A889-74C68DDE696D}"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3</a:t>
            </a:fld>
            <a:endParaRPr lang="en-US" dirty="0"/>
          </a:p>
        </p:txBody>
      </p:sp>
    </p:spTree>
    <p:extLst>
      <p:ext uri="{BB962C8B-B14F-4D97-AF65-F5344CB8AC3E}">
        <p14:creationId xmlns:p14="http://schemas.microsoft.com/office/powerpoint/2010/main" val="1103318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28066"/>
            <a:ext cx="8229600" cy="519684"/>
          </a:xfrm>
        </p:spPr>
        <p:txBody>
          <a:bodyPr>
            <a:noAutofit/>
          </a:bodyPr>
          <a:lstStyle/>
          <a:p>
            <a:r>
              <a:rPr lang="en-US" sz="4400" dirty="0"/>
              <a:t>Three Ways to Provide Stylization</a:t>
            </a:r>
          </a:p>
        </p:txBody>
      </p:sp>
      <p:sp>
        <p:nvSpPr>
          <p:cNvPr id="2" name="Date Placeholder 1"/>
          <p:cNvSpPr>
            <a:spLocks noGrp="1"/>
          </p:cNvSpPr>
          <p:nvPr>
            <p:ph type="dt" sz="half" idx="10"/>
          </p:nvPr>
        </p:nvSpPr>
        <p:spPr/>
        <p:txBody>
          <a:bodyPr/>
          <a:lstStyle/>
          <a:p>
            <a:fld id="{3F1F87B2-0C50-4ABB-A987-658BC5DC4D91}" type="datetime1">
              <a:rPr lang="en-US" smtClean="0"/>
              <a:t>9/15/2025</a:t>
            </a:fld>
            <a:endParaRPr lang="en-US" dirty="0"/>
          </a:p>
        </p:txBody>
      </p:sp>
      <p:sp>
        <p:nvSpPr>
          <p:cNvPr id="4" name="Footer Placeholder 3"/>
          <p:cNvSpPr>
            <a:spLocks noGrp="1"/>
          </p:cNvSpPr>
          <p:nvPr>
            <p:ph type="ftr" sz="quarter" idx="11"/>
          </p:nvPr>
        </p:nvSpPr>
        <p:spPr/>
        <p:txBody>
          <a:bodyPr/>
          <a:lstStyle/>
          <a:p>
            <a:pPr>
              <a:defRPr/>
            </a:pPr>
            <a:r>
              <a:rPr lang="en-US"/>
              <a:t>Copyright © 2007 - 2025 Carl M. Burnett</a:t>
            </a:r>
            <a:endParaRPr lang="en-US" dirty="0"/>
          </a:p>
        </p:txBody>
      </p:sp>
      <p:sp>
        <p:nvSpPr>
          <p:cNvPr id="3" name="Slide Number Placeholder 2"/>
          <p:cNvSpPr>
            <a:spLocks noGrp="1"/>
          </p:cNvSpPr>
          <p:nvPr>
            <p:ph type="sldNum" sz="quarter" idx="12"/>
          </p:nvPr>
        </p:nvSpPr>
        <p:spPr/>
        <p:txBody>
          <a:bodyPr/>
          <a:lstStyle/>
          <a:p>
            <a:pPr>
              <a:defRPr/>
            </a:pPr>
            <a:fld id="{1AEC4552-FCE3-4759-9876-AA52C2615944}" type="slidenum">
              <a:rPr lang="en-US" smtClean="0"/>
              <a:pPr>
                <a:defRPr/>
              </a:pPr>
              <a:t>4</a:t>
            </a:fld>
            <a:endParaRPr lang="en-US" dirty="0"/>
          </a:p>
        </p:txBody>
      </p:sp>
      <p:sp>
        <p:nvSpPr>
          <p:cNvPr id="8" name="TextBox 7"/>
          <p:cNvSpPr txBox="1"/>
          <p:nvPr/>
        </p:nvSpPr>
        <p:spPr>
          <a:xfrm>
            <a:off x="454645" y="1167440"/>
            <a:ext cx="5125121" cy="677108"/>
          </a:xfrm>
          <a:prstGeom prst="rect">
            <a:avLst/>
          </a:prstGeom>
          <a:noFill/>
        </p:spPr>
        <p:txBody>
          <a:bodyPr wrap="none" rtlCol="0">
            <a:spAutoFit/>
          </a:bodyPr>
          <a:lstStyle/>
          <a:p>
            <a:r>
              <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External Style Sheet (External)</a:t>
            </a:r>
          </a:p>
          <a:p>
            <a:r>
              <a:rPr lang="en-US" sz="1400" b="1" dirty="0">
                <a:latin typeface="Courier New" panose="02070309020205020404" pitchFamily="49" charset="0"/>
                <a:cs typeface="Courier New" panose="02070309020205020404" pitchFamily="49" charset="0"/>
              </a:rPr>
              <a:t>&lt;link </a:t>
            </a:r>
            <a:r>
              <a:rPr lang="en-US" sz="1400" b="1" dirty="0" err="1">
                <a:latin typeface="Courier New" panose="02070309020205020404" pitchFamily="49" charset="0"/>
                <a:cs typeface="Courier New" panose="02070309020205020404" pitchFamily="49" charset="0"/>
              </a:rPr>
              <a:t>rel</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stylesheet</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="styles/main.css"&gt;</a:t>
            </a:r>
          </a:p>
        </p:txBody>
      </p:sp>
      <p:sp>
        <p:nvSpPr>
          <p:cNvPr id="10" name="TextBox 9"/>
          <p:cNvSpPr txBox="1"/>
          <p:nvPr/>
        </p:nvSpPr>
        <p:spPr>
          <a:xfrm>
            <a:off x="454645" y="1826208"/>
            <a:ext cx="7447873" cy="1754326"/>
          </a:xfrm>
          <a:prstGeom prst="rect">
            <a:avLst/>
          </a:prstGeom>
          <a:noFill/>
        </p:spPr>
        <p:txBody>
          <a:bodyPr wrap="none" rtlCol="0">
            <a:spAutoFit/>
          </a:bodyPr>
          <a:lstStyle/>
          <a:p>
            <a:r>
              <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Embed the styles in the head section (Embedded)</a:t>
            </a:r>
          </a:p>
          <a:p>
            <a:r>
              <a:rPr lang="en-US" sz="1400" b="1" dirty="0">
                <a:latin typeface="Courier New" panose="02070309020205020404" pitchFamily="49" charset="0"/>
                <a:cs typeface="Courier New" panose="02070309020205020404" pitchFamily="49" charset="0"/>
              </a:rPr>
              <a:t>&lt;style&gt;</a:t>
            </a:r>
          </a:p>
          <a:p>
            <a:r>
              <a:rPr lang="en-US" sz="1400" b="1" dirty="0">
                <a:latin typeface="Courier New" panose="02070309020205020404" pitchFamily="49" charset="0"/>
                <a:cs typeface="Courier New" panose="02070309020205020404" pitchFamily="49" charset="0"/>
              </a:rPr>
              <a:t>    body {</a:t>
            </a:r>
          </a:p>
          <a:p>
            <a:r>
              <a:rPr lang="en-US" sz="1400" b="1" dirty="0">
                <a:latin typeface="Courier New" panose="02070309020205020404" pitchFamily="49" charset="0"/>
                <a:cs typeface="Courier New" panose="02070309020205020404" pitchFamily="49" charset="0"/>
              </a:rPr>
              <a:t>        font-family: Arial, Helvetica, sans-serif;</a:t>
            </a:r>
          </a:p>
          <a:p>
            <a:r>
              <a:rPr lang="en-US" sz="1400" b="1" dirty="0">
                <a:latin typeface="Courier New" panose="02070309020205020404" pitchFamily="49" charset="0"/>
                <a:cs typeface="Courier New" panose="02070309020205020404" pitchFamily="49" charset="0"/>
              </a:rPr>
              <a:t>        font-size: 87.5%; }</a:t>
            </a:r>
          </a:p>
          <a:p>
            <a:r>
              <a:rPr lang="en-US" sz="1400" b="1" dirty="0">
                <a:latin typeface="Courier New" panose="02070309020205020404" pitchFamily="49" charset="0"/>
                <a:cs typeface="Courier New" panose="02070309020205020404" pitchFamily="49" charset="0"/>
              </a:rPr>
              <a:t>    h1 { font-size: 250%; }</a:t>
            </a:r>
          </a:p>
          <a:p>
            <a:r>
              <a:rPr lang="en-US" sz="1400" b="1" dirty="0">
                <a:latin typeface="Courier New" panose="02070309020205020404" pitchFamily="49" charset="0"/>
                <a:cs typeface="Courier New" panose="02070309020205020404" pitchFamily="49" charset="0"/>
              </a:rPr>
              <a:t>&lt;/style&gt;</a:t>
            </a:r>
          </a:p>
        </p:txBody>
      </p:sp>
      <p:grpSp>
        <p:nvGrpSpPr>
          <p:cNvPr id="6" name="Group 5"/>
          <p:cNvGrpSpPr/>
          <p:nvPr/>
        </p:nvGrpSpPr>
        <p:grpSpPr>
          <a:xfrm>
            <a:off x="454644" y="3512098"/>
            <a:ext cx="5942652" cy="1169551"/>
            <a:chOff x="454644" y="3902331"/>
            <a:chExt cx="5942652" cy="1299501"/>
          </a:xfrm>
        </p:grpSpPr>
        <p:sp>
          <p:nvSpPr>
            <p:cNvPr id="9" name="TextBox 8"/>
            <p:cNvSpPr txBox="1"/>
            <p:nvPr/>
          </p:nvSpPr>
          <p:spPr>
            <a:xfrm>
              <a:off x="454644" y="3902331"/>
              <a:ext cx="5942652" cy="1299501"/>
            </a:xfrm>
            <a:prstGeom prst="rect">
              <a:avLst/>
            </a:prstGeom>
            <a:noFill/>
          </p:spPr>
          <p:txBody>
            <a:bodyPr wrap="none" rtlCol="0">
              <a:spAutoFit/>
            </a:bodyPr>
            <a:lstStyle/>
            <a:p>
              <a:r>
                <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Apply styles to a single element (Inline)</a:t>
              </a:r>
            </a:p>
            <a:p>
              <a:r>
                <a:rPr lang="en-US" sz="1400" b="1" dirty="0">
                  <a:latin typeface="Courier New" panose="02070309020205020404" pitchFamily="49" charset="0"/>
                  <a:cs typeface="Courier New" panose="02070309020205020404" pitchFamily="49" charset="0"/>
                </a:rPr>
                <a:t>&lt;h1 style="font-size: 500%; color: red;"&gt;</a:t>
              </a:r>
            </a:p>
            <a:p>
              <a:r>
                <a:rPr lang="en-US" sz="1400" b="1" dirty="0">
                  <a:latin typeface="Courier New" panose="02070309020205020404" pitchFamily="49" charset="0"/>
                  <a:cs typeface="Courier New" panose="02070309020205020404" pitchFamily="49" charset="0"/>
                </a:rPr>
                <a:t>    Valley Town Hall&lt;/h1&gt;</a:t>
              </a:r>
            </a:p>
            <a:p>
              <a:endParaRPr lang="en-US" dirty="0"/>
            </a:p>
          </p:txBody>
        </p:sp>
        <p:sp>
          <p:nvSpPr>
            <p:cNvPr id="11" name="Rectangle 10"/>
            <p:cNvSpPr/>
            <p:nvPr/>
          </p:nvSpPr>
          <p:spPr>
            <a:xfrm>
              <a:off x="957532" y="4313208"/>
              <a:ext cx="3856008" cy="227712"/>
            </a:xfrm>
            <a:prstGeom prst="rect">
              <a:avLst/>
            </a:prstGeom>
            <a:solidFill>
              <a:srgbClr val="FFFF00">
                <a:alpha val="2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021134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519684"/>
          </a:xfrm>
        </p:spPr>
        <p:txBody>
          <a:bodyPr>
            <a:noAutofit/>
          </a:bodyPr>
          <a:lstStyle/>
          <a:p>
            <a:r>
              <a:rPr lang="en-US" sz="4400" dirty="0"/>
              <a:t>Head element - Two Style Sheets</a:t>
            </a:r>
          </a:p>
        </p:txBody>
      </p:sp>
      <p:sp>
        <p:nvSpPr>
          <p:cNvPr id="4" name="Date Placeholder 3"/>
          <p:cNvSpPr>
            <a:spLocks noGrp="1"/>
          </p:cNvSpPr>
          <p:nvPr>
            <p:ph type="dt" sz="half" idx="10"/>
          </p:nvPr>
        </p:nvSpPr>
        <p:spPr/>
        <p:txBody>
          <a:bodyPr/>
          <a:lstStyle/>
          <a:p>
            <a:fld id="{BACC546A-9D7A-4FE9-86EE-2A67DEA4D926}" type="datetime1">
              <a:rPr lang="en-US" smtClean="0"/>
              <a:t>9/15/2025</a:t>
            </a:fld>
            <a:endParaRPr lang="en-US" dirty="0"/>
          </a:p>
        </p:txBody>
      </p:sp>
      <p:sp>
        <p:nvSpPr>
          <p:cNvPr id="6" name="Footer Placeholder 5"/>
          <p:cNvSpPr>
            <a:spLocks noGrp="1"/>
          </p:cNvSpPr>
          <p:nvPr>
            <p:ph type="ftr" sz="quarter" idx="11"/>
          </p:nvPr>
        </p:nvSpPr>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p:txBody>
          <a:bodyPr/>
          <a:lstStyle/>
          <a:p>
            <a:pPr>
              <a:defRPr/>
            </a:pPr>
            <a:fld id="{BDC207AC-44E2-4E0C-A861-3776DCCCA189}" type="slidenum">
              <a:rPr lang="en-US" smtClean="0"/>
              <a:pPr>
                <a:defRPr/>
              </a:pPr>
              <a:t>5</a:t>
            </a:fld>
            <a:endParaRPr lang="en-US" dirty="0"/>
          </a:p>
        </p:txBody>
      </p:sp>
      <p:sp>
        <p:nvSpPr>
          <p:cNvPr id="8" name="TextBox 7"/>
          <p:cNvSpPr txBox="1"/>
          <p:nvPr/>
        </p:nvSpPr>
        <p:spPr>
          <a:xfrm>
            <a:off x="531004" y="1570869"/>
            <a:ext cx="6199133" cy="1169551"/>
          </a:xfrm>
          <a:prstGeom prst="rect">
            <a:avLst/>
          </a:prstGeom>
          <a:noFill/>
        </p:spPr>
        <p:txBody>
          <a:bodyPr wrap="none" rtlCol="0">
            <a:spAutoFit/>
          </a:bodyPr>
          <a:lstStyle/>
          <a:p>
            <a:pPr marL="0" indent="0">
              <a:buNone/>
            </a:pPr>
            <a:r>
              <a:rPr lang="en-US" sz="1400" b="1" dirty="0">
                <a:latin typeface="Courier New" panose="02070309020205020404" pitchFamily="49" charset="0"/>
                <a:cs typeface="Courier New" panose="02070309020205020404" pitchFamily="49" charset="0"/>
              </a:rPr>
              <a:t>&lt;head&gt;</a:t>
            </a:r>
          </a:p>
          <a:p>
            <a:pPr marL="0" indent="0">
              <a:buNone/>
            </a:pPr>
            <a:r>
              <a:rPr lang="en-US" sz="1400" b="1" dirty="0">
                <a:latin typeface="Courier New" panose="02070309020205020404" pitchFamily="49" charset="0"/>
                <a:cs typeface="Courier New" panose="02070309020205020404" pitchFamily="49" charset="0"/>
              </a:rPr>
              <a:t>    &lt;title&gt;San Joaquin Valley Town Hall&lt;/title&gt;</a:t>
            </a:r>
          </a:p>
          <a:p>
            <a:pPr marL="0" indent="0">
              <a:buNone/>
            </a:pPr>
            <a:r>
              <a:rPr lang="en-US" sz="1400" b="1" dirty="0">
                <a:latin typeface="Courier New" panose="02070309020205020404" pitchFamily="49" charset="0"/>
                <a:cs typeface="Courier New" panose="02070309020205020404" pitchFamily="49" charset="0"/>
              </a:rPr>
              <a:t>    &lt;link </a:t>
            </a:r>
            <a:r>
              <a:rPr lang="en-US" sz="1400" b="1" dirty="0" err="1">
                <a:latin typeface="Courier New" panose="02070309020205020404" pitchFamily="49" charset="0"/>
                <a:cs typeface="Courier New" panose="02070309020205020404" pitchFamily="49" charset="0"/>
              </a:rPr>
              <a:t>rel</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stylesheet</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="../styles/main.css"&gt;</a:t>
            </a:r>
          </a:p>
          <a:p>
            <a:pPr marL="0" indent="0">
              <a:buNone/>
            </a:pPr>
            <a:r>
              <a:rPr lang="en-US" sz="1400" b="1" dirty="0">
                <a:latin typeface="Courier New" panose="02070309020205020404" pitchFamily="49" charset="0"/>
                <a:cs typeface="Courier New" panose="02070309020205020404" pitchFamily="49" charset="0"/>
              </a:rPr>
              <a:t>    &lt;link </a:t>
            </a:r>
            <a:r>
              <a:rPr lang="en-US" sz="1400" b="1" dirty="0" err="1">
                <a:latin typeface="Courier New" panose="02070309020205020404" pitchFamily="49" charset="0"/>
                <a:cs typeface="Courier New" panose="02070309020205020404" pitchFamily="49" charset="0"/>
              </a:rPr>
              <a:t>rel</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stylesheet</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="../styles/speaker.css"&gt;</a:t>
            </a:r>
          </a:p>
          <a:p>
            <a:pPr marL="0" indent="0">
              <a:buNone/>
            </a:pPr>
            <a:r>
              <a:rPr lang="en-US" sz="1400" b="1" dirty="0">
                <a:latin typeface="Courier New" panose="02070309020205020404" pitchFamily="49" charset="0"/>
                <a:cs typeface="Courier New" panose="02070309020205020404" pitchFamily="49" charset="0"/>
              </a:rPr>
              <a:t>&lt;/head&gt;</a:t>
            </a:r>
          </a:p>
        </p:txBody>
      </p:sp>
      <p:sp>
        <p:nvSpPr>
          <p:cNvPr id="9" name="TextBox 8"/>
          <p:cNvSpPr txBox="1"/>
          <p:nvPr/>
        </p:nvSpPr>
        <p:spPr>
          <a:xfrm>
            <a:off x="531003" y="2960370"/>
            <a:ext cx="5382692" cy="1015663"/>
          </a:xfrm>
          <a:prstGeom prst="rect">
            <a:avLst/>
          </a:prstGeom>
          <a:noFill/>
        </p:spPr>
        <p:txBody>
          <a:bodyPr wrap="none" rtlCol="0">
            <a:spAutoFit/>
          </a:bodyPr>
          <a:lstStyle/>
          <a:p>
            <a:pPr marL="0" indent="0">
              <a:buNone/>
            </a:pPr>
            <a:r>
              <a:rPr lang="en-US" sz="2400" b="1" dirty="0">
                <a:solidFill>
                  <a:srgbClr val="002060"/>
                </a:solidFill>
                <a:effectLst>
                  <a:outerShdw blurRad="38100" dist="38100" dir="2700000" algn="tl">
                    <a:srgbClr val="000000">
                      <a:alpha val="43137"/>
                    </a:srgbClr>
                  </a:outerShdw>
                </a:effectLst>
                <a:latin typeface="+mj-lt"/>
              </a:rPr>
              <a:t>The sequence in which styles are applied</a:t>
            </a:r>
          </a:p>
          <a:p>
            <a:pPr marL="800100" lvl="1" indent="-342900">
              <a:buAutoNum type="arabicPeriod"/>
            </a:pPr>
            <a:r>
              <a:rPr lang="en-US" b="1" dirty="0">
                <a:latin typeface="+mj-lt"/>
              </a:rPr>
              <a:t>First external style sheet </a:t>
            </a:r>
          </a:p>
          <a:p>
            <a:pPr marL="800100" lvl="1" indent="-342900">
              <a:buFontTx/>
              <a:buAutoNum type="arabicPeriod"/>
            </a:pPr>
            <a:r>
              <a:rPr lang="en-US" b="1" dirty="0">
                <a:latin typeface="+mj-lt"/>
              </a:rPr>
              <a:t>Last external style sheet </a:t>
            </a:r>
          </a:p>
        </p:txBody>
      </p:sp>
    </p:spTree>
    <p:extLst>
      <p:ext uri="{BB962C8B-B14F-4D97-AF65-F5344CB8AC3E}">
        <p14:creationId xmlns:p14="http://schemas.microsoft.com/office/powerpoint/2010/main" val="3001751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Cascading Works</a:t>
            </a:r>
          </a:p>
        </p:txBody>
      </p:sp>
      <p:sp>
        <p:nvSpPr>
          <p:cNvPr id="3" name="Content Placeholder 2"/>
          <p:cNvSpPr>
            <a:spLocks noGrp="1"/>
          </p:cNvSpPr>
          <p:nvPr>
            <p:ph idx="1"/>
          </p:nvPr>
        </p:nvSpPr>
        <p:spPr/>
        <p:txBody>
          <a:bodyPr/>
          <a:lstStyle/>
          <a:p>
            <a:pPr marL="0" indent="0">
              <a:buNone/>
            </a:pPr>
            <a:r>
              <a:rPr lang="en-US" dirty="0"/>
              <a:t>1. Default rule (Browser default)</a:t>
            </a:r>
          </a:p>
          <a:p>
            <a:pPr marL="0" indent="0">
              <a:buNone/>
            </a:pPr>
            <a:r>
              <a:rPr lang="en-US" dirty="0"/>
              <a:t>2. External style sheet</a:t>
            </a:r>
          </a:p>
          <a:p>
            <a:pPr marL="0" indent="0">
              <a:buNone/>
            </a:pPr>
            <a:r>
              <a:rPr lang="en-US" dirty="0"/>
              <a:t>3. Internal style sheet (in the head section)</a:t>
            </a:r>
          </a:p>
          <a:p>
            <a:pPr marL="0" indent="0">
              <a:buNone/>
            </a:pPr>
            <a:r>
              <a:rPr lang="en-US" dirty="0"/>
              <a:t>4. Inline style (inside an HTML element)</a:t>
            </a:r>
          </a:p>
          <a:p>
            <a:pPr marL="0" indent="0">
              <a:buNone/>
            </a:pPr>
            <a:r>
              <a:rPr lang="en-US" dirty="0"/>
              <a:t>5. !important rule for web page (head section)</a:t>
            </a:r>
          </a:p>
          <a:p>
            <a:pPr marL="0" indent="0">
              <a:buNone/>
            </a:pPr>
            <a:r>
              <a:rPr lang="en-US" dirty="0"/>
              <a:t>6. !important rule for user style (inline style)</a:t>
            </a:r>
          </a:p>
          <a:p>
            <a:endParaRPr lang="en-US" dirty="0"/>
          </a:p>
        </p:txBody>
      </p:sp>
      <p:sp>
        <p:nvSpPr>
          <p:cNvPr id="4" name="Date Placeholder 3"/>
          <p:cNvSpPr>
            <a:spLocks noGrp="1"/>
          </p:cNvSpPr>
          <p:nvPr>
            <p:ph type="dt" sz="half" idx="10"/>
          </p:nvPr>
        </p:nvSpPr>
        <p:spPr/>
        <p:txBody>
          <a:bodyPr/>
          <a:lstStyle/>
          <a:p>
            <a:fld id="{9244D2A2-E0F8-411E-854E-C2C7C0146369}"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6</a:t>
            </a:fld>
            <a:endParaRPr lang="en-US" dirty="0"/>
          </a:p>
        </p:txBody>
      </p:sp>
      <p:sp>
        <p:nvSpPr>
          <p:cNvPr id="7" name="Curved Left Arrow 6"/>
          <p:cNvSpPr/>
          <p:nvPr/>
        </p:nvSpPr>
        <p:spPr>
          <a:xfrm>
            <a:off x="7795260" y="1577340"/>
            <a:ext cx="640080" cy="428625"/>
          </a:xfrm>
          <a:prstGeom prst="curvedLef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Curved Left Arrow 13"/>
          <p:cNvSpPr/>
          <p:nvPr/>
        </p:nvSpPr>
        <p:spPr>
          <a:xfrm>
            <a:off x="7844790" y="2434590"/>
            <a:ext cx="640080" cy="428625"/>
          </a:xfrm>
          <a:prstGeom prst="curvedLef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Curved Left Arrow 14"/>
          <p:cNvSpPr/>
          <p:nvPr/>
        </p:nvSpPr>
        <p:spPr>
          <a:xfrm>
            <a:off x="7844790" y="2863215"/>
            <a:ext cx="640080" cy="428625"/>
          </a:xfrm>
          <a:prstGeom prst="curvedLef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Curved Left Arrow 15"/>
          <p:cNvSpPr/>
          <p:nvPr/>
        </p:nvSpPr>
        <p:spPr>
          <a:xfrm>
            <a:off x="7844790" y="3291840"/>
            <a:ext cx="640080" cy="428625"/>
          </a:xfrm>
          <a:prstGeom prst="curvedLef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Curved Left Arrow 16"/>
          <p:cNvSpPr/>
          <p:nvPr/>
        </p:nvSpPr>
        <p:spPr>
          <a:xfrm>
            <a:off x="7795260" y="2005965"/>
            <a:ext cx="640080" cy="428625"/>
          </a:xfrm>
          <a:prstGeom prst="curvedLef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48918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14" grpId="0" animBg="1"/>
      <p:bldP spid="15" grpId="0" animBg="1"/>
      <p:bldP spid="16"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85750"/>
            <a:ext cx="8229600" cy="672540"/>
          </a:xfrm>
        </p:spPr>
        <p:txBody>
          <a:bodyPr>
            <a:normAutofit fontScale="90000"/>
          </a:bodyPr>
          <a:lstStyle/>
          <a:p>
            <a:r>
              <a:rPr lang="en-US" sz="4800" dirty="0"/>
              <a:t>CSS with HTML Semantic Tags</a:t>
            </a:r>
          </a:p>
        </p:txBody>
      </p:sp>
      <p:sp>
        <p:nvSpPr>
          <p:cNvPr id="4" name="Date Placeholder 3"/>
          <p:cNvSpPr>
            <a:spLocks noGrp="1"/>
          </p:cNvSpPr>
          <p:nvPr>
            <p:ph type="dt" sz="half" idx="10"/>
          </p:nvPr>
        </p:nvSpPr>
        <p:spPr/>
        <p:txBody>
          <a:bodyPr/>
          <a:lstStyle/>
          <a:p>
            <a:fld id="{DD8D4177-365C-47CA-A83D-92F103C94BC2}" type="datetime1">
              <a:rPr lang="en-US" smtClean="0"/>
              <a:t>9/15/2025</a:t>
            </a:fld>
            <a:endParaRPr lang="en-US" dirty="0"/>
          </a:p>
        </p:txBody>
      </p:sp>
      <p:sp>
        <p:nvSpPr>
          <p:cNvPr id="6" name="Footer Placeholder 5"/>
          <p:cNvSpPr>
            <a:spLocks noGrp="1"/>
          </p:cNvSpPr>
          <p:nvPr>
            <p:ph type="ftr" sz="quarter" idx="11"/>
          </p:nvPr>
        </p:nvSpPr>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p:txBody>
          <a:bodyPr/>
          <a:lstStyle/>
          <a:p>
            <a:pPr>
              <a:defRPr/>
            </a:pPr>
            <a:fld id="{BDC207AC-44E2-4E0C-A861-3776DCCCA189}" type="slidenum">
              <a:rPr lang="en-US" smtClean="0"/>
              <a:pPr>
                <a:defRPr/>
              </a:pPr>
              <a:t>7</a:t>
            </a:fld>
            <a:endParaRPr lang="en-US" dirty="0"/>
          </a:p>
        </p:txBody>
      </p:sp>
      <p:sp>
        <p:nvSpPr>
          <p:cNvPr id="10" name="TextBox 9"/>
          <p:cNvSpPr txBox="1"/>
          <p:nvPr/>
        </p:nvSpPr>
        <p:spPr>
          <a:xfrm>
            <a:off x="4953000" y="1047750"/>
            <a:ext cx="3321935" cy="3046988"/>
          </a:xfrm>
          <a:prstGeom prst="rect">
            <a:avLst/>
          </a:prstGeom>
          <a:noFill/>
        </p:spPr>
        <p:txBody>
          <a:bodyPr wrap="none" rtlCol="0">
            <a:spAutoFit/>
          </a:bodyPr>
          <a:lstStyle/>
          <a:p>
            <a:r>
              <a:rPr lang="en-US" sz="2400" b="1" dirty="0">
                <a:solidFill>
                  <a:srgbClr val="002060"/>
                </a:solidFill>
                <a:effectLst>
                  <a:outerShdw blurRad="38100" dist="38100" dir="2700000" algn="tl">
                    <a:srgbClr val="000000">
                      <a:alpha val="43137"/>
                    </a:srgbClr>
                  </a:outerShdw>
                </a:effectLst>
                <a:latin typeface="+mj-lt"/>
                <a:cs typeface="Courier New" panose="02070309020205020404" pitchFamily="49" charset="0"/>
              </a:rPr>
              <a:t>JavaScript for HTML5 </a:t>
            </a:r>
            <a:br>
              <a:rPr lang="en-US" sz="2400" b="1" dirty="0">
                <a:solidFill>
                  <a:srgbClr val="002060"/>
                </a:solidFill>
                <a:effectLst>
                  <a:outerShdw blurRad="38100" dist="38100" dir="2700000" algn="tl">
                    <a:srgbClr val="000000">
                      <a:alpha val="43137"/>
                    </a:srgbClr>
                  </a:outerShdw>
                </a:effectLst>
                <a:latin typeface="+mj-lt"/>
                <a:cs typeface="Courier New" panose="02070309020205020404" pitchFamily="49" charset="0"/>
              </a:rPr>
            </a:br>
            <a:r>
              <a:rPr lang="en-US" sz="2400" b="1" dirty="0">
                <a:solidFill>
                  <a:srgbClr val="002060"/>
                </a:solidFill>
                <a:effectLst>
                  <a:outerShdw blurRad="38100" dist="38100" dir="2700000" algn="tl">
                    <a:srgbClr val="000000">
                      <a:alpha val="43137"/>
                    </a:srgbClr>
                  </a:outerShdw>
                </a:effectLst>
                <a:latin typeface="+mj-lt"/>
                <a:cs typeface="Courier New" panose="02070309020205020404" pitchFamily="49" charset="0"/>
              </a:rPr>
              <a:t>Semantic Tags</a:t>
            </a:r>
          </a:p>
          <a:p>
            <a:endParaRPr lang="en-US" sz="1200" b="1" dirty="0">
              <a:latin typeface="+mj-lt"/>
              <a:cs typeface="Courier New" panose="02070309020205020404" pitchFamily="49" charset="0"/>
            </a:endParaRPr>
          </a:p>
          <a:p>
            <a:r>
              <a:rPr lang="en-US" sz="1200" b="1" dirty="0">
                <a:latin typeface="+mj-lt"/>
                <a:cs typeface="Courier New" panose="02070309020205020404" pitchFamily="49" charset="0"/>
              </a:rPr>
              <a:t>&lt;head&gt;</a:t>
            </a:r>
          </a:p>
          <a:p>
            <a:r>
              <a:rPr lang="en-US" sz="1200" b="1" dirty="0">
                <a:latin typeface="+mj-lt"/>
                <a:cs typeface="Courier New" panose="02070309020205020404" pitchFamily="49" charset="0"/>
              </a:rPr>
              <a:t>    &lt;script&gt;</a:t>
            </a:r>
          </a:p>
          <a:p>
            <a:r>
              <a:rPr lang="en-US" sz="1200" b="1" dirty="0">
                <a:latin typeface="+mj-lt"/>
                <a:cs typeface="Courier New" panose="02070309020205020404" pitchFamily="49" charset="0"/>
              </a:rPr>
              <a:t>    	</a:t>
            </a:r>
            <a:r>
              <a:rPr lang="en-US" sz="1200" b="1" dirty="0" err="1">
                <a:latin typeface="+mj-lt"/>
                <a:cs typeface="Courier New" panose="02070309020205020404" pitchFamily="49" charset="0"/>
              </a:rPr>
              <a:t>document.createElement</a:t>
            </a:r>
            <a:r>
              <a:rPr lang="en-US" sz="1200" b="1" dirty="0">
                <a:latin typeface="+mj-lt"/>
                <a:cs typeface="Courier New" panose="02070309020205020404" pitchFamily="49" charset="0"/>
              </a:rPr>
              <a:t>(article);</a:t>
            </a:r>
          </a:p>
          <a:p>
            <a:r>
              <a:rPr lang="en-US" sz="1200" b="1" dirty="0">
                <a:latin typeface="+mj-lt"/>
                <a:cs typeface="Courier New" panose="02070309020205020404" pitchFamily="49" charset="0"/>
              </a:rPr>
              <a:t>	</a:t>
            </a:r>
            <a:r>
              <a:rPr lang="en-US" sz="1200" b="1" dirty="0" err="1">
                <a:latin typeface="+mj-lt"/>
                <a:cs typeface="Courier New" panose="02070309020205020404" pitchFamily="49" charset="0"/>
              </a:rPr>
              <a:t>document.createElement</a:t>
            </a:r>
            <a:r>
              <a:rPr lang="en-US" sz="1200" b="1" dirty="0">
                <a:latin typeface="+mj-lt"/>
                <a:cs typeface="Courier New" panose="02070309020205020404" pitchFamily="49" charset="0"/>
              </a:rPr>
              <a:t>(aside);</a:t>
            </a:r>
          </a:p>
          <a:p>
            <a:r>
              <a:rPr lang="en-US" sz="1200" b="1" dirty="0">
                <a:latin typeface="+mj-lt"/>
                <a:cs typeface="Courier New" panose="02070309020205020404" pitchFamily="49" charset="0"/>
              </a:rPr>
              <a:t>	</a:t>
            </a:r>
            <a:r>
              <a:rPr lang="en-US" sz="1200" b="1" dirty="0" err="1">
                <a:latin typeface="+mj-lt"/>
                <a:cs typeface="Courier New" panose="02070309020205020404" pitchFamily="49" charset="0"/>
              </a:rPr>
              <a:t>document.createElement</a:t>
            </a:r>
            <a:r>
              <a:rPr lang="en-US" sz="1200" b="1" dirty="0">
                <a:latin typeface="+mj-lt"/>
                <a:cs typeface="Courier New" panose="02070309020205020404" pitchFamily="49" charset="0"/>
              </a:rPr>
              <a:t>(figure);</a:t>
            </a:r>
          </a:p>
          <a:p>
            <a:r>
              <a:rPr lang="en-US" sz="1200" b="1" dirty="0">
                <a:latin typeface="+mj-lt"/>
                <a:cs typeface="Courier New" panose="02070309020205020404" pitchFamily="49" charset="0"/>
              </a:rPr>
              <a:t>	</a:t>
            </a:r>
            <a:r>
              <a:rPr lang="en-US" sz="1200" b="1" dirty="0" err="1">
                <a:latin typeface="+mj-lt"/>
                <a:cs typeface="Courier New" panose="02070309020205020404" pitchFamily="49" charset="0"/>
              </a:rPr>
              <a:t>document.createElement</a:t>
            </a:r>
            <a:r>
              <a:rPr lang="en-US" sz="1200" b="1" dirty="0">
                <a:latin typeface="+mj-lt"/>
                <a:cs typeface="Courier New" panose="02070309020205020404" pitchFamily="49" charset="0"/>
              </a:rPr>
              <a:t>(footer);</a:t>
            </a:r>
          </a:p>
          <a:p>
            <a:r>
              <a:rPr lang="en-US" sz="1200" b="1" dirty="0">
                <a:latin typeface="+mj-lt"/>
                <a:cs typeface="Courier New" panose="02070309020205020404" pitchFamily="49" charset="0"/>
              </a:rPr>
              <a:t>	</a:t>
            </a:r>
            <a:r>
              <a:rPr lang="en-US" sz="1200" b="1" dirty="0" err="1">
                <a:latin typeface="+mj-lt"/>
                <a:cs typeface="Courier New" panose="02070309020205020404" pitchFamily="49" charset="0"/>
              </a:rPr>
              <a:t>document.createElement</a:t>
            </a:r>
            <a:r>
              <a:rPr lang="en-US" sz="1200" b="1" dirty="0">
                <a:latin typeface="+mj-lt"/>
                <a:cs typeface="Courier New" panose="02070309020205020404" pitchFamily="49" charset="0"/>
              </a:rPr>
              <a:t>(header);</a:t>
            </a:r>
          </a:p>
          <a:p>
            <a:r>
              <a:rPr lang="en-US" sz="1200" b="1" dirty="0">
                <a:latin typeface="+mj-lt"/>
                <a:cs typeface="Courier New" panose="02070309020205020404" pitchFamily="49" charset="0"/>
              </a:rPr>
              <a:t>	</a:t>
            </a:r>
            <a:r>
              <a:rPr lang="en-US" sz="1200" b="1" dirty="0" err="1">
                <a:latin typeface="+mj-lt"/>
                <a:cs typeface="Courier New" panose="02070309020205020404" pitchFamily="49" charset="0"/>
              </a:rPr>
              <a:t>document.createElement</a:t>
            </a:r>
            <a:r>
              <a:rPr lang="en-US" sz="1200" b="1" dirty="0">
                <a:latin typeface="+mj-lt"/>
                <a:cs typeface="Courier New" panose="02070309020205020404" pitchFamily="49" charset="0"/>
              </a:rPr>
              <a:t>(</a:t>
            </a:r>
            <a:r>
              <a:rPr lang="en-US" sz="1200" b="1" dirty="0" err="1">
                <a:latin typeface="+mj-lt"/>
                <a:cs typeface="Courier New" panose="02070309020205020404" pitchFamily="49" charset="0"/>
              </a:rPr>
              <a:t>nav</a:t>
            </a:r>
            <a:r>
              <a:rPr lang="en-US" sz="1200" b="1" dirty="0">
                <a:latin typeface="+mj-lt"/>
                <a:cs typeface="Courier New" panose="02070309020205020404" pitchFamily="49" charset="0"/>
              </a:rPr>
              <a:t>);</a:t>
            </a:r>
          </a:p>
          <a:p>
            <a:r>
              <a:rPr lang="en-US" sz="1200" b="1" dirty="0">
                <a:latin typeface="+mj-lt"/>
                <a:cs typeface="Courier New" panose="02070309020205020404" pitchFamily="49" charset="0"/>
              </a:rPr>
              <a:t>	</a:t>
            </a:r>
            <a:r>
              <a:rPr lang="en-US" sz="1200" b="1" dirty="0" err="1">
                <a:latin typeface="+mj-lt"/>
                <a:cs typeface="Courier New" panose="02070309020205020404" pitchFamily="49" charset="0"/>
              </a:rPr>
              <a:t>document.createElement</a:t>
            </a:r>
            <a:r>
              <a:rPr lang="en-US" sz="1200" b="1" dirty="0">
                <a:latin typeface="+mj-lt"/>
                <a:cs typeface="Courier New" panose="02070309020205020404" pitchFamily="49" charset="0"/>
              </a:rPr>
              <a:t>(section);</a:t>
            </a:r>
          </a:p>
          <a:p>
            <a:r>
              <a:rPr lang="en-US" sz="1200" b="1" dirty="0">
                <a:latin typeface="+mj-lt"/>
                <a:cs typeface="Courier New" panose="02070309020205020404" pitchFamily="49" charset="0"/>
              </a:rPr>
              <a:t>    &lt;/script&gt;</a:t>
            </a:r>
          </a:p>
          <a:p>
            <a:r>
              <a:rPr lang="en-US" sz="1200" b="1" dirty="0">
                <a:latin typeface="+mj-lt"/>
                <a:cs typeface="Courier New" panose="02070309020205020404" pitchFamily="49" charset="0"/>
              </a:rPr>
              <a:t>&lt;/head&gt;</a:t>
            </a:r>
          </a:p>
        </p:txBody>
      </p:sp>
      <p:sp>
        <p:nvSpPr>
          <p:cNvPr id="7" name="Rectangle 6"/>
          <p:cNvSpPr/>
          <p:nvPr/>
        </p:nvSpPr>
        <p:spPr>
          <a:xfrm>
            <a:off x="309419" y="1047750"/>
            <a:ext cx="4262581" cy="2677656"/>
          </a:xfrm>
          <a:prstGeom prst="rect">
            <a:avLst/>
          </a:prstGeom>
        </p:spPr>
        <p:txBody>
          <a:bodyPr wrap="square">
            <a:spAutoFit/>
          </a:bodyPr>
          <a:lstStyle/>
          <a:p>
            <a:r>
              <a:rPr lang="en-US" sz="2400" b="1" dirty="0">
                <a:solidFill>
                  <a:srgbClr val="002060"/>
                </a:solidFill>
                <a:effectLst>
                  <a:outerShdw blurRad="38100" dist="38100" dir="2700000" algn="tl">
                    <a:srgbClr val="000000">
                      <a:alpha val="43137"/>
                    </a:srgbClr>
                  </a:outerShdw>
                </a:effectLst>
                <a:latin typeface="+mj-lt"/>
              </a:rPr>
              <a:t>Older browsers cannot interpret HTML5 elements</a:t>
            </a:r>
            <a:br>
              <a:rPr lang="en-US" sz="2400" b="1" dirty="0">
                <a:solidFill>
                  <a:srgbClr val="002060"/>
                </a:solidFill>
                <a:effectLst>
                  <a:outerShdw blurRad="38100" dist="38100" dir="2700000" algn="tl">
                    <a:srgbClr val="000000">
                      <a:alpha val="43137"/>
                    </a:srgbClr>
                  </a:outerShdw>
                </a:effectLst>
                <a:latin typeface="+mj-lt"/>
              </a:rPr>
            </a:br>
            <a:endParaRPr lang="en-US" sz="2400" b="1" dirty="0">
              <a:solidFill>
                <a:srgbClr val="002060"/>
              </a:solidFill>
              <a:effectLst>
                <a:outerShdw blurRad="38100" dist="38100" dir="2700000" algn="tl">
                  <a:srgbClr val="000000">
                    <a:alpha val="43137"/>
                  </a:srgbClr>
                </a:outerShdw>
              </a:effectLst>
              <a:latin typeface="+mj-lt"/>
            </a:endParaRPr>
          </a:p>
          <a:p>
            <a:pPr marL="285750" indent="-285750">
              <a:buFont typeface="Arial" panose="020B0604020202020204" pitchFamily="34" charset="0"/>
              <a:buChar char="•"/>
            </a:pPr>
            <a:r>
              <a:rPr lang="en-US" sz="1600" b="1" dirty="0">
                <a:latin typeface="+mj-lt"/>
                <a:cs typeface="Courier New" panose="02070309020205020404" pitchFamily="49" charset="0"/>
              </a:rPr>
              <a:t>article</a:t>
            </a:r>
          </a:p>
          <a:p>
            <a:pPr marL="285750" indent="-285750">
              <a:buFont typeface="Arial" panose="020B0604020202020204" pitchFamily="34" charset="0"/>
              <a:buChar char="•"/>
            </a:pPr>
            <a:r>
              <a:rPr lang="en-US" sz="1600" b="1" dirty="0">
                <a:latin typeface="+mj-lt"/>
                <a:cs typeface="Courier New" panose="02070309020205020404" pitchFamily="49" charset="0"/>
              </a:rPr>
              <a:t>aside</a:t>
            </a:r>
          </a:p>
          <a:p>
            <a:pPr marL="285750" indent="-285750">
              <a:buFont typeface="Arial" panose="020B0604020202020204" pitchFamily="34" charset="0"/>
              <a:buChar char="•"/>
            </a:pPr>
            <a:r>
              <a:rPr lang="en-US" sz="1600" b="1" dirty="0">
                <a:latin typeface="+mj-lt"/>
                <a:cs typeface="Courier New" panose="02070309020205020404" pitchFamily="49" charset="0"/>
              </a:rPr>
              <a:t>figure</a:t>
            </a:r>
          </a:p>
          <a:p>
            <a:pPr marL="285750" indent="-285750">
              <a:buFont typeface="Arial" panose="020B0604020202020204" pitchFamily="34" charset="0"/>
              <a:buChar char="•"/>
            </a:pPr>
            <a:r>
              <a:rPr lang="en-US" sz="1600" b="1" dirty="0">
                <a:latin typeface="+mj-lt"/>
                <a:cs typeface="Courier New" panose="02070309020205020404" pitchFamily="49" charset="0"/>
              </a:rPr>
              <a:t>header</a:t>
            </a:r>
          </a:p>
          <a:p>
            <a:pPr marL="285750" indent="-285750">
              <a:buFont typeface="Arial" panose="020B0604020202020204" pitchFamily="34" charset="0"/>
              <a:buChar char="•"/>
            </a:pPr>
            <a:r>
              <a:rPr lang="en-US" sz="1600" b="1" dirty="0" err="1">
                <a:latin typeface="+mj-lt"/>
                <a:cs typeface="Courier New" panose="02070309020205020404" pitchFamily="49" charset="0"/>
              </a:rPr>
              <a:t>nav</a:t>
            </a:r>
            <a:endParaRPr lang="en-US" sz="1600" b="1" dirty="0">
              <a:latin typeface="+mj-lt"/>
              <a:cs typeface="Courier New" panose="02070309020205020404" pitchFamily="49" charset="0"/>
            </a:endParaRPr>
          </a:p>
          <a:p>
            <a:pPr marL="285750" indent="-285750">
              <a:buFont typeface="Arial" panose="020B0604020202020204" pitchFamily="34" charset="0"/>
              <a:buChar char="•"/>
            </a:pPr>
            <a:r>
              <a:rPr lang="en-US" sz="1600" b="1" dirty="0">
                <a:latin typeface="+mj-lt"/>
                <a:cs typeface="Courier New" panose="02070309020205020404" pitchFamily="49" charset="0"/>
              </a:rPr>
              <a:t>section</a:t>
            </a:r>
          </a:p>
        </p:txBody>
      </p:sp>
      <p:sp>
        <p:nvSpPr>
          <p:cNvPr id="3" name="TextBox 2"/>
          <p:cNvSpPr txBox="1"/>
          <p:nvPr/>
        </p:nvSpPr>
        <p:spPr>
          <a:xfrm>
            <a:off x="381000" y="3745433"/>
            <a:ext cx="3911264" cy="1107996"/>
          </a:xfrm>
          <a:prstGeom prst="rect">
            <a:avLst/>
          </a:prstGeom>
          <a:noFill/>
        </p:spPr>
        <p:txBody>
          <a:bodyPr wrap="none" rtlCol="0">
            <a:spAutoFit/>
          </a:bodyPr>
          <a:lstStyle/>
          <a:p>
            <a:r>
              <a:rPr lang="en-US" sz="2400" b="1" dirty="0">
                <a:solidFill>
                  <a:srgbClr val="002060"/>
                </a:solidFill>
                <a:effectLst>
                  <a:outerShdw blurRad="38100" dist="38100" dir="2700000" algn="tl">
                    <a:srgbClr val="000000">
                      <a:alpha val="43137"/>
                    </a:srgbClr>
                  </a:outerShdw>
                </a:effectLst>
                <a:latin typeface="+mj-lt"/>
                <a:cs typeface="Courier New" panose="02070309020205020404" pitchFamily="49" charset="0"/>
              </a:rPr>
              <a:t>CSS for HTML5 Semantic Tags</a:t>
            </a:r>
          </a:p>
          <a:p>
            <a:r>
              <a:rPr lang="en-US" sz="1400" b="1" dirty="0">
                <a:latin typeface="+mj-lt"/>
                <a:cs typeface="Courier New" panose="02070309020205020404" pitchFamily="49" charset="0"/>
              </a:rPr>
              <a:t>article, aside, figure, header, </a:t>
            </a:r>
            <a:r>
              <a:rPr lang="en-US" sz="1400" b="1" dirty="0" err="1">
                <a:latin typeface="+mj-lt"/>
                <a:cs typeface="Courier New" panose="02070309020205020404" pitchFamily="49" charset="0"/>
              </a:rPr>
              <a:t>nav</a:t>
            </a:r>
            <a:r>
              <a:rPr lang="en-US" sz="1400" b="1" dirty="0">
                <a:latin typeface="+mj-lt"/>
                <a:cs typeface="Courier New" panose="02070309020205020404" pitchFamily="49" charset="0"/>
              </a:rPr>
              <a:t>, section {</a:t>
            </a:r>
          </a:p>
          <a:p>
            <a:r>
              <a:rPr lang="en-US" sz="1400" b="1" dirty="0">
                <a:latin typeface="+mj-lt"/>
                <a:cs typeface="Courier New" panose="02070309020205020404" pitchFamily="49" charset="0"/>
              </a:rPr>
              <a:t>display: block; </a:t>
            </a:r>
          </a:p>
          <a:p>
            <a:r>
              <a:rPr lang="en-US" sz="1400" b="1" dirty="0">
                <a:latin typeface="+mj-lt"/>
                <a:cs typeface="Courier New" panose="02070309020205020404" pitchFamily="49" charset="0"/>
              </a:rPr>
              <a:t>} </a:t>
            </a:r>
          </a:p>
        </p:txBody>
      </p:sp>
    </p:spTree>
    <p:extLst>
      <p:ext uri="{BB962C8B-B14F-4D97-AF65-F5344CB8AC3E}">
        <p14:creationId xmlns:p14="http://schemas.microsoft.com/office/powerpoint/2010/main" val="13123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hlinkClick r:id="rId2"/>
              </a:rPr>
              <a:t>Normalizer.css</a:t>
            </a:r>
            <a:endParaRPr lang="en-US" dirty="0"/>
          </a:p>
        </p:txBody>
      </p:sp>
      <p:sp>
        <p:nvSpPr>
          <p:cNvPr id="3" name="Content Placeholder 2"/>
          <p:cNvSpPr>
            <a:spLocks noGrp="1"/>
          </p:cNvSpPr>
          <p:nvPr>
            <p:ph idx="1"/>
          </p:nvPr>
        </p:nvSpPr>
        <p:spPr/>
        <p:txBody>
          <a:bodyPr/>
          <a:lstStyle/>
          <a:p>
            <a:r>
              <a:rPr lang="en-US" dirty="0"/>
              <a:t>Ensures all browsers have a base stylesheet. </a:t>
            </a:r>
          </a:p>
          <a:p>
            <a:r>
              <a:rPr lang="en-US" dirty="0"/>
              <a:t>CSS does the following: </a:t>
            </a:r>
          </a:p>
          <a:p>
            <a:pPr lvl="1"/>
            <a:r>
              <a:rPr lang="en-US" dirty="0"/>
              <a:t>Preserves browser defaults.</a:t>
            </a:r>
          </a:p>
          <a:p>
            <a:pPr lvl="1"/>
            <a:r>
              <a:rPr lang="en-US" dirty="0"/>
              <a:t>Normalize HTML styles.</a:t>
            </a:r>
          </a:p>
          <a:p>
            <a:pPr lvl="1"/>
            <a:r>
              <a:rPr lang="en-US" dirty="0"/>
              <a:t>Correct browser bugs and inconsistencies.</a:t>
            </a:r>
          </a:p>
          <a:p>
            <a:pPr lvl="1"/>
            <a:r>
              <a:rPr lang="en-US" dirty="0"/>
              <a:t>Improve usability.</a:t>
            </a:r>
          </a:p>
        </p:txBody>
      </p:sp>
      <p:sp>
        <p:nvSpPr>
          <p:cNvPr id="4" name="Date Placeholder 3">
            <a:extLst>
              <a:ext uri="{FF2B5EF4-FFF2-40B4-BE49-F238E27FC236}">
                <a16:creationId xmlns:a16="http://schemas.microsoft.com/office/drawing/2014/main" id="{6FC0CB6C-9B98-4F30-B462-48CD4528225B}"/>
              </a:ext>
            </a:extLst>
          </p:cNvPr>
          <p:cNvSpPr>
            <a:spLocks noGrp="1"/>
          </p:cNvSpPr>
          <p:nvPr>
            <p:ph type="dt" sz="half" idx="10"/>
          </p:nvPr>
        </p:nvSpPr>
        <p:spPr/>
        <p:txBody>
          <a:bodyPr/>
          <a:lstStyle/>
          <a:p>
            <a:fld id="{3EB17112-C8E4-4092-94C9-F8B8B1AD87F0}" type="datetime1">
              <a:rPr lang="en-US" smtClean="0"/>
              <a:t>9/15/2025</a:t>
            </a:fld>
            <a:endParaRPr lang="en-US"/>
          </a:p>
        </p:txBody>
      </p:sp>
      <p:sp>
        <p:nvSpPr>
          <p:cNvPr id="6" name="Footer Placeholder 5">
            <a:extLst>
              <a:ext uri="{FF2B5EF4-FFF2-40B4-BE49-F238E27FC236}">
                <a16:creationId xmlns:a16="http://schemas.microsoft.com/office/drawing/2014/main" id="{CA862028-B73E-4514-B807-B107D656461A}"/>
              </a:ext>
            </a:extLst>
          </p:cNvPr>
          <p:cNvSpPr>
            <a:spLocks noGrp="1"/>
          </p:cNvSpPr>
          <p:nvPr>
            <p:ph type="ftr" sz="quarter" idx="11"/>
          </p:nvPr>
        </p:nvSpPr>
        <p:spPr/>
        <p:txBody>
          <a:bodyPr/>
          <a:lstStyle/>
          <a:p>
            <a:r>
              <a:rPr lang="en-US"/>
              <a:t>Copyright © 2007 - 2025 Carl M. Burnett</a:t>
            </a:r>
          </a:p>
        </p:txBody>
      </p:sp>
      <p:sp>
        <p:nvSpPr>
          <p:cNvPr id="7" name="Slide Number Placeholder 6">
            <a:extLst>
              <a:ext uri="{FF2B5EF4-FFF2-40B4-BE49-F238E27FC236}">
                <a16:creationId xmlns:a16="http://schemas.microsoft.com/office/drawing/2014/main" id="{3164AD5A-14C5-42AD-BCE4-7BF6F741C3F2}"/>
              </a:ext>
            </a:extLst>
          </p:cNvPr>
          <p:cNvSpPr>
            <a:spLocks noGrp="1"/>
          </p:cNvSpPr>
          <p:nvPr>
            <p:ph type="sldNum" sz="quarter" idx="12"/>
          </p:nvPr>
        </p:nvSpPr>
        <p:spPr/>
        <p:txBody>
          <a:bodyPr/>
          <a:lstStyle/>
          <a:p>
            <a:fld id="{3D46CBA2-ECE5-4BE9-B546-6761E0E67089}" type="slidenum">
              <a:rPr lang="en-US" smtClean="0"/>
              <a:t>8</a:t>
            </a:fld>
            <a:endParaRPr lang="en-US"/>
          </a:p>
        </p:txBody>
      </p:sp>
    </p:spTree>
    <p:extLst>
      <p:ext uri="{BB962C8B-B14F-4D97-AF65-F5344CB8AC3E}">
        <p14:creationId xmlns:p14="http://schemas.microsoft.com/office/powerpoint/2010/main" val="1667997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hlinkClick r:id="rId3"/>
              </a:rPr>
              <a:t>Modernizr</a:t>
            </a:r>
            <a:endParaRPr lang="en-US" dirty="0"/>
          </a:p>
        </p:txBody>
      </p:sp>
      <p:sp>
        <p:nvSpPr>
          <p:cNvPr id="3" name="Content Placeholder 2"/>
          <p:cNvSpPr>
            <a:spLocks noGrp="1"/>
          </p:cNvSpPr>
          <p:nvPr>
            <p:ph idx="1"/>
          </p:nvPr>
        </p:nvSpPr>
        <p:spPr/>
        <p:txBody>
          <a:bodyPr/>
          <a:lstStyle/>
          <a:p>
            <a:r>
              <a:rPr lang="en-US" dirty="0"/>
              <a:t>JavaScript library </a:t>
            </a:r>
          </a:p>
          <a:p>
            <a:r>
              <a:rPr lang="en-US" dirty="0"/>
              <a:t>Detects HTML5 and CSS3 features </a:t>
            </a:r>
          </a:p>
          <a:p>
            <a:r>
              <a:rPr lang="en-US" dirty="0"/>
              <a:t>Based on user’s web browser</a:t>
            </a:r>
          </a:p>
          <a:p>
            <a:r>
              <a:rPr lang="en-US" dirty="0"/>
              <a:t>Includes Normalizer</a:t>
            </a:r>
            <a:endParaRPr lang="en-US" dirty="0">
              <a:hlinkClick r:id="rId4"/>
            </a:endParaRPr>
          </a:p>
        </p:txBody>
      </p:sp>
      <p:sp>
        <p:nvSpPr>
          <p:cNvPr id="4" name="Date Placeholder 3"/>
          <p:cNvSpPr>
            <a:spLocks noGrp="1"/>
          </p:cNvSpPr>
          <p:nvPr>
            <p:ph type="dt" sz="half" idx="10"/>
          </p:nvPr>
        </p:nvSpPr>
        <p:spPr/>
        <p:txBody>
          <a:bodyPr/>
          <a:lstStyle/>
          <a:p>
            <a:fld id="{18B8D6E5-BB53-4CB1-8085-5C93D41564EA}" type="datetime1">
              <a:rPr lang="en-US" smtClean="0"/>
              <a:t>9/15/2025</a:t>
            </a:fld>
            <a:endParaRPr lang="en-US" dirty="0"/>
          </a:p>
        </p:txBody>
      </p:sp>
      <p:sp>
        <p:nvSpPr>
          <p:cNvPr id="6" name="Footer Placeholder 5"/>
          <p:cNvSpPr>
            <a:spLocks noGrp="1"/>
          </p:cNvSpPr>
          <p:nvPr>
            <p:ph type="ftr" sz="quarter" idx="11"/>
          </p:nvPr>
        </p:nvSpPr>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p:txBody>
          <a:bodyPr/>
          <a:lstStyle/>
          <a:p>
            <a:fld id="{BDC207AC-44E2-4E0C-A861-3776DCCCA189}" type="slidenum">
              <a:rPr lang="en-US" smtClean="0"/>
              <a:pPr/>
              <a:t>9</a:t>
            </a:fld>
            <a:endParaRPr lang="en-US" dirty="0"/>
          </a:p>
        </p:txBody>
      </p:sp>
    </p:spTree>
    <p:extLst>
      <p:ext uri="{BB962C8B-B14F-4D97-AF65-F5344CB8AC3E}">
        <p14:creationId xmlns:p14="http://schemas.microsoft.com/office/powerpoint/2010/main" val="27660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ofBurnett">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ProfBurnett</Template>
  <TotalTime>373</TotalTime>
  <Words>5047</Words>
  <Application>Microsoft Office PowerPoint</Application>
  <PresentationFormat>On-screen Show (16:9)</PresentationFormat>
  <Paragraphs>580</Paragraphs>
  <Slides>28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Constantia</vt:lpstr>
      <vt:lpstr>Courier New</vt:lpstr>
      <vt:lpstr>Wingdings 2</vt:lpstr>
      <vt:lpstr>ProfBurnett</vt:lpstr>
      <vt:lpstr>CSS3</vt:lpstr>
      <vt:lpstr>Class Outline</vt:lpstr>
      <vt:lpstr>How to use CSS to Format the  Elements of a Web Page Outline</vt:lpstr>
      <vt:lpstr>Three Ways to Provide Stylization</vt:lpstr>
      <vt:lpstr>Head element - Two Style Sheets</vt:lpstr>
      <vt:lpstr>How Cascading Works</vt:lpstr>
      <vt:lpstr>CSS with HTML Semantic Tags</vt:lpstr>
      <vt:lpstr>Normalizer.css</vt:lpstr>
      <vt:lpstr>Modernizr</vt:lpstr>
      <vt:lpstr>How to Specify Measurements and Colors</vt:lpstr>
      <vt:lpstr>CSS Colors </vt:lpstr>
      <vt:lpstr>CSS Code Selectors</vt:lpstr>
      <vt:lpstr>Combinator Relational Selectors</vt:lpstr>
      <vt:lpstr>Combination of Selectors</vt:lpstr>
      <vt:lpstr>CSS Pseudo-Class Selectors</vt:lpstr>
      <vt:lpstr>CSS3 Pseudo-Class Selectors</vt:lpstr>
      <vt:lpstr>CSS Pseudo-Element Selectors</vt:lpstr>
      <vt:lpstr>Student Exercise 1</vt:lpstr>
      <vt:lpstr>CSS Box Model Outline</vt:lpstr>
      <vt:lpstr>Intro to CSS Box Model</vt:lpstr>
      <vt:lpstr>Formula to Calculate Height and Width</vt:lpstr>
      <vt:lpstr>Size and Space Elements</vt:lpstr>
      <vt:lpstr>Size and Space Elements</vt:lpstr>
      <vt:lpstr>Size and Space Elements</vt:lpstr>
      <vt:lpstr>How to Set Borders</vt:lpstr>
      <vt:lpstr>How to Set Border Rounded Corners and Shadows</vt:lpstr>
      <vt:lpstr>How to Set Backgrounds</vt:lpstr>
      <vt:lpstr>Session 3 – Chapter 5 Student Exercises</vt:lpstr>
    </vt:vector>
  </TitlesOfParts>
  <Company>BWGM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ITI 133  HTML5 Desktop and Mobile  Level I</dc:title>
  <dc:creator>Professor Burnett</dc:creator>
  <cp:lastModifiedBy>Carl Burnett</cp:lastModifiedBy>
  <cp:revision>34</cp:revision>
  <dcterms:created xsi:type="dcterms:W3CDTF">2015-01-17T16:59:35Z</dcterms:created>
  <dcterms:modified xsi:type="dcterms:W3CDTF">2025-09-15T15:01:17Z</dcterms:modified>
</cp:coreProperties>
</file>