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sldIdLst>
    <p:sldId id="257" r:id="rId2"/>
    <p:sldId id="288" r:id="rId3"/>
    <p:sldId id="258" r:id="rId4"/>
    <p:sldId id="286" r:id="rId5"/>
    <p:sldId id="260" r:id="rId6"/>
    <p:sldId id="261" r:id="rId7"/>
    <p:sldId id="262" r:id="rId8"/>
    <p:sldId id="263" r:id="rId9"/>
    <p:sldId id="264" r:id="rId10"/>
    <p:sldId id="265" r:id="rId11"/>
    <p:sldId id="266" r:id="rId12"/>
    <p:sldId id="267" r:id="rId13"/>
    <p:sldId id="287" r:id="rId14"/>
    <p:sldId id="285" r:id="rId15"/>
    <p:sldId id="289" r:id="rId16"/>
    <p:sldId id="290" r:id="rId17"/>
    <p:sldId id="291" r:id="rId18"/>
    <p:sldId id="292" r:id="rId19"/>
    <p:sldId id="293" r:id="rId20"/>
    <p:sldId id="294" r:id="rId21"/>
    <p:sldId id="295" r:id="rId22"/>
    <p:sldId id="296" r:id="rId23"/>
    <p:sldId id="297" r:id="rId24"/>
    <p:sldId id="324" r:id="rId25"/>
  </p:sldIdLst>
  <p:sldSz cx="9144000" cy="5143500" type="screen16x9"/>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varScale="1">
        <p:scale>
          <a:sx n="87" d="100"/>
          <a:sy n="87" d="100"/>
        </p:scale>
        <p:origin x="680" y="280"/>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D4878481-C573-49B0-BC47-9DCCC6B4224D}" type="datetimeFigureOut">
              <a:rPr lang="en-US" smtClean="0"/>
              <a:t>9/15/2025</a:t>
            </a:fld>
            <a:endParaRPr lang="en-US"/>
          </a:p>
        </p:txBody>
      </p:sp>
      <p:sp>
        <p:nvSpPr>
          <p:cNvPr id="4" name="Slide Image Placeholder 3"/>
          <p:cNvSpPr>
            <a:spLocks noGrp="1" noRot="1" noChangeAspect="1"/>
          </p:cNvSpPr>
          <p:nvPr>
            <p:ph type="sldImg" idx="2"/>
          </p:nvPr>
        </p:nvSpPr>
        <p:spPr>
          <a:xfrm>
            <a:off x="423863" y="698500"/>
            <a:ext cx="6205537"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F374A746-6811-4CB7-86D7-25559EFA4360}" type="slidenum">
              <a:rPr lang="en-US" smtClean="0"/>
              <a:t>‹#›</a:t>
            </a:fld>
            <a:endParaRPr lang="en-US"/>
          </a:p>
        </p:txBody>
      </p:sp>
    </p:spTree>
    <p:extLst>
      <p:ext uri="{BB962C8B-B14F-4D97-AF65-F5344CB8AC3E}">
        <p14:creationId xmlns:p14="http://schemas.microsoft.com/office/powerpoint/2010/main" val="146542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a:xfrm>
            <a:off x="423863" y="698500"/>
            <a:ext cx="6205537" cy="3490913"/>
          </a:xfrm>
          <a:ln/>
        </p:spPr>
      </p:sp>
      <p:sp>
        <p:nvSpPr>
          <p:cNvPr id="77826" name="Notes Placeholder 2"/>
          <p:cNvSpPr>
            <a:spLocks noGrp="1"/>
          </p:cNvSpPr>
          <p:nvPr>
            <p:ph type="body" idx="1"/>
          </p:nvPr>
        </p:nvSpPr>
        <p:spPr>
          <a:noFill/>
          <a:ln/>
        </p:spPr>
        <p:txBody>
          <a:bodyPr/>
          <a:lstStyle/>
          <a:p>
            <a:endParaRPr lang="en-US" dirty="0"/>
          </a:p>
        </p:txBody>
      </p:sp>
      <p:sp>
        <p:nvSpPr>
          <p:cNvPr id="4" name="Slide Number Placeholder 3"/>
          <p:cNvSpPr>
            <a:spLocks noGrp="1"/>
          </p:cNvSpPr>
          <p:nvPr>
            <p:ph type="sldNum" sz="quarter" idx="5"/>
          </p:nvPr>
        </p:nvSpPr>
        <p:spPr/>
        <p:txBody>
          <a:bodyPr/>
          <a:lstStyle/>
          <a:p>
            <a:pPr>
              <a:defRPr/>
            </a:pPr>
            <a:fld id="{EE8864D0-3CBE-4737-8223-73678754424A}" type="slidenum">
              <a:rPr lang="en-US" smtClean="0"/>
              <a:pPr>
                <a:defRPr/>
              </a:pPr>
              <a:t>1</a:t>
            </a:fld>
            <a:endParaRPr lang="en-US" dirty="0"/>
          </a:p>
        </p:txBody>
      </p:sp>
    </p:spTree>
    <p:extLst>
      <p:ext uri="{BB962C8B-B14F-4D97-AF65-F5344CB8AC3E}">
        <p14:creationId xmlns:p14="http://schemas.microsoft.com/office/powerpoint/2010/main" val="3413161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423863" y="698500"/>
            <a:ext cx="6205537" cy="3490913"/>
          </a:xfrm>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effectLst/>
              </a:rPr>
              <a:t>The basic structure of an HTML document starts off with</a:t>
            </a:r>
            <a:r>
              <a:rPr lang="en-US" baseline="0" dirty="0">
                <a:effectLst/>
              </a:rPr>
              <a:t> a </a:t>
            </a:r>
            <a:r>
              <a:rPr lang="en-US" dirty="0">
                <a:effectLst/>
              </a:rPr>
              <a:t>document declaration.</a:t>
            </a:r>
            <a:r>
              <a:rPr lang="en-US" baseline="0" dirty="0">
                <a:effectLst/>
              </a:rPr>
              <a:t> </a:t>
            </a:r>
            <a:r>
              <a:rPr lang="en-US" dirty="0">
                <a:effectLst/>
              </a:rPr>
              <a:t> The document declaration lets the browser know what type of documents is being sent to the browser. The type of</a:t>
            </a:r>
            <a:r>
              <a:rPr lang="en-US" baseline="0" dirty="0">
                <a:effectLst/>
              </a:rPr>
              <a:t> document depends on the </a:t>
            </a:r>
            <a:r>
              <a:rPr lang="en-US" dirty="0">
                <a:effectLst/>
              </a:rPr>
              <a:t>version of HTML used to create</a:t>
            </a:r>
            <a:r>
              <a:rPr lang="en-US" baseline="0" dirty="0">
                <a:effectLst/>
              </a:rPr>
              <a:t> the HTML markup. Browsers, depending on their version  are able to </a:t>
            </a:r>
            <a:r>
              <a:rPr lang="en-US" dirty="0">
                <a:effectLst/>
              </a:rPr>
              <a:t>interpret what the different HTML document versions </a:t>
            </a:r>
            <a:r>
              <a:rPr lang="en-US" baseline="0" dirty="0">
                <a:effectLst/>
              </a:rPr>
              <a:t>can be. Some older </a:t>
            </a:r>
            <a:r>
              <a:rPr lang="en-US" dirty="0">
                <a:effectLst/>
              </a:rPr>
              <a:t>browsers might not be able interpret the newer version of HTML markup codes. An</a:t>
            </a:r>
            <a:r>
              <a:rPr lang="en-US" baseline="0" dirty="0">
                <a:effectLst/>
              </a:rPr>
              <a:t> older browser cannot interpret the newer HTML5 elements. As a result, additional code must be used to enable older browsers to interpret the newer HTML codes. </a:t>
            </a:r>
          </a:p>
          <a:p>
            <a:endParaRPr lang="en-US" baseline="0" dirty="0">
              <a:effectLst/>
            </a:endParaRPr>
          </a:p>
          <a:p>
            <a:r>
              <a:rPr lang="en-US" altLang="en-US" dirty="0">
                <a:effectLst/>
              </a:rPr>
              <a:t>[Transition 1] – The</a:t>
            </a:r>
            <a:r>
              <a:rPr lang="en-US" altLang="en-US" baseline="0" dirty="0">
                <a:effectLst/>
              </a:rPr>
              <a:t> first tag to be placed in the document is the document type declaration. This defines and alerts the browser of the version of HTML document.  In this example the html </a:t>
            </a:r>
            <a:r>
              <a:rPr lang="en-US" altLang="en-US" baseline="0" dirty="0" err="1">
                <a:effectLst/>
              </a:rPr>
              <a:t>doctype</a:t>
            </a:r>
            <a:r>
              <a:rPr lang="en-US" altLang="en-US" baseline="0" dirty="0">
                <a:effectLst/>
              </a:rPr>
              <a:t> indicates a HTML5 document type. </a:t>
            </a:r>
            <a:endParaRPr lang="en-US" altLang="en-US" dirty="0">
              <a:effectLst/>
            </a:endParaRPr>
          </a:p>
          <a:p>
            <a:endParaRPr lang="en-US" altLang="en-US" dirty="0">
              <a:effectLst/>
            </a:endParaRPr>
          </a:p>
          <a:p>
            <a:r>
              <a:rPr lang="en-US" altLang="en-US" dirty="0">
                <a:effectLst/>
              </a:rPr>
              <a:t>[Transition 2] – The next tags to be declared in the document is the HTML opening and closing</a:t>
            </a:r>
            <a:r>
              <a:rPr lang="en-US" altLang="en-US" baseline="0" dirty="0">
                <a:effectLst/>
              </a:rPr>
              <a:t> tags. These tags identify the document tree. In this case it identifies a HTML document tree. </a:t>
            </a:r>
          </a:p>
          <a:p>
            <a:endParaRPr lang="en-US" baseline="0" dirty="0">
              <a:effectLst/>
            </a:endParaRPr>
          </a:p>
          <a:p>
            <a:r>
              <a:rPr lang="en-US" altLang="en-US" dirty="0">
                <a:effectLst/>
              </a:rPr>
              <a:t>[Transition 2] – The next tags to be declared</a:t>
            </a:r>
            <a:r>
              <a:rPr lang="en-US" altLang="en-US" baseline="0" dirty="0">
                <a:effectLst/>
              </a:rPr>
              <a:t> are the head tags. These tags identify the head section of the HTML document. The head tags include information that will not be displayed on the web page. This include the page title, </a:t>
            </a:r>
            <a:r>
              <a:rPr lang="en-US" altLang="en-US" baseline="0" dirty="0" err="1">
                <a:effectLst/>
              </a:rPr>
              <a:t>css</a:t>
            </a:r>
            <a:r>
              <a:rPr lang="en-US" altLang="en-US" baseline="0" dirty="0">
                <a:effectLst/>
              </a:rPr>
              <a:t> codes </a:t>
            </a:r>
            <a:r>
              <a:rPr lang="en-US" altLang="en-US" baseline="0" dirty="0" err="1">
                <a:effectLst/>
              </a:rPr>
              <a:t>anjavescript</a:t>
            </a:r>
            <a:r>
              <a:rPr lang="en-US" altLang="en-US" baseline="0" dirty="0">
                <a:effectLst/>
              </a:rPr>
              <a:t> codes and any other additional information you do not want to be displayed when the web page is rendered by the browser. </a:t>
            </a:r>
            <a:endParaRPr lang="en-US" altLang="en-US" dirty="0">
              <a:effectLst/>
            </a:endParaRPr>
          </a:p>
          <a:p>
            <a:endParaRPr lang="en-US" altLang="en-US" dirty="0">
              <a:effectLst/>
            </a:endParaRPr>
          </a:p>
          <a:p>
            <a:r>
              <a:rPr lang="en-US" altLang="en-US" dirty="0">
                <a:effectLst/>
              </a:rPr>
              <a:t>[Transition 1] – </a:t>
            </a:r>
          </a:p>
          <a:p>
            <a:endParaRPr lang="en-US" altLang="en-US" dirty="0">
              <a:effectLst/>
            </a:endParaRPr>
          </a:p>
          <a:p>
            <a:r>
              <a:rPr lang="en-US" altLang="en-US" dirty="0">
                <a:effectLst/>
              </a:rPr>
              <a:t>[Transition 1] - </a:t>
            </a:r>
            <a:endParaRPr lang="en-US" altLang="en-US" dirty="0"/>
          </a:p>
        </p:txBody>
      </p:sp>
    </p:spTree>
    <p:extLst>
      <p:ext uri="{BB962C8B-B14F-4D97-AF65-F5344CB8AC3E}">
        <p14:creationId xmlns:p14="http://schemas.microsoft.com/office/powerpoint/2010/main" val="3462119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423863" y="698500"/>
            <a:ext cx="6205537" cy="3490913"/>
          </a:xfrm>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017851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423863" y="698500"/>
            <a:ext cx="6205537" cy="3490913"/>
          </a:xfrm>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65651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423863" y="698500"/>
            <a:ext cx="6205537" cy="3490913"/>
          </a:xfrm>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555044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423863" y="698500"/>
            <a:ext cx="6205537" cy="3490913"/>
          </a:xfrm>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83230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423863" y="698500"/>
            <a:ext cx="6205537" cy="3490913"/>
          </a:xfrm>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404975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423863" y="698500"/>
            <a:ext cx="6205537" cy="3490913"/>
          </a:xfrm>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67483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423863" y="698500"/>
            <a:ext cx="6205537" cy="3490913"/>
          </a:xfrm>
          <a:ln/>
        </p:spPr>
      </p:sp>
      <p:sp>
        <p:nvSpPr>
          <p:cNvPr id="81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9869052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028700"/>
            <a:ext cx="7851648" cy="1371600"/>
          </a:xfrm>
          <a:ln>
            <a:noFill/>
          </a:ln>
        </p:spPr>
        <p:txBody>
          <a:bodyPr vert="horz" tIns="0" rIns="18288" bIns="0" anchor="ctr">
            <a:no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8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2421402"/>
            <a:ext cx="7854696" cy="1314450"/>
          </a:xfrm>
        </p:spPr>
        <p:txBody>
          <a:bodyPr lIns="0" rIns="18288"/>
          <a:lstStyle>
            <a:lvl1pPr marL="0" marR="45720" indent="0" algn="r">
              <a:buNone/>
              <a:defRPr>
                <a:solidFill>
                  <a:schemeClr val="tx1"/>
                </a:solidFill>
                <a:effectLst>
                  <a:outerShdw blurRad="38100" dist="38100" dir="2700000" algn="tl">
                    <a:srgbClr val="000000">
                      <a:alpha val="43137"/>
                    </a:srgbClr>
                  </a:outerShdw>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p>
            <a:fld id="{B3A96A33-3FB3-4C28-94D4-DD64982EE54D}" type="datetime1">
              <a:rPr lang="en-US" smtClean="0"/>
              <a:t>9/15/2025</a:t>
            </a:fld>
            <a:endParaRPr lang="en-US"/>
          </a:p>
        </p:txBody>
      </p:sp>
      <p:sp>
        <p:nvSpPr>
          <p:cNvPr id="19" name="Footer Placeholder 18"/>
          <p:cNvSpPr>
            <a:spLocks noGrp="1"/>
          </p:cNvSpPr>
          <p:nvPr>
            <p:ph type="ftr" sz="quarter" idx="11"/>
          </p:nvPr>
        </p:nvSpPr>
        <p:spPr/>
        <p:txBody>
          <a:bodyPr/>
          <a:lstStyle/>
          <a:p>
            <a:r>
              <a:rPr lang="en-US"/>
              <a:t>Copyright © 2007 - 2025 Carl M. Burnett</a:t>
            </a:r>
          </a:p>
        </p:txBody>
      </p:sp>
      <p:sp>
        <p:nvSpPr>
          <p:cNvPr id="27" name="Slide Number Placeholder 26"/>
          <p:cNvSpPr>
            <a:spLocks noGrp="1"/>
          </p:cNvSpPr>
          <p:nvPr>
            <p:ph type="sldNum" sz="quarter" idx="12"/>
          </p:nvPr>
        </p:nvSpPr>
        <p:spPr/>
        <p:txBody>
          <a:bodyPr/>
          <a:lstStyle/>
          <a:p>
            <a:fld id="{3D46CBA2-ECE5-4BE9-B546-6761E0E670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574865-FA74-4B4C-934C-266ADCB4241C}"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1"/>
            <a:ext cx="2057400" cy="3908822"/>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85801"/>
            <a:ext cx="6019800" cy="3908822"/>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B5F04D4-AB41-4E54-A36C-166C2FA865C4}"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B4528F8-A906-4629-90D3-634C0BAF27DD}"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987552"/>
            <a:ext cx="7772400" cy="1021842"/>
          </a:xfrm>
          <a:ln>
            <a:noFill/>
          </a:ln>
        </p:spPr>
        <p:txBody>
          <a:bodyPr vert="horz" tIns="0" bIns="0" anchor="ctr">
            <a:noAutofit/>
            <a:scene3d>
              <a:camera prst="orthographicFront"/>
              <a:lightRig rig="freezing" dir="t">
                <a:rot lat="0" lon="0" rev="5640000"/>
              </a:lightRig>
            </a:scene3d>
            <a:sp3d prstMaterial="flat">
              <a:bevelT w="38100" h="38100"/>
            </a:sp3d>
          </a:bodyPr>
          <a:lstStyle>
            <a:lvl1pPr algn="l" rtl="0">
              <a:spcBef>
                <a:spcPct val="0"/>
              </a:spcBef>
              <a:buNone/>
              <a:defRPr lang="en-US" sz="48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530352" y="2028498"/>
            <a:ext cx="7772400" cy="1132284"/>
          </a:xfrm>
        </p:spPr>
        <p:txBody>
          <a:bodyPr lIns="45720" rIns="45720" anchor="t"/>
          <a:lstStyle>
            <a:lvl1pPr marL="0" indent="0">
              <a:buNone/>
              <a:defRPr sz="2200" b="1">
                <a:solidFill>
                  <a:schemeClr val="tx1"/>
                </a:solidFill>
                <a:effectLst>
                  <a:outerShdw blurRad="38100" dist="38100" dir="2700000" algn="tl">
                    <a:srgbClr val="000000">
                      <a:alpha val="43137"/>
                    </a:srgbClr>
                  </a:outerShdw>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A166D1D-392D-4E7E-A341-418396606077}"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a:lstStyle/>
          <a:p>
            <a:r>
              <a:rPr kumimoji="0" lang="en-US"/>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40064"/>
            <a:ext cx="4038600" cy="332613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E5217C4-8CAF-46C2-867E-13A892ECD918}"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229600" cy="85725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391436"/>
            <a:ext cx="4040188" cy="494514"/>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1394818"/>
            <a:ext cx="4041775" cy="491132"/>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885950"/>
            <a:ext cx="4041775" cy="288429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0C5F9B7-0EEF-46FC-B15D-BC34B6939A6C}" type="datetime1">
              <a:rPr lang="en-US" smtClean="0"/>
              <a:t>9/15/2025</a:t>
            </a:fld>
            <a:endParaRPr lang="en-US"/>
          </a:p>
        </p:txBody>
      </p:sp>
      <p:sp>
        <p:nvSpPr>
          <p:cNvPr id="8" name="Footer Placeholder 7"/>
          <p:cNvSpPr>
            <a:spLocks noGrp="1"/>
          </p:cNvSpPr>
          <p:nvPr>
            <p:ph type="ftr" sz="quarter" idx="11"/>
          </p:nvPr>
        </p:nvSpPr>
        <p:spPr/>
        <p:txBody>
          <a:bodyPr/>
          <a:lstStyle/>
          <a:p>
            <a:r>
              <a:rPr lang="en-US"/>
              <a:t>Copyright © 2007 - 2025 Carl M. Burnett</a:t>
            </a:r>
          </a:p>
        </p:txBody>
      </p:sp>
      <p:sp>
        <p:nvSpPr>
          <p:cNvPr id="9" name="Slide Number Placeholder 8"/>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28066"/>
            <a:ext cx="8305800" cy="85725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4DDB69B-955F-40F1-8F5A-B258CA012A47}" type="datetime1">
              <a:rPr lang="en-US" smtClean="0"/>
              <a:t>9/15/2025</a:t>
            </a:fld>
            <a:endParaRPr lang="en-US"/>
          </a:p>
        </p:txBody>
      </p:sp>
      <p:sp>
        <p:nvSpPr>
          <p:cNvPr id="4" name="Footer Placeholder 3"/>
          <p:cNvSpPr>
            <a:spLocks noGrp="1"/>
          </p:cNvSpPr>
          <p:nvPr>
            <p:ph type="ftr" sz="quarter" idx="11"/>
          </p:nvPr>
        </p:nvSpPr>
        <p:spPr/>
        <p:txBody>
          <a:bodyPr/>
          <a:lstStyle/>
          <a:p>
            <a:r>
              <a:rPr lang="en-US"/>
              <a:t>Copyright © 2007 - 2025 Carl M. Burnett</a:t>
            </a:r>
          </a:p>
        </p:txBody>
      </p:sp>
      <p:sp>
        <p:nvSpPr>
          <p:cNvPr id="5" name="Slide Number Placeholder 4"/>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3388DE-6954-4A48-9884-E3C7B49C85A4}" type="datetime1">
              <a:rPr lang="en-US" smtClean="0"/>
              <a:t>9/15/2025</a:t>
            </a:fld>
            <a:endParaRPr lang="en-US"/>
          </a:p>
        </p:txBody>
      </p:sp>
      <p:sp>
        <p:nvSpPr>
          <p:cNvPr id="3" name="Footer Placeholder 2"/>
          <p:cNvSpPr>
            <a:spLocks noGrp="1"/>
          </p:cNvSpPr>
          <p:nvPr>
            <p:ph type="ftr" sz="quarter" idx="11"/>
          </p:nvPr>
        </p:nvSpPr>
        <p:spPr/>
        <p:txBody>
          <a:bodyPr/>
          <a:lstStyle/>
          <a:p>
            <a:r>
              <a:rPr lang="en-US"/>
              <a:t>Copyright © 2007 - 2025 Carl M. Burnett</a:t>
            </a:r>
          </a:p>
        </p:txBody>
      </p:sp>
      <p:sp>
        <p:nvSpPr>
          <p:cNvPr id="4" name="Slide Number Placeholder 3"/>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85764"/>
            <a:ext cx="2743200" cy="871538"/>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257300"/>
            <a:ext cx="2743200" cy="3429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257300"/>
            <a:ext cx="5111750" cy="3429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9D596E5-37EC-490A-AE1A-132635FF6465}"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831058"/>
            <a:ext cx="5257800" cy="30861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4019827"/>
            <a:ext cx="155448" cy="11658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882747"/>
            <a:ext cx="2212848" cy="1186966"/>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121589"/>
            <a:ext cx="2209800" cy="163449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8EB319D-0607-4E3E-8C8B-E581B85247A0}"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a:xfrm>
            <a:off x="8077200" y="4767263"/>
            <a:ext cx="609600" cy="273844"/>
          </a:xfrm>
        </p:spPr>
        <p:txBody>
          <a:bodyPr/>
          <a:lstStyle/>
          <a:p>
            <a:fld id="{3D46CBA2-ECE5-4BE9-B546-6761E0E67089}" type="slidenum">
              <a:rPr lang="en-US" smtClean="0"/>
              <a:t>‹#›</a:t>
            </a:fld>
            <a:endParaRPr lang="en-US"/>
          </a:p>
        </p:txBody>
      </p:sp>
      <p:sp>
        <p:nvSpPr>
          <p:cNvPr id="3" name="Picture Placeholder 2"/>
          <p:cNvSpPr>
            <a:spLocks noGrp="1"/>
          </p:cNvSpPr>
          <p:nvPr>
            <p:ph type="pic" idx="1"/>
          </p:nvPr>
        </p:nvSpPr>
        <p:spPr>
          <a:xfrm rot="420000">
            <a:off x="3485793" y="899638"/>
            <a:ext cx="4617720" cy="294894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4362450"/>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4664869"/>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5358"/>
            <a:ext cx="9163050" cy="78105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5358"/>
            <a:ext cx="4762500" cy="47863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528066"/>
            <a:ext cx="8229600" cy="85725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469006" y="4771623"/>
            <a:ext cx="2133600" cy="273844"/>
          </a:xfrm>
          <a:prstGeom prst="rect">
            <a:avLst/>
          </a:prstGeom>
        </p:spPr>
        <p:txBody>
          <a:bodyPr vert="horz" lIns="0" tIns="0" rIns="0" bIns="0" anchor="b"/>
          <a:lstStyle>
            <a:lvl1pPr algn="l" eaLnBrk="1" latinLnBrk="0" hangingPunct="1">
              <a:defRPr kumimoji="0" sz="1200" b="1">
                <a:solidFill>
                  <a:schemeClr val="tx2">
                    <a:shade val="90000"/>
                  </a:schemeClr>
                </a:solidFill>
                <a:latin typeface="+mj-lt"/>
              </a:defRPr>
            </a:lvl1pPr>
          </a:lstStyle>
          <a:p>
            <a:fld id="{C26595BE-DAD0-4002-BFD1-DF69DEB37FE8}" type="datetime1">
              <a:rPr lang="en-US" smtClean="0"/>
              <a:t>9/15/2025</a:t>
            </a:fld>
            <a:endParaRPr lang="en-US"/>
          </a:p>
        </p:txBody>
      </p:sp>
      <p:sp>
        <p:nvSpPr>
          <p:cNvPr id="22" name="Footer Placeholder 21"/>
          <p:cNvSpPr>
            <a:spLocks noGrp="1"/>
          </p:cNvSpPr>
          <p:nvPr>
            <p:ph type="ftr" sz="quarter" idx="3"/>
          </p:nvPr>
        </p:nvSpPr>
        <p:spPr>
          <a:xfrm>
            <a:off x="2678806" y="4771623"/>
            <a:ext cx="3352800" cy="273844"/>
          </a:xfrm>
          <a:prstGeom prst="rect">
            <a:avLst/>
          </a:prstGeom>
        </p:spPr>
        <p:txBody>
          <a:bodyPr vert="horz" lIns="0" tIns="0" rIns="0" bIns="0" anchor="b"/>
          <a:lstStyle>
            <a:lvl1pPr algn="l" eaLnBrk="1" latinLnBrk="0" hangingPunct="1">
              <a:defRPr kumimoji="0" sz="1200" b="1">
                <a:solidFill>
                  <a:schemeClr val="tx2">
                    <a:shade val="90000"/>
                  </a:schemeClr>
                </a:solidFill>
                <a:latin typeface="+mj-lt"/>
              </a:defRPr>
            </a:lvl1pPr>
          </a:lstStyle>
          <a:p>
            <a:r>
              <a:rPr lang="en-US" dirty="0"/>
              <a:t>Copyright © 2007 - 2025 Carl M. Burnett</a:t>
            </a:r>
          </a:p>
        </p:txBody>
      </p:sp>
      <p:sp>
        <p:nvSpPr>
          <p:cNvPr id="18" name="Slide Number Placeholder 17"/>
          <p:cNvSpPr>
            <a:spLocks noGrp="1"/>
          </p:cNvSpPr>
          <p:nvPr>
            <p:ph type="sldNum" sz="quarter" idx="4"/>
          </p:nvPr>
        </p:nvSpPr>
        <p:spPr>
          <a:xfrm>
            <a:off x="7936606" y="4771623"/>
            <a:ext cx="762000" cy="273844"/>
          </a:xfrm>
          <a:prstGeom prst="rect">
            <a:avLst/>
          </a:prstGeom>
        </p:spPr>
        <p:txBody>
          <a:bodyPr vert="horz" lIns="0" tIns="0" rIns="0" bIns="0" anchor="b"/>
          <a:lstStyle>
            <a:lvl1pPr algn="r" eaLnBrk="1" latinLnBrk="0" hangingPunct="1">
              <a:defRPr kumimoji="0" sz="1200" b="1">
                <a:solidFill>
                  <a:schemeClr val="tx2">
                    <a:shade val="90000"/>
                  </a:schemeClr>
                </a:solidFill>
                <a:latin typeface="+mj-lt"/>
              </a:defRPr>
            </a:lvl1pPr>
          </a:lstStyle>
          <a:p>
            <a:fld id="{3D46CBA2-ECE5-4BE9-B546-6761E0E67089}" type="slidenum">
              <a:rPr lang="en-US" smtClean="0"/>
              <a:pPr/>
              <a:t>‹#›</a:t>
            </a:fld>
            <a:endParaRPr lang="en-US"/>
          </a:p>
        </p:txBody>
      </p:sp>
      <p:grpSp>
        <p:nvGrpSpPr>
          <p:cNvPr id="2" name="Group 1"/>
          <p:cNvGrpSpPr/>
          <p:nvPr/>
        </p:nvGrpSpPr>
        <p:grpSpPr>
          <a:xfrm>
            <a:off x="-19017" y="151806"/>
            <a:ext cx="9180548" cy="48691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1" kern="1200">
          <a:ln>
            <a:noFill/>
          </a:ln>
          <a:solidFill>
            <a:schemeClr val="tx2"/>
          </a:solidFill>
          <a:effectLst>
            <a:outerShdw blurRad="38100" dist="38100" dir="2700000" algn="tl">
              <a:srgbClr val="000000">
                <a:alpha val="43137"/>
              </a:srgbClr>
            </a:outerShdw>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b="1" kern="1200">
          <a:solidFill>
            <a:schemeClr val="tx1"/>
          </a:solidFill>
          <a:latin typeface="+mj-lt"/>
          <a:ea typeface="Verdana" panose="020B0604030504040204" pitchFamily="34" charset="0"/>
          <a:cs typeface="Verdana" panose="020B0604030504040204" pitchFamily="34" charset="0"/>
        </a:defRPr>
      </a:lvl1pPr>
      <a:lvl2pPr marL="640080" indent="-246888" algn="l" rtl="0" eaLnBrk="1" latinLnBrk="0" hangingPunct="1">
        <a:spcBef>
          <a:spcPct val="20000"/>
        </a:spcBef>
        <a:buClr>
          <a:schemeClr val="accent1"/>
        </a:buClr>
        <a:buSzPct val="85000"/>
        <a:buFont typeface="Wingdings 2"/>
        <a:buChar char=""/>
        <a:defRPr kumimoji="0" sz="2400" b="1" kern="1200">
          <a:solidFill>
            <a:schemeClr val="tx1"/>
          </a:solidFill>
          <a:latin typeface="+mj-lt"/>
          <a:ea typeface="Verdana" panose="020B0604030504040204" pitchFamily="34" charset="0"/>
          <a:cs typeface="Verdana" panose="020B0604030504040204" pitchFamily="34" charset="0"/>
        </a:defRPr>
      </a:lvl2pPr>
      <a:lvl3pPr marL="914400" indent="-246888" algn="l" rtl="0" eaLnBrk="1" latinLnBrk="0" hangingPunct="1">
        <a:spcBef>
          <a:spcPct val="20000"/>
        </a:spcBef>
        <a:buClr>
          <a:schemeClr val="accent2"/>
        </a:buClr>
        <a:buSzPct val="70000"/>
        <a:buFont typeface="Wingdings 2"/>
        <a:buChar char=""/>
        <a:defRPr kumimoji="0" sz="2100" b="1" kern="1200">
          <a:solidFill>
            <a:schemeClr val="tx1"/>
          </a:solidFill>
          <a:latin typeface="+mj-lt"/>
          <a:ea typeface="Verdana" panose="020B0604030504040204" pitchFamily="34" charset="0"/>
          <a:cs typeface="Verdana" panose="020B0604030504040204" pitchFamily="34" charset="0"/>
        </a:defRPr>
      </a:lvl3pPr>
      <a:lvl4pPr marL="1188720" indent="-210312" algn="l" rtl="0" eaLnBrk="1" latinLnBrk="0" hangingPunct="1">
        <a:spcBef>
          <a:spcPct val="20000"/>
        </a:spcBef>
        <a:buClr>
          <a:schemeClr val="accent3"/>
        </a:buClr>
        <a:buSzPct val="65000"/>
        <a:buFont typeface="Wingdings 2"/>
        <a:buChar char=""/>
        <a:defRPr kumimoji="0" sz="2000" b="1" kern="1200">
          <a:solidFill>
            <a:schemeClr val="tx1"/>
          </a:solidFill>
          <a:latin typeface="+mj-lt"/>
          <a:ea typeface="Verdana" panose="020B0604030504040204" pitchFamily="34" charset="0"/>
          <a:cs typeface="Verdana" panose="020B0604030504040204" pitchFamily="34" charset="0"/>
        </a:defRPr>
      </a:lvl4pPr>
      <a:lvl5pPr marL="1463040" indent="-210312" algn="l" rtl="0" eaLnBrk="1" latinLnBrk="0" hangingPunct="1">
        <a:spcBef>
          <a:spcPct val="20000"/>
        </a:spcBef>
        <a:buClr>
          <a:schemeClr val="accent4"/>
        </a:buClr>
        <a:buSzPct val="65000"/>
        <a:buFont typeface="Wingdings 2"/>
        <a:buChar char=""/>
        <a:defRPr kumimoji="0" sz="2000" b="1" kern="1200">
          <a:solidFill>
            <a:schemeClr val="tx1"/>
          </a:solidFill>
          <a:latin typeface="+mj-lt"/>
          <a:ea typeface="Verdana" panose="020B0604030504040204" pitchFamily="34" charset="0"/>
          <a:cs typeface="Verdana" panose="020B060403050404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ofburnet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www.profburnett.com/applications/HTML5_Level_I/videos/Intro2FB.mp4" TargetMode="External"/><Relationship Id="rId2" Type="http://schemas.openxmlformats.org/officeDocument/2006/relationships/hyperlink" Target="http://www.w3.org/developers/tools" TargetMode="External"/><Relationship Id="rId1" Type="http://schemas.openxmlformats.org/officeDocument/2006/relationships/slideLayout" Target="../slideLayouts/slideLayout2.xml"/><Relationship Id="rId6" Type="http://schemas.openxmlformats.org/officeDocument/2006/relationships/hyperlink" Target="https://developers.google.com/web/tools/chrome-devtools/" TargetMode="External"/><Relationship Id="rId5" Type="http://schemas.openxmlformats.org/officeDocument/2006/relationships/hyperlink" Target="https://developer.microsoft.com/en-us/microsoft-edge/platform/documentation/f12-devtools-guide/" TargetMode="External"/><Relationship Id="rId4" Type="http://schemas.openxmlformats.org/officeDocument/2006/relationships/hyperlink" Target="https://developers.google.com/web/tools/chrome-devtools/?hl=e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w3schools.com/html/html_head.as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w3schools.com/html/html_elements.as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w3schools.com/html/html_attributes.as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w3schools.com/html/html5_semantic_elements.asp" TargetMode="External"/><Relationship Id="rId2" Type="http://schemas.openxmlformats.org/officeDocument/2006/relationships/hyperlink" Target="http://www.w3schools.com/html/html_blocks.asp" TargetMode="External"/><Relationship Id="rId1" Type="http://schemas.openxmlformats.org/officeDocument/2006/relationships/slideLayout" Target="../slideLayouts/slideLayout2.xml"/><Relationship Id="rId4" Type="http://schemas.openxmlformats.org/officeDocument/2006/relationships/hyperlink" Target="http://www.w3schools.com/html/html5_new_elements.as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w3schools.com/html/html_lists.asp" TargetMode="External"/><Relationship Id="rId2" Type="http://schemas.openxmlformats.org/officeDocument/2006/relationships/hyperlink" Target="http://www.w3schools.com/html/html_links.asp" TargetMode="External"/><Relationship Id="rId1" Type="http://schemas.openxmlformats.org/officeDocument/2006/relationships/slideLayout" Target="../slideLayouts/slideLayout2.xml"/><Relationship Id="rId4" Type="http://schemas.openxmlformats.org/officeDocument/2006/relationships/hyperlink" Target="http://www.w3schools.com/html/html_images.asp"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90500" y="2371114"/>
            <a:ext cx="8572500" cy="1143000"/>
          </a:xfrm>
        </p:spPr>
        <p:txBody>
          <a:bodyPr>
            <a:normAutofit/>
          </a:bodyPr>
          <a:lstStyle/>
          <a:p>
            <a:pPr>
              <a:defRPr/>
            </a:pPr>
            <a:r>
              <a:rPr lang="en-US" sz="1800" dirty="0">
                <a:effectLst>
                  <a:outerShdw blurRad="38100" dist="38100" dir="2700000" algn="tl">
                    <a:srgbClr val="000000">
                      <a:alpha val="43137"/>
                    </a:srgbClr>
                  </a:outerShdw>
                </a:effectLst>
              </a:rPr>
              <a:t>Session II</a:t>
            </a:r>
          </a:p>
          <a:p>
            <a:pPr>
              <a:defRPr/>
            </a:pPr>
            <a:r>
              <a:rPr lang="en-US" sz="1800" dirty="0">
                <a:effectLst>
                  <a:outerShdw blurRad="38100" dist="38100" dir="2700000" algn="tl">
                    <a:srgbClr val="000000">
                      <a:alpha val="43137"/>
                    </a:srgbClr>
                  </a:outerShdw>
                </a:effectLst>
              </a:rPr>
              <a:t>Chapter 2 - How to Code, Test and Validate a Web </a:t>
            </a:r>
            <a:r>
              <a:rPr lang="en-US" sz="1800" dirty="0"/>
              <a:t>Page</a:t>
            </a:r>
            <a:br>
              <a:rPr lang="en-US" sz="1800" dirty="0"/>
            </a:br>
            <a:r>
              <a:rPr lang="en-US" sz="1800" dirty="0"/>
              <a:t>Chapter 3 - How to Use HTML to Structure a Web Page</a:t>
            </a:r>
            <a:endParaRPr lang="en-US" sz="1800" dirty="0">
              <a:effectLst>
                <a:outerShdw blurRad="38100" dist="38100" dir="2700000" algn="tl">
                  <a:srgbClr val="000000">
                    <a:alpha val="43137"/>
                  </a:srgbClr>
                </a:outerShdw>
              </a:effectLst>
            </a:endParaRPr>
          </a:p>
        </p:txBody>
      </p:sp>
      <p:sp>
        <p:nvSpPr>
          <p:cNvPr id="2054" name="Rectangle 6"/>
          <p:cNvSpPr>
            <a:spLocks noGrp="1" noChangeArrowheads="1"/>
          </p:cNvSpPr>
          <p:nvPr>
            <p:ph type="title"/>
          </p:nvPr>
        </p:nvSpPr>
        <p:spPr>
          <a:xfrm>
            <a:off x="31459" y="835054"/>
            <a:ext cx="8731541" cy="762000"/>
          </a:xfrm>
        </p:spPr>
        <p:txBody>
          <a:bodyPr/>
          <a:lstStyle/>
          <a:p>
            <a:pPr>
              <a:defRPr/>
            </a:pPr>
            <a:r>
              <a:rPr lang="en-US" sz="5400" dirty="0"/>
              <a:t>HTML5</a:t>
            </a:r>
          </a:p>
        </p:txBody>
      </p:sp>
      <p:sp>
        <p:nvSpPr>
          <p:cNvPr id="4" name="Rectangle 3">
            <a:extLst>
              <a:ext uri="{FF2B5EF4-FFF2-40B4-BE49-F238E27FC236}">
                <a16:creationId xmlns:a16="http://schemas.microsoft.com/office/drawing/2014/main" id="{8F68E5F8-F302-4133-BFFE-B36130866F3C}"/>
              </a:ext>
            </a:extLst>
          </p:cNvPr>
          <p:cNvSpPr txBox="1">
            <a:spLocks noChangeArrowheads="1"/>
          </p:cNvSpPr>
          <p:nvPr/>
        </p:nvSpPr>
        <p:spPr>
          <a:xfrm>
            <a:off x="567578" y="3486150"/>
            <a:ext cx="8195422" cy="914400"/>
          </a:xfrm>
          <a:prstGeom prst="rect">
            <a:avLst/>
          </a:prstGeom>
        </p:spPr>
        <p:txBody>
          <a:bodyPr vert="horz" lIns="0" rIns="18288" anchor="b">
            <a:normAutofit fontScale="77500" lnSpcReduction="20000"/>
          </a:bodyPr>
          <a:lstStyle>
            <a:lvl1pPr marL="0" marR="45720" indent="0" algn="r" rtl="0" eaLnBrk="1" latinLnBrk="0" hangingPunct="1">
              <a:spcBef>
                <a:spcPct val="20000"/>
              </a:spcBef>
              <a:buClr>
                <a:schemeClr val="accent3"/>
              </a:buClr>
              <a:buSzPct val="95000"/>
              <a:buFont typeface="Wingdings 2"/>
              <a:buNone/>
              <a:defRPr kumimoji="0" sz="2600" b="1" kern="1200">
                <a:solidFill>
                  <a:schemeClr val="tx1"/>
                </a:solidFill>
                <a:effectLst>
                  <a:outerShdw blurRad="38100" dist="38100" dir="2700000" algn="tl">
                    <a:srgbClr val="000000">
                      <a:alpha val="43137"/>
                    </a:srgbClr>
                  </a:outerShdw>
                </a:effectLst>
                <a:latin typeface="+mj-lt"/>
                <a:ea typeface="Verdana" panose="020B0604030504040204" pitchFamily="34" charset="0"/>
                <a:cs typeface="Verdana" panose="020B0604030504040204" pitchFamily="34" charset="0"/>
              </a:defRPr>
            </a:lvl1pPr>
            <a:lvl2pPr marL="457200" indent="0" algn="ctr" rtl="0" eaLnBrk="1" latinLnBrk="0" hangingPunct="1">
              <a:spcBef>
                <a:spcPct val="20000"/>
              </a:spcBef>
              <a:buClr>
                <a:schemeClr val="accent1"/>
              </a:buClr>
              <a:buSzPct val="85000"/>
              <a:buFont typeface="Wingdings 2"/>
              <a:buNone/>
              <a:defRPr kumimoji="0" sz="2400" b="1" kern="1200">
                <a:solidFill>
                  <a:schemeClr val="tx1"/>
                </a:solidFill>
                <a:latin typeface="+mj-lt"/>
                <a:ea typeface="Verdana" panose="020B0604030504040204" pitchFamily="34" charset="0"/>
                <a:cs typeface="Verdana" panose="020B0604030504040204" pitchFamily="34" charset="0"/>
              </a:defRPr>
            </a:lvl2pPr>
            <a:lvl3pPr marL="914400" indent="0" algn="ctr" rtl="0" eaLnBrk="1" latinLnBrk="0" hangingPunct="1">
              <a:spcBef>
                <a:spcPct val="20000"/>
              </a:spcBef>
              <a:buClr>
                <a:schemeClr val="accent2"/>
              </a:buClr>
              <a:buSzPct val="70000"/>
              <a:buFont typeface="Wingdings 2"/>
              <a:buNone/>
              <a:defRPr kumimoji="0" sz="2100" b="1" kern="1200">
                <a:solidFill>
                  <a:schemeClr val="tx1"/>
                </a:solidFill>
                <a:latin typeface="+mj-lt"/>
                <a:ea typeface="Verdana" panose="020B0604030504040204" pitchFamily="34" charset="0"/>
                <a:cs typeface="Verdana" panose="020B0604030504040204" pitchFamily="34" charset="0"/>
              </a:defRPr>
            </a:lvl3pPr>
            <a:lvl4pPr marL="1371600" indent="0" algn="ctr" rtl="0" eaLnBrk="1" latinLnBrk="0" hangingPunct="1">
              <a:spcBef>
                <a:spcPct val="20000"/>
              </a:spcBef>
              <a:buClr>
                <a:schemeClr val="accent3"/>
              </a:buClr>
              <a:buSzPct val="65000"/>
              <a:buFont typeface="Wingdings 2"/>
              <a:buNone/>
              <a:defRPr kumimoji="0" sz="2000" b="1" kern="1200">
                <a:solidFill>
                  <a:schemeClr val="tx1"/>
                </a:solidFill>
                <a:latin typeface="+mj-lt"/>
                <a:ea typeface="Verdana" panose="020B0604030504040204" pitchFamily="34" charset="0"/>
                <a:cs typeface="Verdana" panose="020B0604030504040204" pitchFamily="34" charset="0"/>
              </a:defRPr>
            </a:lvl4pPr>
            <a:lvl5pPr marL="1828800" indent="0" algn="ctr" rtl="0" eaLnBrk="1" latinLnBrk="0" hangingPunct="1">
              <a:spcBef>
                <a:spcPct val="20000"/>
              </a:spcBef>
              <a:buClr>
                <a:schemeClr val="accent4"/>
              </a:buClr>
              <a:buSzPct val="65000"/>
              <a:buFont typeface="Wingdings 2"/>
              <a:buNone/>
              <a:defRPr kumimoji="0" sz="2000" b="1" kern="1200">
                <a:solidFill>
                  <a:schemeClr val="tx1"/>
                </a:solidFill>
                <a:latin typeface="+mj-lt"/>
                <a:ea typeface="Verdana" panose="020B0604030504040204" pitchFamily="34" charset="0"/>
                <a:cs typeface="Verdana" panose="020B0604030504040204" pitchFamily="34" charset="0"/>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defRPr/>
            </a:pPr>
            <a:br>
              <a:rPr lang="en-US" sz="3600" dirty="0"/>
            </a:br>
            <a:r>
              <a:rPr lang="en-US" sz="2000" dirty="0">
                <a:hlinkClick r:id="rId3"/>
              </a:rPr>
              <a:t>www.profburnett.com</a:t>
            </a:r>
            <a:endParaRPr lang="en-US" sz="2000" dirty="0"/>
          </a:p>
          <a:p>
            <a:pPr>
              <a:defRPr/>
            </a:pPr>
            <a:r>
              <a:rPr lang="en-US" sz="2000" i="1" dirty="0">
                <a:solidFill>
                  <a:srgbClr val="FFC000"/>
                </a:solidFill>
              </a:rPr>
              <a:t>Master a Skill </a:t>
            </a:r>
            <a:r>
              <a:rPr lang="en-US" sz="2000" i="1" dirty="0"/>
              <a:t>/ </a:t>
            </a:r>
            <a:r>
              <a:rPr lang="en-US" sz="2000" i="1" dirty="0">
                <a:solidFill>
                  <a:srgbClr val="FFFF00"/>
                </a:solidFill>
              </a:rPr>
              <a:t>Learn for Life</a:t>
            </a:r>
          </a:p>
        </p:txBody>
      </p:sp>
    </p:spTree>
    <p:extLst>
      <p:ext uri="{BB962C8B-B14F-4D97-AF65-F5344CB8AC3E}">
        <p14:creationId xmlns:p14="http://schemas.microsoft.com/office/powerpoint/2010/main" val="520145261"/>
      </p:ext>
    </p:extLst>
  </p:cSld>
  <p:clrMapOvr>
    <a:masterClrMapping/>
  </p:clrMapOvr>
  <mc:AlternateContent xmlns:mc="http://schemas.openxmlformats.org/markup-compatibility/2006" xmlns:p14="http://schemas.microsoft.com/office/powerpoint/2010/main">
    <mc:Choice Requires="p14">
      <p:transition spd="med" p14:dur="700" advTm="11166">
        <p:fade/>
      </p:transition>
    </mc:Choice>
    <mc:Fallback xmlns="">
      <p:transition spd="med" advTm="11166">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28066"/>
            <a:ext cx="8229600" cy="595884"/>
          </a:xfrm>
        </p:spPr>
        <p:txBody>
          <a:bodyPr>
            <a:normAutofit fontScale="90000"/>
          </a:bodyPr>
          <a:lstStyle/>
          <a:p>
            <a:r>
              <a:rPr lang="en-US" dirty="0"/>
              <a:t>Add Comments to HTML Code</a:t>
            </a:r>
          </a:p>
        </p:txBody>
      </p:sp>
      <p:sp>
        <p:nvSpPr>
          <p:cNvPr id="3" name="Rectangle 2"/>
          <p:cNvSpPr/>
          <p:nvPr/>
        </p:nvSpPr>
        <p:spPr>
          <a:xfrm>
            <a:off x="228600" y="1234441"/>
            <a:ext cx="8263890" cy="3600986"/>
          </a:xfrm>
          <a:prstGeom prst="rect">
            <a:avLst/>
          </a:prstGeom>
        </p:spPr>
        <p:txBody>
          <a:bodyPr wrap="square">
            <a:spAutoFit/>
          </a:bodyPr>
          <a:lstStyle/>
          <a:p>
            <a:r>
              <a:rPr lang="en-US" sz="1200" b="1" dirty="0">
                <a:latin typeface="Courier New" panose="02070309020205020404" pitchFamily="49" charset="0"/>
                <a:cs typeface="Courier New" panose="02070309020205020404" pitchFamily="49" charset="0"/>
              </a:rPr>
              <a:t>&lt;!DOCTYPE html&gt;</a:t>
            </a:r>
          </a:p>
          <a:p>
            <a:r>
              <a:rPr lang="en-US" sz="1200" b="1" dirty="0">
                <a:ln>
                  <a:solidFill>
                    <a:srgbClr val="FFFF00"/>
                  </a:solidFill>
                </a:ln>
                <a:latin typeface="Courier New" panose="02070309020205020404" pitchFamily="49" charset="0"/>
                <a:cs typeface="Courier New" panose="02070309020205020404" pitchFamily="49" charset="0"/>
              </a:rPr>
              <a:t>&lt;!--</a:t>
            </a:r>
          </a:p>
          <a:p>
            <a:r>
              <a:rPr lang="en-US" sz="1200" b="1" dirty="0">
                <a:ln>
                  <a:solidFill>
                    <a:srgbClr val="FFFF00"/>
                  </a:solidFill>
                </a:ln>
                <a:latin typeface="Courier New" panose="02070309020205020404" pitchFamily="49" charset="0"/>
                <a:cs typeface="Courier New" panose="02070309020205020404" pitchFamily="49" charset="0"/>
              </a:rPr>
              <a:t>    This document displays the home page for the web site.</a:t>
            </a:r>
          </a:p>
          <a:p>
            <a:r>
              <a:rPr lang="en-US" sz="1200" b="1" dirty="0">
                <a:ln>
                  <a:solidFill>
                    <a:srgbClr val="FFFF00"/>
                  </a:solidFill>
                </a:ln>
                <a:latin typeface="Courier New" panose="02070309020205020404" pitchFamily="49" charset="0"/>
                <a:cs typeface="Courier New" panose="02070309020205020404" pitchFamily="49" charset="0"/>
              </a:rPr>
              <a:t>--&gt;</a:t>
            </a:r>
          </a:p>
          <a:p>
            <a:r>
              <a:rPr lang="en-US" sz="1200" b="1" dirty="0">
                <a:latin typeface="Courier New" panose="02070309020205020404" pitchFamily="49" charset="0"/>
                <a:cs typeface="Courier New" panose="02070309020205020404" pitchFamily="49" charset="0"/>
              </a:rPr>
              <a:t>&lt;html&gt;</a:t>
            </a:r>
          </a:p>
          <a:p>
            <a:r>
              <a:rPr lang="en-US" sz="1200" b="1" dirty="0">
                <a:latin typeface="Courier New" panose="02070309020205020404" pitchFamily="49" charset="0"/>
                <a:cs typeface="Courier New" panose="02070309020205020404" pitchFamily="49" charset="0"/>
              </a:rPr>
              <a:t>    &lt;head&gt;</a:t>
            </a:r>
          </a:p>
          <a:p>
            <a:r>
              <a:rPr lang="en-US" sz="1200" b="1" dirty="0">
                <a:latin typeface="Courier New" panose="02070309020205020404" pitchFamily="49" charset="0"/>
                <a:cs typeface="Courier New" panose="02070309020205020404" pitchFamily="49" charset="0"/>
              </a:rPr>
              <a:t>        &lt;title&gt;San Joaquin Valley Town Hall&lt;/title&gt;</a:t>
            </a:r>
          </a:p>
          <a:p>
            <a:r>
              <a:rPr lang="en-US" sz="1200" b="1" dirty="0">
                <a:latin typeface="Courier New" panose="02070309020205020404" pitchFamily="49" charset="0"/>
                <a:cs typeface="Courier New" panose="02070309020205020404" pitchFamily="49" charset="0"/>
              </a:rPr>
              <a:t>    &lt;/head&gt;</a:t>
            </a:r>
          </a:p>
          <a:p>
            <a:r>
              <a:rPr lang="en-US" sz="1200" b="1" dirty="0">
                <a:latin typeface="Courier New" panose="02070309020205020404" pitchFamily="49" charset="0"/>
                <a:cs typeface="Courier New" panose="02070309020205020404" pitchFamily="49" charset="0"/>
              </a:rPr>
              <a:t>    &lt;body&gt;</a:t>
            </a:r>
          </a:p>
          <a:p>
            <a:r>
              <a:rPr lang="en-US" sz="1200" b="1" dirty="0">
                <a:latin typeface="Courier New" panose="02070309020205020404" pitchFamily="49" charset="0"/>
                <a:cs typeface="Courier New" panose="02070309020205020404" pitchFamily="49" charset="0"/>
              </a:rPr>
              <a:t>        &lt;h1&gt;San Joaquin Valley Town Hall&lt;/h1&gt;</a:t>
            </a:r>
          </a:p>
          <a:p>
            <a:r>
              <a:rPr lang="en-US" sz="1200" b="1" dirty="0">
                <a:latin typeface="Courier New" panose="02070309020205020404" pitchFamily="49" charset="0"/>
                <a:cs typeface="Courier New" panose="02070309020205020404" pitchFamily="49" charset="0"/>
              </a:rPr>
              <a:t>        &lt;h2&gt;Bringing cutting-edge speakers to the valley</a:t>
            </a:r>
          </a:p>
          <a:p>
            <a:r>
              <a:rPr lang="en-US" sz="1200" b="1" dirty="0">
                <a:latin typeface="Courier New" panose="02070309020205020404" pitchFamily="49" charset="0"/>
                <a:cs typeface="Courier New" panose="02070309020205020404" pitchFamily="49" charset="0"/>
              </a:rPr>
              <a:t>        &lt;/h2&gt;</a:t>
            </a:r>
          </a:p>
          <a:p>
            <a:r>
              <a:rPr lang="en-US" sz="1200" b="1" dirty="0">
                <a:latin typeface="Courier New" panose="02070309020205020404" pitchFamily="49" charset="0"/>
                <a:cs typeface="Courier New" panose="02070309020205020404" pitchFamily="49" charset="0"/>
              </a:rPr>
              <a:t>    </a:t>
            </a:r>
            <a:r>
              <a:rPr lang="en-US" sz="1200" b="1" dirty="0">
                <a:ln>
                  <a:solidFill>
                    <a:srgbClr val="FFFF00"/>
                  </a:solidFill>
                </a:ln>
                <a:latin typeface="Courier New" panose="02070309020205020404" pitchFamily="49" charset="0"/>
                <a:cs typeface="Courier New" panose="02070309020205020404" pitchFamily="49" charset="0"/>
              </a:rPr>
              <a:t>&lt;!-- This comments out all of the unordered list</a:t>
            </a:r>
          </a:p>
          <a:p>
            <a:r>
              <a:rPr lang="en-US" sz="1200" b="1" dirty="0">
                <a:latin typeface="Courier New" panose="02070309020205020404" pitchFamily="49" charset="0"/>
                <a:cs typeface="Courier New" panose="02070309020205020404" pitchFamily="49" charset="0"/>
              </a:rPr>
              <a:t>        &lt;</a:t>
            </a:r>
            <a:r>
              <a:rPr lang="en-US" sz="1200" b="1" dirty="0" err="1">
                <a:latin typeface="Courier New" panose="02070309020205020404" pitchFamily="49" charset="0"/>
                <a:cs typeface="Courier New" panose="02070309020205020404" pitchFamily="49" charset="0"/>
              </a:rPr>
              <a:t>ul</a:t>
            </a:r>
            <a:r>
              <a:rPr lang="en-US" sz="1200" b="1" dirty="0">
                <a:latin typeface="Courier New" panose="02070309020205020404" pitchFamily="49" charset="0"/>
                <a:cs typeface="Courier New" panose="02070309020205020404" pitchFamily="49" charset="0"/>
              </a:rPr>
              <a:t>&gt;</a:t>
            </a:r>
          </a:p>
          <a:p>
            <a:r>
              <a:rPr lang="en-US" sz="1200" b="1" dirty="0">
                <a:latin typeface="Courier New" panose="02070309020205020404" pitchFamily="49" charset="0"/>
                <a:cs typeface="Courier New" panose="02070309020205020404" pitchFamily="49" charset="0"/>
              </a:rPr>
              <a:t>            &lt;li&gt;October 19, 2011: Jeffrey </a:t>
            </a:r>
            <a:r>
              <a:rPr lang="en-US" sz="1200" b="1" dirty="0" err="1">
                <a:latin typeface="Courier New" panose="02070309020205020404" pitchFamily="49" charset="0"/>
                <a:cs typeface="Courier New" panose="02070309020205020404" pitchFamily="49" charset="0"/>
              </a:rPr>
              <a:t>Toobin</a:t>
            </a:r>
            <a:r>
              <a:rPr lang="en-US" sz="1200" b="1" dirty="0">
                <a:latin typeface="Courier New" panose="02070309020205020404" pitchFamily="49" charset="0"/>
                <a:cs typeface="Courier New" panose="02070309020205020404" pitchFamily="49" charset="0"/>
              </a:rPr>
              <a:t>&lt;/li&gt;</a:t>
            </a:r>
          </a:p>
          <a:p>
            <a:r>
              <a:rPr lang="en-US" sz="1200" b="1" dirty="0">
                <a:latin typeface="Courier New" panose="02070309020205020404" pitchFamily="49" charset="0"/>
                <a:cs typeface="Courier New" panose="02070309020205020404" pitchFamily="49" charset="0"/>
              </a:rPr>
              <a:t>            &lt;li&gt;November 16, 2011: Andrew Ross </a:t>
            </a:r>
            <a:r>
              <a:rPr lang="en-US" sz="1200" b="1" dirty="0" err="1">
                <a:latin typeface="Courier New" panose="02070309020205020404" pitchFamily="49" charset="0"/>
                <a:cs typeface="Courier New" panose="02070309020205020404" pitchFamily="49" charset="0"/>
              </a:rPr>
              <a:t>Sorkin</a:t>
            </a:r>
            <a:r>
              <a:rPr lang="en-US" sz="1200" b="1" dirty="0">
                <a:latin typeface="Courier New" panose="02070309020205020404" pitchFamily="49" charset="0"/>
                <a:cs typeface="Courier New" panose="02070309020205020404" pitchFamily="49" charset="0"/>
              </a:rPr>
              <a:t>&lt;/li&gt;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&lt;/</a:t>
            </a:r>
            <a:r>
              <a:rPr lang="en-US" sz="1200" b="1" dirty="0" err="1">
                <a:latin typeface="Courier New" panose="02070309020205020404" pitchFamily="49" charset="0"/>
                <a:cs typeface="Courier New" panose="02070309020205020404" pitchFamily="49" charset="0"/>
              </a:rPr>
              <a:t>ul</a:t>
            </a:r>
            <a:r>
              <a:rPr lang="en-US" sz="1200" b="1" dirty="0">
                <a:latin typeface="Courier New" panose="02070309020205020404" pitchFamily="49" charset="0"/>
                <a:cs typeface="Courier New" panose="02070309020205020404" pitchFamily="49" charset="0"/>
              </a:rPr>
              <a:t>&gt;</a:t>
            </a:r>
          </a:p>
          <a:p>
            <a:r>
              <a:rPr lang="en-US" sz="1200" b="1" dirty="0">
                <a:latin typeface="Courier New" panose="02070309020205020404" pitchFamily="49" charset="0"/>
                <a:cs typeface="Courier New" panose="02070309020205020404" pitchFamily="49" charset="0"/>
              </a:rPr>
              <a:t>    </a:t>
            </a:r>
            <a:r>
              <a:rPr lang="en-US" sz="1200" b="1" dirty="0">
                <a:ln>
                  <a:solidFill>
                    <a:srgbClr val="FFFF00"/>
                  </a:solidFill>
                </a:ln>
                <a:latin typeface="Courier New" panose="02070309020205020404" pitchFamily="49" charset="0"/>
                <a:cs typeface="Courier New" panose="02070309020205020404" pitchFamily="49" charset="0"/>
              </a:rPr>
              <a:t>The code after the end of this comment is active --&gt;</a:t>
            </a:r>
          </a:p>
        </p:txBody>
      </p:sp>
      <p:sp>
        <p:nvSpPr>
          <p:cNvPr id="5" name="Date Placeholder 4"/>
          <p:cNvSpPr>
            <a:spLocks noGrp="1"/>
          </p:cNvSpPr>
          <p:nvPr>
            <p:ph type="dt" sz="half" idx="10"/>
          </p:nvPr>
        </p:nvSpPr>
        <p:spPr/>
        <p:txBody>
          <a:bodyPr/>
          <a:lstStyle/>
          <a:p>
            <a:fld id="{1B1D1FCB-44F4-4458-AD99-E870D6FC3E65}"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8" name="Slide Number Placeholder 7"/>
          <p:cNvSpPr>
            <a:spLocks noGrp="1"/>
          </p:cNvSpPr>
          <p:nvPr>
            <p:ph type="sldNum" sz="quarter" idx="12"/>
          </p:nvPr>
        </p:nvSpPr>
        <p:spPr/>
        <p:txBody>
          <a:bodyPr/>
          <a:lstStyle/>
          <a:p>
            <a:fld id="{3D46CBA2-ECE5-4BE9-B546-6761E0E67089}" type="slidenum">
              <a:rPr lang="en-US" smtClean="0"/>
              <a:t>10</a:t>
            </a:fld>
            <a:endParaRPr lang="en-US"/>
          </a:p>
        </p:txBody>
      </p:sp>
    </p:spTree>
    <p:custDataLst>
      <p:tags r:id="rId1"/>
    </p:custDataLst>
    <p:extLst>
      <p:ext uri="{BB962C8B-B14F-4D97-AF65-F5344CB8AC3E}">
        <p14:creationId xmlns:p14="http://schemas.microsoft.com/office/powerpoint/2010/main" val="357782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effectLst/>
              </a:rPr>
              <a:t>Coding Recommendations for HTML5</a:t>
            </a:r>
            <a:endParaRPr lang="en-US" sz="4000" dirty="0"/>
          </a:p>
        </p:txBody>
      </p:sp>
      <p:sp>
        <p:nvSpPr>
          <p:cNvPr id="3" name="Content Placeholder 2"/>
          <p:cNvSpPr>
            <a:spLocks noGrp="1"/>
          </p:cNvSpPr>
          <p:nvPr>
            <p:ph idx="1"/>
          </p:nvPr>
        </p:nvSpPr>
        <p:spPr/>
        <p:txBody>
          <a:bodyPr/>
          <a:lstStyle/>
          <a:p>
            <a:pPr lvl="0"/>
            <a:r>
              <a:rPr lang="en-US" sz="1600" dirty="0"/>
              <a:t>Use lowercase </a:t>
            </a:r>
          </a:p>
          <a:p>
            <a:pPr lvl="0"/>
            <a:r>
              <a:rPr lang="en-US" sz="1600" dirty="0"/>
              <a:t>HTML attribute consists name, an equals sign (=), and value.</a:t>
            </a:r>
          </a:p>
          <a:p>
            <a:pPr lvl="0"/>
            <a:r>
              <a:rPr lang="en-US" sz="1600" dirty="0"/>
              <a:t>Attribute values don’t have to be enclosed in quotes if they don’t contain spaces.</a:t>
            </a:r>
          </a:p>
          <a:p>
            <a:pPr lvl="0"/>
            <a:r>
              <a:rPr lang="en-US" sz="1600" dirty="0"/>
              <a:t>Attribute values must be enclosed in single ‘ ’ or double quotes “ ” if they contain one or more spaces, but you can’t mix the type of quotation mark used for a single value.</a:t>
            </a:r>
          </a:p>
          <a:p>
            <a:pPr lvl="0"/>
            <a:r>
              <a:rPr lang="en-US" sz="1600" dirty="0"/>
              <a:t>Boolean attributes can be coded as just the attribute name. </a:t>
            </a:r>
          </a:p>
          <a:p>
            <a:pPr lvl="0"/>
            <a:r>
              <a:rPr lang="en-US" sz="1600" dirty="0"/>
              <a:t>Code multiple attributes, separate each attribute with a space.</a:t>
            </a:r>
          </a:p>
          <a:p>
            <a:r>
              <a:rPr lang="en-US" sz="1600" dirty="0"/>
              <a:t>For consistency, enclose all attribute values in double quotes.</a:t>
            </a:r>
          </a:p>
          <a:p>
            <a:pPr lvl="0"/>
            <a:r>
              <a:rPr lang="en-US" sz="1600" dirty="0"/>
              <a:t>Use whitespace to indent lines of code </a:t>
            </a:r>
          </a:p>
          <a:p>
            <a:pPr lvl="0"/>
            <a:r>
              <a:rPr lang="en-US" sz="1600" dirty="0"/>
              <a:t>Overuse of whitespace increases file size.</a:t>
            </a:r>
          </a:p>
          <a:p>
            <a:endParaRPr lang="en-US" sz="1600" dirty="0"/>
          </a:p>
          <a:p>
            <a:pPr lvl="0"/>
            <a:endParaRPr lang="en-US" sz="1600" dirty="0"/>
          </a:p>
          <a:p>
            <a:pPr lvl="0"/>
            <a:endParaRPr lang="en-US" sz="1600" dirty="0"/>
          </a:p>
          <a:p>
            <a:endParaRPr lang="en-US" sz="1600" dirty="0"/>
          </a:p>
        </p:txBody>
      </p:sp>
      <p:sp>
        <p:nvSpPr>
          <p:cNvPr id="4" name="Date Placeholder 3"/>
          <p:cNvSpPr>
            <a:spLocks noGrp="1"/>
          </p:cNvSpPr>
          <p:nvPr>
            <p:ph type="dt" sz="half" idx="10"/>
          </p:nvPr>
        </p:nvSpPr>
        <p:spPr/>
        <p:txBody>
          <a:bodyPr/>
          <a:lstStyle/>
          <a:p>
            <a:fld id="{62237A16-BEB0-43EA-AA30-9E2E4658DC7B}"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11</a:t>
            </a:fld>
            <a:endParaRPr lang="en-US"/>
          </a:p>
        </p:txBody>
      </p:sp>
    </p:spTree>
    <p:custDataLst>
      <p:tags r:id="rId1"/>
    </p:custDataLst>
    <p:extLst>
      <p:ext uri="{BB962C8B-B14F-4D97-AF65-F5344CB8AC3E}">
        <p14:creationId xmlns:p14="http://schemas.microsoft.com/office/powerpoint/2010/main" val="212363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Common HTML Coding Errors</a:t>
            </a:r>
          </a:p>
        </p:txBody>
      </p:sp>
      <p:sp>
        <p:nvSpPr>
          <p:cNvPr id="4" name="Content Placeholder 3"/>
          <p:cNvSpPr>
            <a:spLocks noGrp="1"/>
          </p:cNvSpPr>
          <p:nvPr>
            <p:ph idx="1"/>
          </p:nvPr>
        </p:nvSpPr>
        <p:spPr/>
        <p:txBody>
          <a:bodyPr/>
          <a:lstStyle/>
          <a:p>
            <a:pPr lvl="0"/>
            <a:r>
              <a:rPr lang="en-US" dirty="0"/>
              <a:t>An opening tag without a closing tag.</a:t>
            </a:r>
          </a:p>
          <a:p>
            <a:pPr lvl="0"/>
            <a:r>
              <a:rPr lang="en-US" dirty="0"/>
              <a:t>Misspelled tag or attribute names.</a:t>
            </a:r>
          </a:p>
          <a:p>
            <a:pPr lvl="0"/>
            <a:r>
              <a:rPr lang="en-US" dirty="0"/>
              <a:t>Quotation marks that aren’t paired.</a:t>
            </a:r>
          </a:p>
          <a:p>
            <a:pPr lvl="0"/>
            <a:r>
              <a:rPr lang="en-US" dirty="0"/>
              <a:t>Incorrect file references in link, </a:t>
            </a:r>
            <a:r>
              <a:rPr lang="en-US" dirty="0" err="1"/>
              <a:t>img</a:t>
            </a:r>
            <a:r>
              <a:rPr lang="en-US" dirty="0"/>
              <a:t>, or &lt;a&gt; elements.</a:t>
            </a:r>
          </a:p>
        </p:txBody>
      </p:sp>
      <p:sp>
        <p:nvSpPr>
          <p:cNvPr id="2" name="Date Placeholder 1"/>
          <p:cNvSpPr>
            <a:spLocks noGrp="1"/>
          </p:cNvSpPr>
          <p:nvPr>
            <p:ph type="dt" sz="half" idx="10"/>
          </p:nvPr>
        </p:nvSpPr>
        <p:spPr/>
        <p:txBody>
          <a:bodyPr/>
          <a:lstStyle/>
          <a:p>
            <a:fld id="{77419E0E-DF2E-49D7-B770-D986C29E76B4}"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12</a:t>
            </a:fld>
            <a:endParaRPr lang="en-US"/>
          </a:p>
        </p:txBody>
      </p:sp>
    </p:spTree>
    <p:custDataLst>
      <p:tags r:id="rId1"/>
    </p:custDataLst>
    <p:extLst>
      <p:ext uri="{BB962C8B-B14F-4D97-AF65-F5344CB8AC3E}">
        <p14:creationId xmlns:p14="http://schemas.microsoft.com/office/powerpoint/2010/main" val="3260584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chor="ctr"/>
          <a:lstStyle/>
          <a:p>
            <a:pPr algn="r"/>
            <a:r>
              <a:rPr lang="en-US" dirty="0"/>
              <a:t>Debug a Webpage</a:t>
            </a:r>
          </a:p>
        </p:txBody>
      </p:sp>
      <p:sp>
        <p:nvSpPr>
          <p:cNvPr id="6" name="Text Placeholder 5"/>
          <p:cNvSpPr>
            <a:spLocks noGrp="1"/>
          </p:cNvSpPr>
          <p:nvPr>
            <p:ph type="body" idx="1"/>
          </p:nvPr>
        </p:nvSpPr>
        <p:spPr/>
        <p:txBody>
          <a:bodyPr/>
          <a:lstStyle/>
          <a:p>
            <a:endParaRPr lang="en-US" dirty="0"/>
          </a:p>
        </p:txBody>
      </p:sp>
      <p:sp>
        <p:nvSpPr>
          <p:cNvPr id="2" name="Date Placeholder 1"/>
          <p:cNvSpPr>
            <a:spLocks noGrp="1"/>
          </p:cNvSpPr>
          <p:nvPr>
            <p:ph type="dt" sz="half" idx="10"/>
          </p:nvPr>
        </p:nvSpPr>
        <p:spPr/>
        <p:txBody>
          <a:bodyPr/>
          <a:lstStyle/>
          <a:p>
            <a:fld id="{37631BFC-4CCF-4CD7-A1CB-74861F83B80A}" type="datetime1">
              <a:rPr lang="en-US" smtClean="0"/>
              <a:t>9/15/2025</a:t>
            </a:fld>
            <a:endParaRPr lang="en-US" dirty="0"/>
          </a:p>
        </p:txBody>
      </p:sp>
      <p:sp>
        <p:nvSpPr>
          <p:cNvPr id="4" name="Footer Placeholder 3"/>
          <p:cNvSpPr>
            <a:spLocks noGrp="1"/>
          </p:cNvSpPr>
          <p:nvPr>
            <p:ph type="ftr" sz="quarter" idx="11"/>
          </p:nvPr>
        </p:nvSpPr>
        <p:spPr>
          <a:prstGeom prst="rect">
            <a:avLst/>
          </a:prstGeom>
        </p:spPr>
        <p:txBody>
          <a:bodyPr/>
          <a:lstStyle/>
          <a:p>
            <a:pPr>
              <a:defRPr/>
            </a:pPr>
            <a:r>
              <a:rPr lang="en-US"/>
              <a:t>Copyright © 2007 - 2025 Carl M. Burnett</a:t>
            </a:r>
            <a:endParaRPr lang="en-US" dirty="0"/>
          </a:p>
        </p:txBody>
      </p:sp>
      <p:sp>
        <p:nvSpPr>
          <p:cNvPr id="3" name="Slide Number Placeholder 2"/>
          <p:cNvSpPr>
            <a:spLocks noGrp="1"/>
          </p:cNvSpPr>
          <p:nvPr>
            <p:ph type="sldNum" sz="quarter" idx="12"/>
          </p:nvPr>
        </p:nvSpPr>
        <p:spPr>
          <a:prstGeom prst="rect">
            <a:avLst/>
          </a:prstGeom>
        </p:spPr>
        <p:txBody>
          <a:bodyPr/>
          <a:lstStyle/>
          <a:p>
            <a:pPr>
              <a:defRPr/>
            </a:pPr>
            <a:fld id="{1AEC4552-FCE3-4759-9876-AA52C2615944}" type="slidenum">
              <a:rPr lang="en-US" smtClean="0"/>
              <a:pPr>
                <a:defRPr/>
              </a:pPr>
              <a:t>13</a:t>
            </a:fld>
            <a:endParaRPr lang="en-US" dirty="0"/>
          </a:p>
        </p:txBody>
      </p:sp>
    </p:spTree>
    <p:extLst>
      <p:ext uri="{BB962C8B-B14F-4D97-AF65-F5344CB8AC3E}">
        <p14:creationId xmlns:p14="http://schemas.microsoft.com/office/powerpoint/2010/main" val="1407559371"/>
      </p:ext>
    </p:extLst>
  </p:cSld>
  <p:clrMapOvr>
    <a:masterClrMapping/>
  </p:clrMapOvr>
  <mc:AlternateContent xmlns:mc="http://schemas.openxmlformats.org/markup-compatibility/2006" xmlns:p14="http://schemas.microsoft.com/office/powerpoint/2010/main">
    <mc:Choice Requires="p14">
      <p:transition spd="med" p14:dur="700" advTm="3975">
        <p:fade/>
      </p:transition>
    </mc:Choice>
    <mc:Fallback xmlns="">
      <p:transition spd="med" advTm="3975">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to Debug a Webpage</a:t>
            </a:r>
          </a:p>
        </p:txBody>
      </p:sp>
      <p:sp>
        <p:nvSpPr>
          <p:cNvPr id="3" name="Content Placeholder 2"/>
          <p:cNvSpPr>
            <a:spLocks noGrp="1"/>
          </p:cNvSpPr>
          <p:nvPr>
            <p:ph idx="1"/>
          </p:nvPr>
        </p:nvSpPr>
        <p:spPr>
          <a:xfrm>
            <a:off x="457200" y="1475423"/>
            <a:ext cx="8229600" cy="3291840"/>
          </a:xfrm>
        </p:spPr>
        <p:txBody>
          <a:bodyPr/>
          <a:lstStyle/>
          <a:p>
            <a:r>
              <a:rPr lang="en-US" dirty="0">
                <a:hlinkClick r:id="rId2"/>
              </a:rPr>
              <a:t>W3C Developer Tools</a:t>
            </a:r>
            <a:endParaRPr lang="en-US" dirty="0"/>
          </a:p>
          <a:p>
            <a:r>
              <a:rPr lang="en-US" dirty="0">
                <a:hlinkClick r:id="rId3"/>
              </a:rPr>
              <a:t>Firefox Firebug</a:t>
            </a:r>
            <a:endParaRPr lang="en-US" dirty="0"/>
          </a:p>
          <a:p>
            <a:r>
              <a:rPr lang="en-US" dirty="0">
                <a:hlinkClick r:id="rId4"/>
              </a:rPr>
              <a:t>Chrome Dev Tools</a:t>
            </a:r>
            <a:endParaRPr lang="en-US" dirty="0"/>
          </a:p>
          <a:p>
            <a:r>
              <a:rPr lang="en-US" dirty="0">
                <a:hlinkClick r:id="rId5"/>
              </a:rPr>
              <a:t>MS Edge Developer Tools</a:t>
            </a:r>
            <a:endParaRPr lang="en-US" dirty="0"/>
          </a:p>
          <a:p>
            <a:r>
              <a:rPr lang="en-US" dirty="0">
                <a:hlinkClick r:id="rId6"/>
              </a:rPr>
              <a:t>Brave Developer Tools</a:t>
            </a:r>
            <a:endParaRPr lang="en-US" dirty="0"/>
          </a:p>
        </p:txBody>
      </p:sp>
      <p:sp>
        <p:nvSpPr>
          <p:cNvPr id="4" name="Date Placeholder 3"/>
          <p:cNvSpPr>
            <a:spLocks noGrp="1"/>
          </p:cNvSpPr>
          <p:nvPr>
            <p:ph type="dt" sz="half" idx="10"/>
          </p:nvPr>
        </p:nvSpPr>
        <p:spPr/>
        <p:txBody>
          <a:bodyPr/>
          <a:lstStyle/>
          <a:p>
            <a:fld id="{D1DC84DB-0BC8-45B8-8CA8-461AD218A440}" type="datetime1">
              <a:rPr lang="en-US" smtClean="0"/>
              <a:t>9/15/2025</a:t>
            </a:fld>
            <a:endParaRPr lang="en-US"/>
          </a:p>
        </p:txBody>
      </p:sp>
      <p:sp>
        <p:nvSpPr>
          <p:cNvPr id="5" name="Footer Placeholder 4"/>
          <p:cNvSpPr>
            <a:spLocks noGrp="1"/>
          </p:cNvSpPr>
          <p:nvPr>
            <p:ph type="ftr" sz="quarter" idx="11"/>
          </p:nvPr>
        </p:nvSpPr>
        <p:spPr/>
        <p:txBody>
          <a:bodyPr/>
          <a:lstStyle/>
          <a:p>
            <a:r>
              <a:rPr lang="en-US"/>
              <a:t>Copyright © 2007 - 2025 Carl M. Burnett</a:t>
            </a:r>
          </a:p>
        </p:txBody>
      </p:sp>
      <p:sp>
        <p:nvSpPr>
          <p:cNvPr id="6" name="Slide Number Placeholder 5"/>
          <p:cNvSpPr>
            <a:spLocks noGrp="1"/>
          </p:cNvSpPr>
          <p:nvPr>
            <p:ph type="sldNum" sz="quarter" idx="12"/>
          </p:nvPr>
        </p:nvSpPr>
        <p:spPr/>
        <p:txBody>
          <a:bodyPr/>
          <a:lstStyle/>
          <a:p>
            <a:fld id="{3D46CBA2-ECE5-4BE9-B546-6761E0E67089}" type="slidenum">
              <a:rPr lang="en-US" smtClean="0"/>
              <a:t>14</a:t>
            </a:fld>
            <a:endParaRPr lang="en-US"/>
          </a:p>
        </p:txBody>
      </p:sp>
    </p:spTree>
    <p:extLst>
      <p:ext uri="{BB962C8B-B14F-4D97-AF65-F5344CB8AC3E}">
        <p14:creationId xmlns:p14="http://schemas.microsoft.com/office/powerpoint/2010/main" val="4090615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451610"/>
            <a:ext cx="8229600" cy="2110740"/>
          </a:xfrm>
        </p:spPr>
        <p:txBody>
          <a:bodyPr anchor="ctr">
            <a:noAutofit/>
          </a:bodyPr>
          <a:lstStyle/>
          <a:p>
            <a:pPr marL="0" lvl="0" indent="0" algn="ctr">
              <a:buNone/>
            </a:pPr>
            <a:r>
              <a:rPr lang="en-US" sz="8000" dirty="0">
                <a:effectLst>
                  <a:outerShdw blurRad="38100" dist="38100" dir="2700000" algn="tl">
                    <a:srgbClr val="000000">
                      <a:alpha val="43137"/>
                    </a:srgbClr>
                  </a:outerShdw>
                </a:effectLst>
              </a:rPr>
              <a:t>Break</a:t>
            </a:r>
          </a:p>
        </p:txBody>
      </p:sp>
      <p:sp>
        <p:nvSpPr>
          <p:cNvPr id="4" name="Date Placeholder 3"/>
          <p:cNvSpPr>
            <a:spLocks noGrp="1"/>
          </p:cNvSpPr>
          <p:nvPr>
            <p:ph type="dt" sz="half" idx="10"/>
          </p:nvPr>
        </p:nvSpPr>
        <p:spPr/>
        <p:txBody>
          <a:bodyPr/>
          <a:lstStyle/>
          <a:p>
            <a:fld id="{44F21C0A-F05B-4A90-A8F2-C04E53C2B17F}" type="datetime1">
              <a:rPr lang="en-US" smtClean="0"/>
              <a:t>9/15/2025</a:t>
            </a:fld>
            <a:endParaRPr lang="en-US" dirty="0"/>
          </a:p>
        </p:txBody>
      </p:sp>
      <p:sp>
        <p:nvSpPr>
          <p:cNvPr id="6" name="Footer Placeholder 5"/>
          <p:cNvSpPr>
            <a:spLocks noGrp="1"/>
          </p:cNvSpPr>
          <p:nvPr>
            <p:ph type="ftr" sz="quarter" idx="11"/>
          </p:nvPr>
        </p:nvSpPr>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p:txBody>
          <a:bodyPr/>
          <a:lstStyle/>
          <a:p>
            <a:pPr>
              <a:defRPr/>
            </a:pPr>
            <a:fld id="{BDC207AC-44E2-4E0C-A861-3776DCCCA189}" type="slidenum">
              <a:rPr lang="en-US" smtClean="0"/>
              <a:pPr>
                <a:defRPr/>
              </a:pPr>
              <a:t>15</a:t>
            </a:fld>
            <a:endParaRPr lang="en-US" dirty="0"/>
          </a:p>
        </p:txBody>
      </p:sp>
      <p:sp>
        <p:nvSpPr>
          <p:cNvPr id="8" name="TextBox 7"/>
          <p:cNvSpPr txBox="1"/>
          <p:nvPr/>
        </p:nvSpPr>
        <p:spPr>
          <a:xfrm>
            <a:off x="356871" y="3486150"/>
            <a:ext cx="8430257" cy="523220"/>
          </a:xfrm>
          <a:prstGeom prst="rect">
            <a:avLst/>
          </a:prstGeom>
          <a:noFill/>
        </p:spPr>
        <p:txBody>
          <a:bodyPr wrap="none" rtlCol="0">
            <a:spAutoFit/>
          </a:bodyPr>
          <a:lstStyle/>
          <a:p>
            <a:pPr algn="ctr"/>
            <a:r>
              <a:rPr lang="en-US" sz="2800" b="1" i="1" dirty="0">
                <a:effectLst>
                  <a:outerShdw blurRad="38100" dist="38100" dir="2700000" algn="tl">
                    <a:srgbClr val="000000">
                      <a:alpha val="43137"/>
                    </a:srgbClr>
                  </a:outerShdw>
                </a:effectLst>
              </a:rPr>
              <a:t>Next – How to Use HTML to Structure a Web Page</a:t>
            </a:r>
          </a:p>
        </p:txBody>
      </p:sp>
    </p:spTree>
    <p:extLst>
      <p:ext uri="{BB962C8B-B14F-4D97-AF65-F5344CB8AC3E}">
        <p14:creationId xmlns:p14="http://schemas.microsoft.com/office/powerpoint/2010/main" val="516560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How to Use HTML to Structure a Web Page Outline</a:t>
            </a:r>
          </a:p>
        </p:txBody>
      </p:sp>
      <p:sp>
        <p:nvSpPr>
          <p:cNvPr id="3" name="Content Placeholder 2"/>
          <p:cNvSpPr>
            <a:spLocks noGrp="1"/>
          </p:cNvSpPr>
          <p:nvPr>
            <p:ph idx="1"/>
          </p:nvPr>
        </p:nvSpPr>
        <p:spPr/>
        <p:txBody>
          <a:bodyPr/>
          <a:lstStyle/>
          <a:p>
            <a:r>
              <a:rPr lang="en-US" dirty="0"/>
              <a:t>Code the Head Section</a:t>
            </a:r>
          </a:p>
          <a:p>
            <a:r>
              <a:rPr lang="en-US" dirty="0"/>
              <a:t>Code the Text Elements</a:t>
            </a:r>
          </a:p>
          <a:p>
            <a:r>
              <a:rPr lang="en-US" dirty="0"/>
              <a:t>Structure the Content</a:t>
            </a:r>
          </a:p>
          <a:p>
            <a:r>
              <a:rPr lang="en-US" dirty="0"/>
              <a:t>Code Links, List and Images</a:t>
            </a:r>
          </a:p>
          <a:p>
            <a:r>
              <a:rPr lang="en-US" dirty="0"/>
              <a:t>Structure the Web Page</a:t>
            </a:r>
          </a:p>
          <a:p>
            <a:r>
              <a:rPr lang="en-US" dirty="0"/>
              <a:t>Student </a:t>
            </a:r>
            <a:r>
              <a:rPr lang="en-US"/>
              <a:t>Exercise 1</a:t>
            </a:r>
            <a:endParaRPr lang="en-US" dirty="0"/>
          </a:p>
        </p:txBody>
      </p:sp>
      <p:sp>
        <p:nvSpPr>
          <p:cNvPr id="4" name="Date Placeholder 3"/>
          <p:cNvSpPr>
            <a:spLocks noGrp="1"/>
          </p:cNvSpPr>
          <p:nvPr>
            <p:ph type="dt" sz="half" idx="10"/>
          </p:nvPr>
        </p:nvSpPr>
        <p:spPr/>
        <p:txBody>
          <a:bodyPr/>
          <a:lstStyle/>
          <a:p>
            <a:fld id="{8AECE61B-1A01-49B0-8A5B-AE2B8E8F3743}"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16</a:t>
            </a:fld>
            <a:endParaRPr lang="en-US"/>
          </a:p>
        </p:txBody>
      </p:sp>
    </p:spTree>
    <p:extLst>
      <p:ext uri="{BB962C8B-B14F-4D97-AF65-F5344CB8AC3E}">
        <p14:creationId xmlns:p14="http://schemas.microsoft.com/office/powerpoint/2010/main" val="1724037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the </a:t>
            </a:r>
            <a:r>
              <a:rPr lang="en-US" dirty="0">
                <a:hlinkClick r:id="rId2"/>
              </a:rPr>
              <a:t>Head Section</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a:t>Title</a:t>
            </a:r>
          </a:p>
          <a:p>
            <a:r>
              <a:rPr lang="en-US" sz="2400" dirty="0"/>
              <a:t>Favicon</a:t>
            </a:r>
          </a:p>
          <a:p>
            <a:r>
              <a:rPr lang="en-US" sz="2400" dirty="0"/>
              <a:t>Metadata – charset, name, content</a:t>
            </a:r>
          </a:p>
          <a:p>
            <a:r>
              <a:rPr lang="en-US" sz="2400" dirty="0"/>
              <a:t>External </a:t>
            </a:r>
          </a:p>
          <a:p>
            <a:pPr lvl="1"/>
            <a:r>
              <a:rPr lang="en-US" sz="2000" dirty="0"/>
              <a:t>CSS</a:t>
            </a:r>
          </a:p>
          <a:p>
            <a:pPr lvl="1"/>
            <a:r>
              <a:rPr lang="en-US" sz="2000" dirty="0"/>
              <a:t>JavaScript</a:t>
            </a:r>
          </a:p>
          <a:p>
            <a:r>
              <a:rPr lang="en-US" sz="2400" dirty="0"/>
              <a:t>Global </a:t>
            </a:r>
          </a:p>
          <a:p>
            <a:pPr lvl="1"/>
            <a:r>
              <a:rPr lang="en-US" sz="2000" dirty="0"/>
              <a:t>CSS</a:t>
            </a:r>
          </a:p>
          <a:p>
            <a:pPr lvl="1"/>
            <a:r>
              <a:rPr lang="en-US" sz="2000" dirty="0"/>
              <a:t>JavaScript</a:t>
            </a:r>
          </a:p>
          <a:p>
            <a:endParaRPr lang="en-US" sz="2400" dirty="0"/>
          </a:p>
        </p:txBody>
      </p:sp>
      <p:sp>
        <p:nvSpPr>
          <p:cNvPr id="4" name="Date Placeholder 3"/>
          <p:cNvSpPr>
            <a:spLocks noGrp="1"/>
          </p:cNvSpPr>
          <p:nvPr>
            <p:ph type="dt" sz="half" idx="10"/>
          </p:nvPr>
        </p:nvSpPr>
        <p:spPr/>
        <p:txBody>
          <a:bodyPr/>
          <a:lstStyle/>
          <a:p>
            <a:fld id="{0ABF6E67-5AEB-4C8A-9B08-2EEE88FD3AD3}"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17</a:t>
            </a:fld>
            <a:endParaRPr lang="en-US"/>
          </a:p>
        </p:txBody>
      </p:sp>
    </p:spTree>
    <p:extLst>
      <p:ext uri="{BB962C8B-B14F-4D97-AF65-F5344CB8AC3E}">
        <p14:creationId xmlns:p14="http://schemas.microsoft.com/office/powerpoint/2010/main" val="108809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par>
                                <p:cTn id="31" presetID="53" presetClass="entr" presetSubtype="16"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par>
                                <p:cTn id="36" presetID="53" presetClass="entr" presetSubtype="16"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7" dur="500"/>
                                        <p:tgtEl>
                                          <p:spTgt spid="3">
                                            <p:txEl>
                                              <p:pRg st="6" end="6"/>
                                            </p:txEl>
                                          </p:spTgt>
                                        </p:tgtEl>
                                      </p:cBhvr>
                                    </p:animEffect>
                                  </p:childTnLst>
                                </p:cTn>
                              </p:par>
                              <p:par>
                                <p:cTn id="48" presetID="53" presetClass="entr" presetSubtype="16" fill="hold" grpId="0" nodeType="with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p:cTn id="5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2" dur="500"/>
                                        <p:tgtEl>
                                          <p:spTgt spid="3">
                                            <p:txEl>
                                              <p:pRg st="7" end="7"/>
                                            </p:txEl>
                                          </p:spTgt>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 the </a:t>
            </a:r>
            <a:r>
              <a:rPr lang="en-US" dirty="0">
                <a:hlinkClick r:id="rId2"/>
              </a:rPr>
              <a:t>Text Elements</a:t>
            </a:r>
            <a:endParaRPr lang="en-US" dirty="0"/>
          </a:p>
        </p:txBody>
      </p:sp>
      <p:sp>
        <p:nvSpPr>
          <p:cNvPr id="3" name="Content Placeholder 2"/>
          <p:cNvSpPr>
            <a:spLocks noGrp="1"/>
          </p:cNvSpPr>
          <p:nvPr>
            <p:ph idx="1"/>
          </p:nvPr>
        </p:nvSpPr>
        <p:spPr/>
        <p:txBody>
          <a:bodyPr/>
          <a:lstStyle/>
          <a:p>
            <a:r>
              <a:rPr lang="en-US" dirty="0"/>
              <a:t>Heading and Paragraphs</a:t>
            </a:r>
          </a:p>
          <a:p>
            <a:pPr lvl="1"/>
            <a:r>
              <a:rPr lang="en-US" dirty="0"/>
              <a:t>h1, h2, h3, h4, h5, h6, p</a:t>
            </a:r>
          </a:p>
          <a:p>
            <a:r>
              <a:rPr lang="en-US" dirty="0"/>
              <a:t>Special Blocks of Text </a:t>
            </a:r>
          </a:p>
          <a:p>
            <a:pPr lvl="1"/>
            <a:r>
              <a:rPr lang="en-US" dirty="0"/>
              <a:t>pre, </a:t>
            </a:r>
            <a:r>
              <a:rPr lang="en-US" dirty="0" err="1"/>
              <a:t>blockquote</a:t>
            </a:r>
            <a:r>
              <a:rPr lang="en-US" dirty="0"/>
              <a:t>, address</a:t>
            </a:r>
          </a:p>
          <a:p>
            <a:r>
              <a:rPr lang="en-US" dirty="0"/>
              <a:t>Inline Elements – page 95</a:t>
            </a:r>
          </a:p>
          <a:p>
            <a:r>
              <a:rPr lang="en-US" dirty="0"/>
              <a:t>Character Entities – page 97</a:t>
            </a:r>
          </a:p>
        </p:txBody>
      </p:sp>
      <p:sp>
        <p:nvSpPr>
          <p:cNvPr id="4" name="Date Placeholder 3"/>
          <p:cNvSpPr>
            <a:spLocks noGrp="1"/>
          </p:cNvSpPr>
          <p:nvPr>
            <p:ph type="dt" sz="half" idx="10"/>
          </p:nvPr>
        </p:nvSpPr>
        <p:spPr/>
        <p:txBody>
          <a:bodyPr/>
          <a:lstStyle/>
          <a:p>
            <a:fld id="{9BBB5DFD-C7BA-4A7F-85D8-BA679F11DB1B}"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18</a:t>
            </a:fld>
            <a:endParaRPr lang="en-US"/>
          </a:p>
        </p:txBody>
      </p:sp>
    </p:spTree>
    <p:extLst>
      <p:ext uri="{BB962C8B-B14F-4D97-AF65-F5344CB8AC3E}">
        <p14:creationId xmlns:p14="http://schemas.microsoft.com/office/powerpoint/2010/main" val="2134152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Core </a:t>
            </a:r>
            <a:r>
              <a:rPr lang="en-US" dirty="0">
                <a:hlinkClick r:id="rId2"/>
              </a:rPr>
              <a:t>HTML Attributes</a:t>
            </a:r>
            <a:endParaRPr lang="en-US" dirty="0"/>
          </a:p>
        </p:txBody>
      </p:sp>
      <p:sp>
        <p:nvSpPr>
          <p:cNvPr id="3" name="Content Placeholder 2"/>
          <p:cNvSpPr>
            <a:spLocks noGrp="1"/>
          </p:cNvSpPr>
          <p:nvPr>
            <p:ph idx="1"/>
          </p:nvPr>
        </p:nvSpPr>
        <p:spPr/>
        <p:txBody>
          <a:bodyPr/>
          <a:lstStyle/>
          <a:p>
            <a:r>
              <a:rPr lang="en-US" dirty="0"/>
              <a:t>id – Unique identifier for element for CSS.</a:t>
            </a:r>
          </a:p>
          <a:p>
            <a:r>
              <a:rPr lang="en-US" dirty="0"/>
              <a:t>class – class name for use by CSS.</a:t>
            </a:r>
          </a:p>
          <a:p>
            <a:r>
              <a:rPr lang="en-US" dirty="0"/>
              <a:t>title – additional info for tooltip.</a:t>
            </a:r>
          </a:p>
          <a:p>
            <a:r>
              <a:rPr lang="en-US" dirty="0" err="1"/>
              <a:t>lang</a:t>
            </a:r>
            <a:r>
              <a:rPr lang="en-US" dirty="0"/>
              <a:t> – language of the content of the element.</a:t>
            </a:r>
          </a:p>
          <a:p>
            <a:endParaRPr lang="en-US" dirty="0"/>
          </a:p>
        </p:txBody>
      </p:sp>
      <p:sp>
        <p:nvSpPr>
          <p:cNvPr id="4" name="Date Placeholder 3"/>
          <p:cNvSpPr>
            <a:spLocks noGrp="1"/>
          </p:cNvSpPr>
          <p:nvPr>
            <p:ph type="dt" sz="half" idx="10"/>
          </p:nvPr>
        </p:nvSpPr>
        <p:spPr/>
        <p:txBody>
          <a:bodyPr/>
          <a:lstStyle/>
          <a:p>
            <a:fld id="{42C29A11-3A5F-4D7C-A55C-CF0C10413B25}"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19</a:t>
            </a:fld>
            <a:endParaRPr lang="en-US"/>
          </a:p>
        </p:txBody>
      </p:sp>
    </p:spTree>
    <p:extLst>
      <p:ext uri="{BB962C8B-B14F-4D97-AF65-F5344CB8AC3E}">
        <p14:creationId xmlns:p14="http://schemas.microsoft.com/office/powerpoint/2010/main" val="398835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963D6-F8E8-4965-A0A9-AF4950223778}"/>
              </a:ext>
            </a:extLst>
          </p:cNvPr>
          <p:cNvSpPr>
            <a:spLocks noGrp="1"/>
          </p:cNvSpPr>
          <p:nvPr>
            <p:ph type="title"/>
          </p:nvPr>
        </p:nvSpPr>
        <p:spPr/>
        <p:txBody>
          <a:bodyPr/>
          <a:lstStyle/>
          <a:p>
            <a:r>
              <a:rPr lang="en-US" dirty="0"/>
              <a:t>Class Outline</a:t>
            </a:r>
          </a:p>
        </p:txBody>
      </p:sp>
      <p:sp>
        <p:nvSpPr>
          <p:cNvPr id="3" name="Content Placeholder 2">
            <a:extLst>
              <a:ext uri="{FF2B5EF4-FFF2-40B4-BE49-F238E27FC236}">
                <a16:creationId xmlns:a16="http://schemas.microsoft.com/office/drawing/2014/main" id="{08385817-5DDF-4C0D-9F9B-06F631CFABB0}"/>
              </a:ext>
            </a:extLst>
          </p:cNvPr>
          <p:cNvSpPr>
            <a:spLocks noGrp="1"/>
          </p:cNvSpPr>
          <p:nvPr>
            <p:ph idx="1"/>
          </p:nvPr>
        </p:nvSpPr>
        <p:spPr/>
        <p:txBody>
          <a:bodyPr/>
          <a:lstStyle/>
          <a:p>
            <a:r>
              <a:rPr lang="en-US" sz="2800" dirty="0"/>
              <a:t>How to Code, Test and Validate a Web Page</a:t>
            </a:r>
          </a:p>
          <a:p>
            <a:r>
              <a:rPr lang="en-US" sz="2800" dirty="0"/>
              <a:t>How to Use HTML to Structure a Web Page</a:t>
            </a:r>
          </a:p>
          <a:p>
            <a:r>
              <a:rPr lang="en-US" sz="2800" dirty="0"/>
              <a:t>How to use CSS to Format the Elements of a Web Page</a:t>
            </a:r>
          </a:p>
          <a:p>
            <a:endParaRPr lang="en-US" dirty="0"/>
          </a:p>
        </p:txBody>
      </p:sp>
      <p:sp>
        <p:nvSpPr>
          <p:cNvPr id="4" name="Date Placeholder 3">
            <a:extLst>
              <a:ext uri="{FF2B5EF4-FFF2-40B4-BE49-F238E27FC236}">
                <a16:creationId xmlns:a16="http://schemas.microsoft.com/office/drawing/2014/main" id="{6D6D3DDA-B3E5-40F1-BCF7-444B5948AD20}"/>
              </a:ext>
            </a:extLst>
          </p:cNvPr>
          <p:cNvSpPr>
            <a:spLocks noGrp="1"/>
          </p:cNvSpPr>
          <p:nvPr>
            <p:ph type="dt" sz="half" idx="10"/>
          </p:nvPr>
        </p:nvSpPr>
        <p:spPr/>
        <p:txBody>
          <a:bodyPr/>
          <a:lstStyle/>
          <a:p>
            <a:fld id="{16EC88E8-B4C1-480F-9B3A-EAD854F3F886}" type="datetime1">
              <a:rPr lang="en-US" smtClean="0"/>
              <a:t>9/15/2025</a:t>
            </a:fld>
            <a:endParaRPr lang="en-US"/>
          </a:p>
        </p:txBody>
      </p:sp>
      <p:sp>
        <p:nvSpPr>
          <p:cNvPr id="5" name="Footer Placeholder 4">
            <a:extLst>
              <a:ext uri="{FF2B5EF4-FFF2-40B4-BE49-F238E27FC236}">
                <a16:creationId xmlns:a16="http://schemas.microsoft.com/office/drawing/2014/main" id="{477D4D02-FD0B-4F22-B2F3-46A565AEA464}"/>
              </a:ext>
            </a:extLst>
          </p:cNvPr>
          <p:cNvSpPr>
            <a:spLocks noGrp="1"/>
          </p:cNvSpPr>
          <p:nvPr>
            <p:ph type="ftr" sz="quarter" idx="11"/>
          </p:nvPr>
        </p:nvSpPr>
        <p:spPr/>
        <p:txBody>
          <a:bodyPr/>
          <a:lstStyle/>
          <a:p>
            <a:r>
              <a:rPr lang="en-US"/>
              <a:t>Copyright © 2007 - 2025 Carl M. Burnett</a:t>
            </a:r>
          </a:p>
        </p:txBody>
      </p:sp>
      <p:sp>
        <p:nvSpPr>
          <p:cNvPr id="6" name="Slide Number Placeholder 5">
            <a:extLst>
              <a:ext uri="{FF2B5EF4-FFF2-40B4-BE49-F238E27FC236}">
                <a16:creationId xmlns:a16="http://schemas.microsoft.com/office/drawing/2014/main" id="{405F65F3-782A-4843-BE07-9DBBC857F7F3}"/>
              </a:ext>
            </a:extLst>
          </p:cNvPr>
          <p:cNvSpPr>
            <a:spLocks noGrp="1"/>
          </p:cNvSpPr>
          <p:nvPr>
            <p:ph type="sldNum" sz="quarter" idx="12"/>
          </p:nvPr>
        </p:nvSpPr>
        <p:spPr/>
        <p:txBody>
          <a:bodyPr/>
          <a:lstStyle/>
          <a:p>
            <a:fld id="{3D46CBA2-ECE5-4BE9-B546-6761E0E67089}" type="slidenum">
              <a:rPr lang="en-US" smtClean="0"/>
              <a:t>2</a:t>
            </a:fld>
            <a:endParaRPr lang="en-US"/>
          </a:p>
        </p:txBody>
      </p:sp>
    </p:spTree>
    <p:extLst>
      <p:ext uri="{BB962C8B-B14F-4D97-AF65-F5344CB8AC3E}">
        <p14:creationId xmlns:p14="http://schemas.microsoft.com/office/powerpoint/2010/main" val="2645713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the Content</a:t>
            </a:r>
          </a:p>
        </p:txBody>
      </p:sp>
      <p:sp>
        <p:nvSpPr>
          <p:cNvPr id="3" name="Content Placeholder 2"/>
          <p:cNvSpPr>
            <a:spLocks noGrp="1"/>
          </p:cNvSpPr>
          <p:nvPr>
            <p:ph idx="1"/>
          </p:nvPr>
        </p:nvSpPr>
        <p:spPr/>
        <p:txBody>
          <a:bodyPr/>
          <a:lstStyle/>
          <a:p>
            <a:r>
              <a:rPr lang="en-US" dirty="0">
                <a:hlinkClick r:id="rId2"/>
              </a:rPr>
              <a:t>HTML Block Elements</a:t>
            </a:r>
            <a:endParaRPr lang="en-US" dirty="0"/>
          </a:p>
          <a:p>
            <a:pPr lvl="1"/>
            <a:r>
              <a:rPr lang="en-US" dirty="0"/>
              <a:t>&lt;div&gt; Element</a:t>
            </a:r>
          </a:p>
          <a:p>
            <a:pPr lvl="1"/>
            <a:r>
              <a:rPr lang="en-US" dirty="0"/>
              <a:t>&lt;span&gt; Element</a:t>
            </a:r>
          </a:p>
          <a:p>
            <a:r>
              <a:rPr lang="en-US" dirty="0">
                <a:hlinkClick r:id="rId3"/>
              </a:rPr>
              <a:t>HTML5 Semantic Elements</a:t>
            </a:r>
            <a:endParaRPr lang="en-US" dirty="0"/>
          </a:p>
          <a:p>
            <a:r>
              <a:rPr lang="en-US" dirty="0">
                <a:hlinkClick r:id="rId4"/>
              </a:rPr>
              <a:t>Other HTML5 Elements</a:t>
            </a:r>
            <a:endParaRPr lang="en-US" dirty="0"/>
          </a:p>
          <a:p>
            <a:endParaRPr lang="en-US" dirty="0"/>
          </a:p>
        </p:txBody>
      </p:sp>
      <p:sp>
        <p:nvSpPr>
          <p:cNvPr id="4" name="Date Placeholder 3"/>
          <p:cNvSpPr>
            <a:spLocks noGrp="1"/>
          </p:cNvSpPr>
          <p:nvPr>
            <p:ph type="dt" sz="half" idx="10"/>
          </p:nvPr>
        </p:nvSpPr>
        <p:spPr/>
        <p:txBody>
          <a:bodyPr/>
          <a:lstStyle/>
          <a:p>
            <a:fld id="{331C8C49-6D63-4B1F-ACE0-909D6256D111}"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20</a:t>
            </a:fld>
            <a:endParaRPr lang="en-US"/>
          </a:p>
        </p:txBody>
      </p:sp>
    </p:spTree>
    <p:extLst>
      <p:ext uri="{BB962C8B-B14F-4D97-AF65-F5344CB8AC3E}">
        <p14:creationId xmlns:p14="http://schemas.microsoft.com/office/powerpoint/2010/main" val="1943271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Code Links, List and Images</a:t>
            </a:r>
          </a:p>
        </p:txBody>
      </p:sp>
      <p:sp>
        <p:nvSpPr>
          <p:cNvPr id="9" name="Content Placeholder 8"/>
          <p:cNvSpPr>
            <a:spLocks noGrp="1"/>
          </p:cNvSpPr>
          <p:nvPr>
            <p:ph idx="1"/>
          </p:nvPr>
        </p:nvSpPr>
        <p:spPr/>
        <p:txBody>
          <a:bodyPr/>
          <a:lstStyle/>
          <a:p>
            <a:r>
              <a:rPr lang="en-US" dirty="0"/>
              <a:t>Coding for: </a:t>
            </a:r>
          </a:p>
          <a:p>
            <a:pPr lvl="1"/>
            <a:r>
              <a:rPr lang="en-US" dirty="0">
                <a:hlinkClick r:id="rId2"/>
              </a:rPr>
              <a:t>Links</a:t>
            </a:r>
            <a:endParaRPr lang="en-US" dirty="0"/>
          </a:p>
          <a:p>
            <a:pPr lvl="1"/>
            <a:r>
              <a:rPr lang="en-US" dirty="0">
                <a:hlinkClick r:id="rId3"/>
              </a:rPr>
              <a:t>List </a:t>
            </a:r>
            <a:endParaRPr lang="en-US" dirty="0"/>
          </a:p>
          <a:p>
            <a:pPr lvl="1"/>
            <a:r>
              <a:rPr lang="en-US" dirty="0">
                <a:hlinkClick r:id="rId4"/>
              </a:rPr>
              <a:t>Images</a:t>
            </a:r>
            <a:endParaRPr lang="en-US" dirty="0"/>
          </a:p>
          <a:p>
            <a:endParaRPr lang="en-US" dirty="0"/>
          </a:p>
        </p:txBody>
      </p:sp>
      <p:sp>
        <p:nvSpPr>
          <p:cNvPr id="5" name="Date Placeholder 4"/>
          <p:cNvSpPr>
            <a:spLocks noGrp="1"/>
          </p:cNvSpPr>
          <p:nvPr>
            <p:ph type="dt" sz="half" idx="10"/>
          </p:nvPr>
        </p:nvSpPr>
        <p:spPr/>
        <p:txBody>
          <a:bodyPr/>
          <a:lstStyle/>
          <a:p>
            <a:fld id="{1926F7A2-EEC0-4CED-9E9B-D30E99D37BED}" type="datetime1">
              <a:rPr lang="en-US" smtClean="0"/>
              <a:t>9/15/2025</a:t>
            </a:fld>
            <a:endParaRPr lang="en-US"/>
          </a:p>
        </p:txBody>
      </p:sp>
      <p:sp>
        <p:nvSpPr>
          <p:cNvPr id="7" name="Footer Placeholder 6"/>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6" name="Slide Number Placeholder 5"/>
          <p:cNvSpPr>
            <a:spLocks noGrp="1"/>
          </p:cNvSpPr>
          <p:nvPr>
            <p:ph type="sldNum" sz="quarter" idx="12"/>
          </p:nvPr>
        </p:nvSpPr>
        <p:spPr>
          <a:prstGeom prst="rect">
            <a:avLst/>
          </a:prstGeom>
        </p:spPr>
        <p:txBody>
          <a:bodyPr/>
          <a:lstStyle/>
          <a:p>
            <a:pPr>
              <a:defRPr/>
            </a:pPr>
            <a:fld id="{4EFA3DF2-4BC2-40AE-85DA-2BE629CC17CA}" type="slidenum">
              <a:rPr lang="en-US" smtClean="0"/>
              <a:pPr>
                <a:defRPr/>
              </a:pPr>
              <a:t>21</a:t>
            </a:fld>
            <a:endParaRPr lang="en-US"/>
          </a:p>
        </p:txBody>
      </p:sp>
    </p:spTree>
    <p:extLst>
      <p:ext uri="{BB962C8B-B14F-4D97-AF65-F5344CB8AC3E}">
        <p14:creationId xmlns:p14="http://schemas.microsoft.com/office/powerpoint/2010/main" val="256698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 calcmode="lin" valueType="num">
                                      <p:cBhvr>
                                        <p:cTn id="14"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9">
                                            <p:txEl>
                                              <p:pRg st="2" end="2"/>
                                            </p:txEl>
                                          </p:spTgt>
                                        </p:tgtEl>
                                        <p:attrNameLst>
                                          <p:attrName>style.visibility</p:attrName>
                                        </p:attrNameLst>
                                      </p:cBhvr>
                                      <p:to>
                                        <p:strVal val="visible"/>
                                      </p:to>
                                    </p:set>
                                    <p:anim calcmode="lin" valueType="num">
                                      <p:cBhvr>
                                        <p:cTn id="21"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 calcmode="lin" valueType="num">
                                      <p:cBhvr>
                                        <p:cTn id="28"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9">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the Web Page</a:t>
            </a:r>
          </a:p>
        </p:txBody>
      </p:sp>
      <p:sp>
        <p:nvSpPr>
          <p:cNvPr id="3" name="Content Placeholder 2"/>
          <p:cNvSpPr>
            <a:spLocks noGrp="1"/>
          </p:cNvSpPr>
          <p:nvPr>
            <p:ph idx="1"/>
          </p:nvPr>
        </p:nvSpPr>
        <p:spPr/>
        <p:txBody>
          <a:bodyPr/>
          <a:lstStyle/>
          <a:p>
            <a:r>
              <a:rPr lang="en-US" dirty="0"/>
              <a:t>Page Layout</a:t>
            </a:r>
          </a:p>
          <a:p>
            <a:r>
              <a:rPr lang="en-US" dirty="0"/>
              <a:t>HTML File</a:t>
            </a:r>
          </a:p>
        </p:txBody>
      </p:sp>
      <p:sp>
        <p:nvSpPr>
          <p:cNvPr id="4" name="Date Placeholder 3"/>
          <p:cNvSpPr>
            <a:spLocks noGrp="1"/>
          </p:cNvSpPr>
          <p:nvPr>
            <p:ph type="dt" sz="half" idx="10"/>
          </p:nvPr>
        </p:nvSpPr>
        <p:spPr/>
        <p:txBody>
          <a:bodyPr/>
          <a:lstStyle/>
          <a:p>
            <a:fld id="{933F0D55-6B40-44E1-8927-0C4456D3D11B}"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22</a:t>
            </a:fld>
            <a:endParaRPr lang="en-US"/>
          </a:p>
        </p:txBody>
      </p:sp>
    </p:spTree>
    <p:extLst>
      <p:ext uri="{BB962C8B-B14F-4D97-AF65-F5344CB8AC3E}">
        <p14:creationId xmlns:p14="http://schemas.microsoft.com/office/powerpoint/2010/main" val="401482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Session II – Chapter 3 Student Exercises</a:t>
            </a:r>
          </a:p>
        </p:txBody>
      </p:sp>
      <p:sp>
        <p:nvSpPr>
          <p:cNvPr id="3" name="Content Placeholder 2"/>
          <p:cNvSpPr>
            <a:spLocks noGrp="1"/>
          </p:cNvSpPr>
          <p:nvPr>
            <p:ph idx="1"/>
          </p:nvPr>
        </p:nvSpPr>
        <p:spPr/>
        <p:txBody>
          <a:bodyPr>
            <a:normAutofit lnSpcReduction="10000"/>
          </a:bodyPr>
          <a:lstStyle/>
          <a:p>
            <a:r>
              <a:rPr lang="en-US" sz="2400" dirty="0"/>
              <a:t>Complete Exercise 3-1, page 120 using Dreamweaver.</a:t>
            </a:r>
          </a:p>
          <a:p>
            <a:r>
              <a:rPr lang="en-US" sz="2400" dirty="0"/>
              <a:t>Download Chapter 3 exercise zip file to desktop. Unzip files and folders and place in Session 2 local development folder.</a:t>
            </a:r>
          </a:p>
          <a:p>
            <a:r>
              <a:rPr lang="en-US" sz="2400" dirty="0"/>
              <a:t>Students will upload local development site to testing development site.</a:t>
            </a:r>
          </a:p>
          <a:p>
            <a:r>
              <a:rPr lang="en-US" sz="2400" dirty="0"/>
              <a:t>Students will preview in browser development files.</a:t>
            </a:r>
          </a:p>
          <a:p>
            <a:r>
              <a:rPr lang="en-US" sz="2400" dirty="0"/>
              <a:t>Students will upload files to live site.</a:t>
            </a:r>
          </a:p>
          <a:p>
            <a:r>
              <a:rPr lang="en-US" sz="2400" dirty="0"/>
              <a:t>Students will preview in browser live files.</a:t>
            </a:r>
          </a:p>
        </p:txBody>
      </p:sp>
      <p:sp>
        <p:nvSpPr>
          <p:cNvPr id="4" name="Date Placeholder 3"/>
          <p:cNvSpPr>
            <a:spLocks noGrp="1"/>
          </p:cNvSpPr>
          <p:nvPr>
            <p:ph type="dt" sz="half" idx="10"/>
          </p:nvPr>
        </p:nvSpPr>
        <p:spPr/>
        <p:txBody>
          <a:bodyPr/>
          <a:lstStyle/>
          <a:p>
            <a:fld id="{8EB3A7AC-1AD8-4F49-AA61-8B29EB726256}" type="datetime1">
              <a:rPr lang="en-US" smtClean="0"/>
              <a:t>9/15/2025</a:t>
            </a:fld>
            <a:endParaRPr lang="en-US"/>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23</a:t>
            </a:fld>
            <a:endParaRPr lang="en-US"/>
          </a:p>
        </p:txBody>
      </p:sp>
    </p:spTree>
    <p:extLst>
      <p:ext uri="{BB962C8B-B14F-4D97-AF65-F5344CB8AC3E}">
        <p14:creationId xmlns:p14="http://schemas.microsoft.com/office/powerpoint/2010/main" val="2696596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963D6-F8E8-4965-A0A9-AF4950223778}"/>
              </a:ext>
            </a:extLst>
          </p:cNvPr>
          <p:cNvSpPr>
            <a:spLocks noGrp="1"/>
          </p:cNvSpPr>
          <p:nvPr>
            <p:ph type="title"/>
          </p:nvPr>
        </p:nvSpPr>
        <p:spPr/>
        <p:txBody>
          <a:bodyPr/>
          <a:lstStyle/>
          <a:p>
            <a:r>
              <a:rPr lang="en-US" dirty="0"/>
              <a:t>Class Review</a:t>
            </a:r>
          </a:p>
        </p:txBody>
      </p:sp>
      <p:sp>
        <p:nvSpPr>
          <p:cNvPr id="3" name="Content Placeholder 2">
            <a:extLst>
              <a:ext uri="{FF2B5EF4-FFF2-40B4-BE49-F238E27FC236}">
                <a16:creationId xmlns:a16="http://schemas.microsoft.com/office/drawing/2014/main" id="{08385817-5DDF-4C0D-9F9B-06F631CFABB0}"/>
              </a:ext>
            </a:extLst>
          </p:cNvPr>
          <p:cNvSpPr>
            <a:spLocks noGrp="1"/>
          </p:cNvSpPr>
          <p:nvPr>
            <p:ph idx="1"/>
          </p:nvPr>
        </p:nvSpPr>
        <p:spPr/>
        <p:txBody>
          <a:bodyPr/>
          <a:lstStyle/>
          <a:p>
            <a:r>
              <a:rPr lang="en-US" sz="2800" dirty="0"/>
              <a:t>How to Code, Test and Validate a Web Page</a:t>
            </a:r>
          </a:p>
          <a:p>
            <a:r>
              <a:rPr lang="en-US" sz="2800" dirty="0"/>
              <a:t>How to Use HTML to Structure a Web Page</a:t>
            </a:r>
          </a:p>
        </p:txBody>
      </p:sp>
      <p:sp>
        <p:nvSpPr>
          <p:cNvPr id="4" name="Date Placeholder 3">
            <a:extLst>
              <a:ext uri="{FF2B5EF4-FFF2-40B4-BE49-F238E27FC236}">
                <a16:creationId xmlns:a16="http://schemas.microsoft.com/office/drawing/2014/main" id="{6D6D3DDA-B3E5-40F1-BCF7-444B5948AD20}"/>
              </a:ext>
            </a:extLst>
          </p:cNvPr>
          <p:cNvSpPr>
            <a:spLocks noGrp="1"/>
          </p:cNvSpPr>
          <p:nvPr>
            <p:ph type="dt" sz="half" idx="10"/>
          </p:nvPr>
        </p:nvSpPr>
        <p:spPr/>
        <p:txBody>
          <a:bodyPr/>
          <a:lstStyle/>
          <a:p>
            <a:fld id="{35437BFD-B464-4150-AFB1-D41E24A6186E}" type="datetime1">
              <a:rPr lang="en-US" smtClean="0"/>
              <a:t>9/15/2025</a:t>
            </a:fld>
            <a:endParaRPr lang="en-US"/>
          </a:p>
        </p:txBody>
      </p:sp>
      <p:sp>
        <p:nvSpPr>
          <p:cNvPr id="5" name="Footer Placeholder 4">
            <a:extLst>
              <a:ext uri="{FF2B5EF4-FFF2-40B4-BE49-F238E27FC236}">
                <a16:creationId xmlns:a16="http://schemas.microsoft.com/office/drawing/2014/main" id="{477D4D02-FD0B-4F22-B2F3-46A565AEA464}"/>
              </a:ext>
            </a:extLst>
          </p:cNvPr>
          <p:cNvSpPr>
            <a:spLocks noGrp="1"/>
          </p:cNvSpPr>
          <p:nvPr>
            <p:ph type="ftr" sz="quarter" idx="11"/>
          </p:nvPr>
        </p:nvSpPr>
        <p:spPr/>
        <p:txBody>
          <a:bodyPr/>
          <a:lstStyle/>
          <a:p>
            <a:r>
              <a:rPr lang="en-US"/>
              <a:t>Copyright © 2007 - 2025 Carl M. Burnett</a:t>
            </a:r>
          </a:p>
        </p:txBody>
      </p:sp>
      <p:sp>
        <p:nvSpPr>
          <p:cNvPr id="6" name="Slide Number Placeholder 5">
            <a:extLst>
              <a:ext uri="{FF2B5EF4-FFF2-40B4-BE49-F238E27FC236}">
                <a16:creationId xmlns:a16="http://schemas.microsoft.com/office/drawing/2014/main" id="{405F65F3-782A-4843-BE07-9DBBC857F7F3}"/>
              </a:ext>
            </a:extLst>
          </p:cNvPr>
          <p:cNvSpPr>
            <a:spLocks noGrp="1"/>
          </p:cNvSpPr>
          <p:nvPr>
            <p:ph type="sldNum" sz="quarter" idx="12"/>
          </p:nvPr>
        </p:nvSpPr>
        <p:spPr/>
        <p:txBody>
          <a:bodyPr/>
          <a:lstStyle/>
          <a:p>
            <a:fld id="{3D46CBA2-ECE5-4BE9-B546-6761E0E67089}" type="slidenum">
              <a:rPr lang="en-US" smtClean="0"/>
              <a:t>24</a:t>
            </a:fld>
            <a:endParaRPr lang="en-US"/>
          </a:p>
        </p:txBody>
      </p:sp>
    </p:spTree>
    <p:extLst>
      <p:ext uri="{BB962C8B-B14F-4D97-AF65-F5344CB8AC3E}">
        <p14:creationId xmlns:p14="http://schemas.microsoft.com/office/powerpoint/2010/main" val="746773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How to Code, Test and Validate a Web Page Outline</a:t>
            </a:r>
          </a:p>
        </p:txBody>
      </p:sp>
      <p:sp>
        <p:nvSpPr>
          <p:cNvPr id="3" name="Content Placeholder 2"/>
          <p:cNvSpPr>
            <a:spLocks noGrp="1"/>
          </p:cNvSpPr>
          <p:nvPr>
            <p:ph idx="1"/>
          </p:nvPr>
        </p:nvSpPr>
        <p:spPr/>
        <p:txBody>
          <a:bodyPr/>
          <a:lstStyle/>
          <a:p>
            <a:r>
              <a:rPr lang="en-US" dirty="0"/>
              <a:t>HTML Syntax</a:t>
            </a:r>
          </a:p>
          <a:p>
            <a:r>
              <a:rPr lang="en-US" dirty="0"/>
              <a:t>Debug a Webpage</a:t>
            </a:r>
          </a:p>
        </p:txBody>
      </p:sp>
      <p:sp>
        <p:nvSpPr>
          <p:cNvPr id="4" name="Date Placeholder 3"/>
          <p:cNvSpPr>
            <a:spLocks noGrp="1"/>
          </p:cNvSpPr>
          <p:nvPr>
            <p:ph type="dt" sz="half" idx="10"/>
          </p:nvPr>
        </p:nvSpPr>
        <p:spPr/>
        <p:txBody>
          <a:bodyPr/>
          <a:lstStyle/>
          <a:p>
            <a:fld id="{AE5E7E9E-9FBC-46CF-B273-B325C740CC3C}" type="datetime1">
              <a:rPr lang="en-US" smtClean="0"/>
              <a:t>9/15/2025</a:t>
            </a:fld>
            <a:endParaRPr lang="en-US" dirty="0"/>
          </a:p>
        </p:txBody>
      </p:sp>
      <p:sp>
        <p:nvSpPr>
          <p:cNvPr id="6" name="Footer Placeholder 5"/>
          <p:cNvSpPr>
            <a:spLocks noGrp="1"/>
          </p:cNvSpPr>
          <p:nvPr>
            <p:ph type="ftr" sz="quarter" idx="11"/>
          </p:nvPr>
        </p:nvSpPr>
        <p:spPr>
          <a:prstGeom prst="rect">
            <a:avLst/>
          </a:prstGeom>
        </p:spPr>
        <p:txBody>
          <a:bodyPr/>
          <a:lstStyle/>
          <a:p>
            <a:r>
              <a:rPr lang="en-US"/>
              <a:t>Copyright © 2007 - 2025 Carl M. Burnett</a:t>
            </a:r>
            <a:endParaRPr lang="en-US" dirty="0"/>
          </a:p>
        </p:txBody>
      </p:sp>
      <p:sp>
        <p:nvSpPr>
          <p:cNvPr id="5" name="Slide Number Placeholder 4"/>
          <p:cNvSpPr>
            <a:spLocks noGrp="1"/>
          </p:cNvSpPr>
          <p:nvPr>
            <p:ph type="sldNum" sz="quarter" idx="12"/>
          </p:nvPr>
        </p:nvSpPr>
        <p:spPr>
          <a:prstGeom prst="rect">
            <a:avLst/>
          </a:prstGeom>
        </p:spPr>
        <p:txBody>
          <a:bodyPr/>
          <a:lstStyle/>
          <a:p>
            <a:pPr>
              <a:defRPr/>
            </a:pPr>
            <a:fld id="{BDC207AC-44E2-4E0C-A861-3776DCCCA189}" type="slidenum">
              <a:rPr lang="en-US" smtClean="0"/>
              <a:pPr>
                <a:defRPr/>
              </a:pPr>
              <a:t>3</a:t>
            </a:fld>
            <a:endParaRPr lang="en-US" dirty="0"/>
          </a:p>
        </p:txBody>
      </p:sp>
    </p:spTree>
    <p:extLst>
      <p:ext uri="{BB962C8B-B14F-4D97-AF65-F5344CB8AC3E}">
        <p14:creationId xmlns:p14="http://schemas.microsoft.com/office/powerpoint/2010/main" val="1974661279"/>
      </p:ext>
    </p:extLst>
  </p:cSld>
  <p:clrMapOvr>
    <a:masterClrMapping/>
  </p:clrMapOvr>
  <mc:AlternateContent xmlns:mc="http://schemas.openxmlformats.org/markup-compatibility/2006" xmlns:p14="http://schemas.microsoft.com/office/powerpoint/2010/main">
    <mc:Choice Requires="p14">
      <p:transition spd="med" p14:dur="700" advTm="2828">
        <p:fade/>
      </p:transition>
    </mc:Choice>
    <mc:Fallback xmlns="">
      <p:transition spd="med" advTm="2828">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chor="ctr"/>
          <a:lstStyle/>
          <a:p>
            <a:pPr algn="r"/>
            <a:r>
              <a:rPr lang="en-US" dirty="0"/>
              <a:t>HTML Syntax</a:t>
            </a:r>
          </a:p>
        </p:txBody>
      </p:sp>
      <p:sp>
        <p:nvSpPr>
          <p:cNvPr id="6" name="Text Placeholder 5"/>
          <p:cNvSpPr>
            <a:spLocks noGrp="1"/>
          </p:cNvSpPr>
          <p:nvPr>
            <p:ph type="body" idx="1"/>
          </p:nvPr>
        </p:nvSpPr>
        <p:spPr/>
        <p:txBody>
          <a:bodyPr/>
          <a:lstStyle/>
          <a:p>
            <a:endParaRPr lang="en-US" dirty="0"/>
          </a:p>
        </p:txBody>
      </p:sp>
      <p:sp>
        <p:nvSpPr>
          <p:cNvPr id="2" name="Date Placeholder 1"/>
          <p:cNvSpPr>
            <a:spLocks noGrp="1"/>
          </p:cNvSpPr>
          <p:nvPr>
            <p:ph type="dt" sz="half" idx="10"/>
          </p:nvPr>
        </p:nvSpPr>
        <p:spPr/>
        <p:txBody>
          <a:bodyPr/>
          <a:lstStyle/>
          <a:p>
            <a:fld id="{E8C50BBB-B168-43EE-AB50-838D582874A6}" type="datetime1">
              <a:rPr lang="en-US" smtClean="0"/>
              <a:t>9/15/2025</a:t>
            </a:fld>
            <a:endParaRPr lang="en-US" dirty="0"/>
          </a:p>
        </p:txBody>
      </p:sp>
      <p:sp>
        <p:nvSpPr>
          <p:cNvPr id="4" name="Footer Placeholder 3"/>
          <p:cNvSpPr>
            <a:spLocks noGrp="1"/>
          </p:cNvSpPr>
          <p:nvPr>
            <p:ph type="ftr" sz="quarter" idx="11"/>
          </p:nvPr>
        </p:nvSpPr>
        <p:spPr>
          <a:prstGeom prst="rect">
            <a:avLst/>
          </a:prstGeom>
        </p:spPr>
        <p:txBody>
          <a:bodyPr/>
          <a:lstStyle/>
          <a:p>
            <a:pPr>
              <a:defRPr/>
            </a:pPr>
            <a:r>
              <a:rPr lang="en-US"/>
              <a:t>Copyright © 2007 - 2025 Carl M. Burnett</a:t>
            </a:r>
            <a:endParaRPr lang="en-US" dirty="0"/>
          </a:p>
        </p:txBody>
      </p:sp>
      <p:sp>
        <p:nvSpPr>
          <p:cNvPr id="3" name="Slide Number Placeholder 2"/>
          <p:cNvSpPr>
            <a:spLocks noGrp="1"/>
          </p:cNvSpPr>
          <p:nvPr>
            <p:ph type="sldNum" sz="quarter" idx="12"/>
          </p:nvPr>
        </p:nvSpPr>
        <p:spPr>
          <a:prstGeom prst="rect">
            <a:avLst/>
          </a:prstGeom>
        </p:spPr>
        <p:txBody>
          <a:bodyPr/>
          <a:lstStyle/>
          <a:p>
            <a:pPr>
              <a:defRPr/>
            </a:pPr>
            <a:fld id="{1AEC4552-FCE3-4759-9876-AA52C2615944}" type="slidenum">
              <a:rPr lang="en-US" smtClean="0"/>
              <a:pPr>
                <a:defRPr/>
              </a:pPr>
              <a:t>4</a:t>
            </a:fld>
            <a:endParaRPr lang="en-US" dirty="0"/>
          </a:p>
        </p:txBody>
      </p:sp>
    </p:spTree>
    <p:extLst>
      <p:ext uri="{BB962C8B-B14F-4D97-AF65-F5344CB8AC3E}">
        <p14:creationId xmlns:p14="http://schemas.microsoft.com/office/powerpoint/2010/main" val="2752285868"/>
      </p:ext>
    </p:extLst>
  </p:cSld>
  <p:clrMapOvr>
    <a:masterClrMapping/>
  </p:clrMapOvr>
  <mc:AlternateContent xmlns:mc="http://schemas.openxmlformats.org/markup-compatibility/2006" xmlns:p14="http://schemas.microsoft.com/office/powerpoint/2010/main">
    <mc:Choice Requires="p14">
      <p:transition spd="med" p14:dur="700" advTm="3975">
        <p:fade/>
      </p:transition>
    </mc:Choice>
    <mc:Fallback xmlns="">
      <p:transition spd="med" advTm="3975">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9" name="Group 16388"/>
          <p:cNvGrpSpPr/>
          <p:nvPr/>
        </p:nvGrpSpPr>
        <p:grpSpPr>
          <a:xfrm>
            <a:off x="895352" y="1619582"/>
            <a:ext cx="8029259" cy="3139321"/>
            <a:chOff x="895352" y="1619582"/>
            <a:chExt cx="8029259" cy="3139321"/>
          </a:xfrm>
        </p:grpSpPr>
        <p:sp>
          <p:nvSpPr>
            <p:cNvPr id="12" name="TextBox 11"/>
            <p:cNvSpPr txBox="1"/>
            <p:nvPr/>
          </p:nvSpPr>
          <p:spPr>
            <a:xfrm>
              <a:off x="895352" y="1619582"/>
              <a:ext cx="1149674" cy="3139321"/>
            </a:xfrm>
            <a:prstGeom prst="rect">
              <a:avLst/>
            </a:prstGeom>
            <a:noFill/>
          </p:spPr>
          <p:txBody>
            <a:bodyPr wrap="none" rtlCol="0">
              <a:spAutoFit/>
            </a:bodyPr>
            <a:lstStyle/>
            <a:p>
              <a:r>
                <a:rPr lang="en-US" b="1" dirty="0">
                  <a:latin typeface="Courier New" panose="02070309020205020404" pitchFamily="49" charset="0"/>
                  <a:cs typeface="Courier New" panose="02070309020205020404" pitchFamily="49" charset="0"/>
                </a:rPr>
                <a:t>&lt;html&gt;</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&lt;/html&gt;</a:t>
              </a:r>
            </a:p>
          </p:txBody>
        </p:sp>
        <p:sp>
          <p:nvSpPr>
            <p:cNvPr id="11" name="TextBox 10"/>
            <p:cNvSpPr txBox="1"/>
            <p:nvPr/>
          </p:nvSpPr>
          <p:spPr>
            <a:xfrm>
              <a:off x="7572959" y="2894916"/>
              <a:ext cx="1351652" cy="646331"/>
            </a:xfrm>
            <a:prstGeom prst="rect">
              <a:avLst/>
            </a:prstGeom>
            <a:noFill/>
          </p:spPr>
          <p:txBody>
            <a:bodyPr wrap="none" rtlCol="0">
              <a:spAutoFit/>
            </a:bodyPr>
            <a:lstStyle/>
            <a:p>
              <a:pPr algn="ctr"/>
              <a:r>
                <a:rPr lang="en-US" b="1" dirty="0">
                  <a:latin typeface="Arial" panose="020B0604020202020204" pitchFamily="34" charset="0"/>
                  <a:cs typeface="Arial" panose="020B0604020202020204" pitchFamily="34" charset="0"/>
                </a:rPr>
                <a:t>document </a:t>
              </a: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tree</a:t>
              </a:r>
              <a:endParaRPr lang="en-US" dirty="0">
                <a:latin typeface="Arial" panose="020B0604020202020204" pitchFamily="34" charset="0"/>
                <a:cs typeface="Arial" panose="020B0604020202020204" pitchFamily="34" charset="0"/>
              </a:endParaRPr>
            </a:p>
          </p:txBody>
        </p:sp>
        <p:grpSp>
          <p:nvGrpSpPr>
            <p:cNvPr id="16398" name="Group 16397"/>
            <p:cNvGrpSpPr/>
            <p:nvPr/>
          </p:nvGrpSpPr>
          <p:grpSpPr>
            <a:xfrm>
              <a:off x="1863418" y="1830144"/>
              <a:ext cx="5683916" cy="2722806"/>
              <a:chOff x="1863416" y="2523820"/>
              <a:chExt cx="5683916" cy="3630407"/>
            </a:xfrm>
          </p:grpSpPr>
          <p:cxnSp>
            <p:nvCxnSpPr>
              <p:cNvPr id="46" name="Straight Connector 45"/>
              <p:cNvCxnSpPr/>
              <p:nvPr/>
            </p:nvCxnSpPr>
            <p:spPr>
              <a:xfrm>
                <a:off x="1863416" y="2523820"/>
                <a:ext cx="549107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991648" y="6154227"/>
                <a:ext cx="533287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7348687" y="2523820"/>
                <a:ext cx="5804" cy="363040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7313294" y="4339024"/>
                <a:ext cx="23403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pSp>
      </p:grpSp>
      <p:sp>
        <p:nvSpPr>
          <p:cNvPr id="8" name="Title 7"/>
          <p:cNvSpPr>
            <a:spLocks noGrp="1"/>
          </p:cNvSpPr>
          <p:nvPr>
            <p:ph type="title"/>
          </p:nvPr>
        </p:nvSpPr>
        <p:spPr>
          <a:xfrm>
            <a:off x="457200" y="514350"/>
            <a:ext cx="8229600" cy="595884"/>
          </a:xfrm>
        </p:spPr>
        <p:txBody>
          <a:bodyPr/>
          <a:lstStyle/>
          <a:p>
            <a:r>
              <a:rPr lang="en-US" sz="3200" dirty="0"/>
              <a:t>Basic Structure of an HTML5 Document </a:t>
            </a:r>
          </a:p>
        </p:txBody>
      </p:sp>
      <p:grpSp>
        <p:nvGrpSpPr>
          <p:cNvPr id="16388" name="Group 16387"/>
          <p:cNvGrpSpPr/>
          <p:nvPr/>
        </p:nvGrpSpPr>
        <p:grpSpPr>
          <a:xfrm>
            <a:off x="918756" y="1224006"/>
            <a:ext cx="7920588" cy="376631"/>
            <a:chOff x="918756" y="1224006"/>
            <a:chExt cx="7920588" cy="376631"/>
          </a:xfrm>
        </p:grpSpPr>
        <p:sp>
          <p:nvSpPr>
            <p:cNvPr id="7" name="TextBox 6"/>
            <p:cNvSpPr txBox="1"/>
            <p:nvPr/>
          </p:nvSpPr>
          <p:spPr>
            <a:xfrm>
              <a:off x="918756" y="1224006"/>
              <a:ext cx="2252540" cy="369332"/>
            </a:xfrm>
            <a:prstGeom prst="rect">
              <a:avLst/>
            </a:prstGeom>
            <a:noFill/>
          </p:spPr>
          <p:txBody>
            <a:bodyPr wrap="non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doctype</a:t>
              </a:r>
              <a:r>
                <a:rPr lang="en-US" b="1" dirty="0">
                  <a:latin typeface="Courier New" panose="02070309020205020404" pitchFamily="49" charset="0"/>
                  <a:cs typeface="Courier New" panose="02070309020205020404" pitchFamily="49" charset="0"/>
                </a:rPr>
                <a:t> html&gt;</a:t>
              </a:r>
            </a:p>
          </p:txBody>
        </p:sp>
        <p:sp>
          <p:nvSpPr>
            <p:cNvPr id="9" name="TextBox 8"/>
            <p:cNvSpPr txBox="1"/>
            <p:nvPr/>
          </p:nvSpPr>
          <p:spPr>
            <a:xfrm>
              <a:off x="5410200" y="1231305"/>
              <a:ext cx="3429144"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HTML5 DOCTYPE declaration</a:t>
              </a:r>
              <a:endParaRPr lang="en-US" dirty="0">
                <a:latin typeface="Arial" panose="020B0604020202020204" pitchFamily="34" charset="0"/>
                <a:cs typeface="Arial" panose="020B0604020202020204" pitchFamily="34" charset="0"/>
              </a:endParaRPr>
            </a:p>
          </p:txBody>
        </p:sp>
        <p:cxnSp>
          <p:nvCxnSpPr>
            <p:cNvPr id="20" name="Straight Connector 19"/>
            <p:cNvCxnSpPr>
              <a:stCxn id="7" idx="3"/>
              <a:endCxn id="9" idx="1"/>
            </p:cNvCxnSpPr>
            <p:nvPr/>
          </p:nvCxnSpPr>
          <p:spPr>
            <a:xfrm>
              <a:off x="3171296" y="1408672"/>
              <a:ext cx="2238904" cy="729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390" name="Group 16389"/>
          <p:cNvGrpSpPr/>
          <p:nvPr/>
        </p:nvGrpSpPr>
        <p:grpSpPr>
          <a:xfrm>
            <a:off x="895352" y="2070711"/>
            <a:ext cx="5862596" cy="1200329"/>
            <a:chOff x="895352" y="2070711"/>
            <a:chExt cx="5862596" cy="1200329"/>
          </a:xfrm>
        </p:grpSpPr>
        <p:sp>
          <p:nvSpPr>
            <p:cNvPr id="17" name="TextBox 16"/>
            <p:cNvSpPr txBox="1"/>
            <p:nvPr/>
          </p:nvSpPr>
          <p:spPr>
            <a:xfrm>
              <a:off x="895352" y="2070711"/>
              <a:ext cx="1149674" cy="1200329"/>
            </a:xfrm>
            <a:prstGeom prst="rect">
              <a:avLst/>
            </a:prstGeom>
            <a:noFill/>
          </p:spPr>
          <p:txBody>
            <a:bodyPr wrap="none" rtlCol="0">
              <a:spAutoFit/>
            </a:bodyPr>
            <a:lstStyle/>
            <a:p>
              <a:r>
                <a:rPr lang="en-US" b="1" dirty="0">
                  <a:latin typeface="Courier New" panose="02070309020205020404" pitchFamily="49" charset="0"/>
                  <a:cs typeface="Courier New" panose="02070309020205020404" pitchFamily="49" charset="0"/>
                </a:rPr>
                <a:t>&lt;head&gt;</a:t>
              </a:r>
            </a:p>
            <a:p>
              <a:endParaRPr lang="en-US" b="1"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&lt;/head&gt;</a:t>
              </a:r>
            </a:p>
          </p:txBody>
        </p:sp>
        <p:sp>
          <p:nvSpPr>
            <p:cNvPr id="10" name="TextBox 9"/>
            <p:cNvSpPr txBox="1"/>
            <p:nvPr/>
          </p:nvSpPr>
          <p:spPr>
            <a:xfrm>
              <a:off x="5098519" y="2162917"/>
              <a:ext cx="1659429"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head element</a:t>
              </a:r>
              <a:endParaRPr lang="en-US" dirty="0">
                <a:latin typeface="Arial" panose="020B0604020202020204" pitchFamily="34" charset="0"/>
                <a:cs typeface="Arial" panose="020B0604020202020204" pitchFamily="34" charset="0"/>
              </a:endParaRPr>
            </a:p>
          </p:txBody>
        </p:sp>
        <p:grpSp>
          <p:nvGrpSpPr>
            <p:cNvPr id="16401" name="Group 16400"/>
            <p:cNvGrpSpPr/>
            <p:nvPr/>
          </p:nvGrpSpPr>
          <p:grpSpPr>
            <a:xfrm>
              <a:off x="1863418" y="2266948"/>
              <a:ext cx="2960835" cy="864393"/>
              <a:chOff x="1863416" y="3022599"/>
              <a:chExt cx="2960835" cy="1152525"/>
            </a:xfrm>
          </p:grpSpPr>
          <p:cxnSp>
            <p:nvCxnSpPr>
              <p:cNvPr id="29" name="Straight Connector 28"/>
              <p:cNvCxnSpPr/>
              <p:nvPr/>
            </p:nvCxnSpPr>
            <p:spPr>
              <a:xfrm flipV="1">
                <a:off x="1863416" y="3022599"/>
                <a:ext cx="2960835" cy="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991648" y="4140201"/>
                <a:ext cx="2832603"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824251" y="3022599"/>
                <a:ext cx="0" cy="115252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grpSp>
      <p:grpSp>
        <p:nvGrpSpPr>
          <p:cNvPr id="16392" name="Group 16391"/>
          <p:cNvGrpSpPr/>
          <p:nvPr/>
        </p:nvGrpSpPr>
        <p:grpSpPr>
          <a:xfrm>
            <a:off x="895350" y="3163569"/>
            <a:ext cx="6050351" cy="1200329"/>
            <a:chOff x="895350" y="3163569"/>
            <a:chExt cx="6050351" cy="1200329"/>
          </a:xfrm>
        </p:grpSpPr>
        <p:sp>
          <p:nvSpPr>
            <p:cNvPr id="16" name="TextBox 15"/>
            <p:cNvSpPr txBox="1"/>
            <p:nvPr/>
          </p:nvSpPr>
          <p:spPr>
            <a:xfrm>
              <a:off x="895350" y="3163569"/>
              <a:ext cx="1149674" cy="1200329"/>
            </a:xfrm>
            <a:prstGeom prst="rect">
              <a:avLst/>
            </a:prstGeom>
            <a:noFill/>
          </p:spPr>
          <p:txBody>
            <a:bodyPr wrap="none" rtlCol="0">
              <a:spAutoFit/>
            </a:bodyPr>
            <a:lstStyle/>
            <a:p>
              <a:r>
                <a:rPr lang="en-US" b="1" dirty="0">
                  <a:latin typeface="Courier New" panose="02070309020205020404" pitchFamily="49" charset="0"/>
                  <a:cs typeface="Courier New" panose="02070309020205020404" pitchFamily="49" charset="0"/>
                </a:rPr>
                <a:t>&lt;body&gt;</a:t>
              </a:r>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&lt;/body&gt;</a:t>
              </a:r>
            </a:p>
          </p:txBody>
        </p:sp>
        <p:sp>
          <p:nvSpPr>
            <p:cNvPr id="24" name="TextBox 23"/>
            <p:cNvSpPr txBox="1"/>
            <p:nvPr/>
          </p:nvSpPr>
          <p:spPr>
            <a:xfrm>
              <a:off x="5273448" y="3533968"/>
              <a:ext cx="1672253"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body element</a:t>
              </a:r>
              <a:endParaRPr lang="en-US" dirty="0">
                <a:latin typeface="Arial" panose="020B0604020202020204" pitchFamily="34" charset="0"/>
                <a:cs typeface="Arial" panose="020B0604020202020204" pitchFamily="34" charset="0"/>
              </a:endParaRPr>
            </a:p>
          </p:txBody>
        </p:sp>
        <p:grpSp>
          <p:nvGrpSpPr>
            <p:cNvPr id="16402" name="Group 16401"/>
            <p:cNvGrpSpPr/>
            <p:nvPr/>
          </p:nvGrpSpPr>
          <p:grpSpPr>
            <a:xfrm>
              <a:off x="1942746" y="3333750"/>
              <a:ext cx="3349583" cy="838200"/>
              <a:chOff x="1921167" y="3823459"/>
              <a:chExt cx="3349583" cy="1117601"/>
            </a:xfrm>
          </p:grpSpPr>
          <p:cxnSp>
            <p:nvCxnSpPr>
              <p:cNvPr id="38" name="Straight Connector 37"/>
              <p:cNvCxnSpPr/>
              <p:nvPr/>
            </p:nvCxnSpPr>
            <p:spPr>
              <a:xfrm>
                <a:off x="1921167" y="3823459"/>
                <a:ext cx="2881507"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990339" y="4941060"/>
                <a:ext cx="2812335"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802674" y="3823459"/>
                <a:ext cx="0" cy="111760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802674" y="4336638"/>
                <a:ext cx="468076"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grpSp>
      </p:grpSp>
      <p:grpSp>
        <p:nvGrpSpPr>
          <p:cNvPr id="16391" name="Group 16390"/>
          <p:cNvGrpSpPr/>
          <p:nvPr/>
        </p:nvGrpSpPr>
        <p:grpSpPr>
          <a:xfrm>
            <a:off x="896701" y="2486209"/>
            <a:ext cx="6089008" cy="409824"/>
            <a:chOff x="896701" y="2486209"/>
            <a:chExt cx="6089008" cy="409824"/>
          </a:xfrm>
        </p:grpSpPr>
        <p:sp>
          <p:nvSpPr>
            <p:cNvPr id="23" name="TextBox 22"/>
            <p:cNvSpPr txBox="1"/>
            <p:nvPr/>
          </p:nvSpPr>
          <p:spPr>
            <a:xfrm>
              <a:off x="5454521" y="2526701"/>
              <a:ext cx="1531188"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title element</a:t>
              </a:r>
              <a:endParaRPr lang="en-US" dirty="0">
                <a:latin typeface="Arial" panose="020B0604020202020204" pitchFamily="34" charset="0"/>
                <a:cs typeface="Arial" panose="020B0604020202020204" pitchFamily="34" charset="0"/>
              </a:endParaRPr>
            </a:p>
          </p:txBody>
        </p:sp>
        <p:cxnSp>
          <p:nvCxnSpPr>
            <p:cNvPr id="36" name="Straight Connector 35"/>
            <p:cNvCxnSpPr/>
            <p:nvPr/>
          </p:nvCxnSpPr>
          <p:spPr>
            <a:xfrm>
              <a:off x="4298978" y="2691307"/>
              <a:ext cx="1154869" cy="7837"/>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6406" name="Rectangle 16405"/>
            <p:cNvSpPr/>
            <p:nvPr/>
          </p:nvSpPr>
          <p:spPr>
            <a:xfrm>
              <a:off x="896701" y="2486209"/>
              <a:ext cx="3445174" cy="369332"/>
            </a:xfrm>
            <a:prstGeom prst="rect">
              <a:avLst/>
            </a:prstGeom>
          </p:spPr>
          <p:txBody>
            <a:bodyPr wrap="none">
              <a:spAutoFit/>
            </a:bodyPr>
            <a:lstStyle/>
            <a:p>
              <a:r>
                <a:rPr lang="en-US" b="1" dirty="0">
                  <a:latin typeface="Courier New" panose="02070309020205020404" pitchFamily="49" charset="0"/>
                  <a:cs typeface="Courier New" panose="02070309020205020404" pitchFamily="49" charset="0"/>
                </a:rPr>
                <a:t>&lt;title&gt;</a:t>
              </a:r>
              <a:r>
                <a:rPr lang="en-US" b="1" dirty="0">
                  <a:latin typeface="Arial" panose="020B0604020202020204" pitchFamily="34" charset="0"/>
                  <a:cs typeface="Arial" panose="020B0604020202020204" pitchFamily="34" charset="0"/>
                </a:rPr>
                <a:t>New Movie</a:t>
              </a:r>
              <a:r>
                <a:rPr lang="en-US" b="1" dirty="0">
                  <a:latin typeface="Courier New" panose="02070309020205020404" pitchFamily="49" charset="0"/>
                  <a:cs typeface="Courier New" panose="02070309020205020404" pitchFamily="49" charset="0"/>
                </a:rPr>
                <a:t>&lt;/title&gt;</a:t>
              </a:r>
            </a:p>
          </p:txBody>
        </p:sp>
      </p:grpSp>
      <p:sp>
        <p:nvSpPr>
          <p:cNvPr id="3" name="Date Placeholder 2"/>
          <p:cNvSpPr>
            <a:spLocks noGrp="1"/>
          </p:cNvSpPr>
          <p:nvPr>
            <p:ph type="dt" sz="half" idx="10"/>
          </p:nvPr>
        </p:nvSpPr>
        <p:spPr/>
        <p:txBody>
          <a:bodyPr/>
          <a:lstStyle/>
          <a:p>
            <a:fld id="{15F013C3-3D67-423D-8E5C-6C2FBABA13E1}" type="datetime1">
              <a:rPr lang="en-US" smtClean="0"/>
              <a:t>9/15/2025</a:t>
            </a:fld>
            <a:endParaRPr lang="en-US"/>
          </a:p>
        </p:txBody>
      </p:sp>
      <p:sp>
        <p:nvSpPr>
          <p:cNvPr id="4" name="Footer Placeholder 3"/>
          <p:cNvSpPr>
            <a:spLocks noGrp="1"/>
          </p:cNvSpPr>
          <p:nvPr>
            <p:ph type="ftr" sz="quarter" idx="11"/>
          </p:nvPr>
        </p:nvSpPr>
        <p:spPr/>
        <p:txBody>
          <a:bodyPr/>
          <a:lstStyle/>
          <a:p>
            <a:r>
              <a:rPr lang="en-US"/>
              <a:t>Copyright © 2007 - 2025 Carl M. Burnett</a:t>
            </a:r>
          </a:p>
        </p:txBody>
      </p:sp>
      <p:sp>
        <p:nvSpPr>
          <p:cNvPr id="5" name="Slide Number Placeholder 4"/>
          <p:cNvSpPr>
            <a:spLocks noGrp="1"/>
          </p:cNvSpPr>
          <p:nvPr>
            <p:ph type="sldNum" sz="quarter" idx="12"/>
          </p:nvPr>
        </p:nvSpPr>
        <p:spPr/>
        <p:txBody>
          <a:bodyPr/>
          <a:lstStyle/>
          <a:p>
            <a:fld id="{3D46CBA2-ECE5-4BE9-B546-6761E0E67089}" type="slidenum">
              <a:rPr lang="en-US" smtClean="0"/>
              <a:t>5</a:t>
            </a:fld>
            <a:endParaRPr lang="en-US"/>
          </a:p>
        </p:txBody>
      </p:sp>
    </p:spTree>
    <p:custDataLst>
      <p:tags r:id="rId1"/>
    </p:custDataLst>
    <p:extLst>
      <p:ext uri="{BB962C8B-B14F-4D97-AF65-F5344CB8AC3E}">
        <p14:creationId xmlns:p14="http://schemas.microsoft.com/office/powerpoint/2010/main" val="1526885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fade">
                                      <p:cBhvr>
                                        <p:cTn id="7" dur="500"/>
                                        <p:tgtEl>
                                          <p:spTgt spid="1638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fade">
                                      <p:cBhvr>
                                        <p:cTn id="12" dur="500"/>
                                        <p:tgtEl>
                                          <p:spTgt spid="1638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90"/>
                                        </p:tgtEl>
                                        <p:attrNameLst>
                                          <p:attrName>style.visibility</p:attrName>
                                        </p:attrNameLst>
                                      </p:cBhvr>
                                      <p:to>
                                        <p:strVal val="visible"/>
                                      </p:to>
                                    </p:set>
                                    <p:animEffect transition="in" filter="fade">
                                      <p:cBhvr>
                                        <p:cTn id="17" dur="500"/>
                                        <p:tgtEl>
                                          <p:spTgt spid="1639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392"/>
                                        </p:tgtEl>
                                        <p:attrNameLst>
                                          <p:attrName>style.visibility</p:attrName>
                                        </p:attrNameLst>
                                      </p:cBhvr>
                                      <p:to>
                                        <p:strVal val="visible"/>
                                      </p:to>
                                    </p:set>
                                    <p:animEffect transition="in" filter="fade">
                                      <p:cBhvr>
                                        <p:cTn id="22" dur="500"/>
                                        <p:tgtEl>
                                          <p:spTgt spid="1639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391"/>
                                        </p:tgtEl>
                                        <p:attrNameLst>
                                          <p:attrName>style.visibility</p:attrName>
                                        </p:attrNameLst>
                                      </p:cBhvr>
                                      <p:to>
                                        <p:strVal val="visible"/>
                                      </p:to>
                                    </p:set>
                                    <p:animEffect transition="in" filter="fade">
                                      <p:cBhvr>
                                        <p:cTn id="27" dur="500"/>
                                        <p:tgtEl>
                                          <p:spTgt spid="16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85750"/>
            <a:ext cx="8229600" cy="914400"/>
          </a:xfrm>
        </p:spPr>
        <p:txBody>
          <a:bodyPr>
            <a:normAutofit/>
          </a:bodyPr>
          <a:lstStyle/>
          <a:p>
            <a:r>
              <a:rPr lang="en-US" dirty="0"/>
              <a:t>A HTML5 Document</a:t>
            </a:r>
          </a:p>
        </p:txBody>
      </p:sp>
      <p:sp>
        <p:nvSpPr>
          <p:cNvPr id="3" name="TextBox 2"/>
          <p:cNvSpPr txBox="1"/>
          <p:nvPr/>
        </p:nvSpPr>
        <p:spPr>
          <a:xfrm>
            <a:off x="550708" y="1258346"/>
            <a:ext cx="6306535" cy="3323987"/>
          </a:xfrm>
          <a:prstGeom prst="rect">
            <a:avLst/>
          </a:prstGeom>
          <a:noFill/>
        </p:spPr>
        <p:txBody>
          <a:bodyPr wrap="none" rtlCol="0">
            <a:spAutoFit/>
          </a:bodyPr>
          <a:lstStyle/>
          <a:p>
            <a:r>
              <a:rPr lang="en-US" sz="1400" b="1" dirty="0">
                <a:latin typeface="Courier New" panose="02070309020205020404" pitchFamily="49" charset="0"/>
                <a:cs typeface="Courier New" panose="02070309020205020404" pitchFamily="49" charset="0"/>
              </a:rPr>
              <a:t>&lt;!DOCTYPE html&gt;</a:t>
            </a:r>
          </a:p>
          <a:p>
            <a:r>
              <a:rPr lang="en-US" sz="1400" b="1" dirty="0">
                <a:latin typeface="Courier New" panose="02070309020205020404" pitchFamily="49" charset="0"/>
                <a:cs typeface="Courier New" panose="02070309020205020404" pitchFamily="49" charset="0"/>
              </a:rPr>
              <a:t>&lt;html </a:t>
            </a:r>
            <a:r>
              <a:rPr lang="en-US" sz="1400" b="1" dirty="0" err="1">
                <a:latin typeface="Courier New" panose="02070309020205020404" pitchFamily="49" charset="0"/>
                <a:cs typeface="Courier New" panose="02070309020205020404" pitchFamily="49" charset="0"/>
              </a:rPr>
              <a:t>lang</a:t>
            </a:r>
            <a:r>
              <a:rPr lang="en-US" sz="1400" b="1" dirty="0">
                <a:latin typeface="Courier New" panose="02070309020205020404" pitchFamily="49" charset="0"/>
                <a:cs typeface="Courier New" panose="02070309020205020404" pitchFamily="49" charset="0"/>
              </a:rPr>
              <a:t>="en"&gt;</a:t>
            </a:r>
          </a:p>
          <a:p>
            <a:r>
              <a:rPr lang="en-US" sz="1400" b="1" dirty="0">
                <a:latin typeface="Courier New" panose="02070309020205020404" pitchFamily="49" charset="0"/>
                <a:cs typeface="Courier New" panose="02070309020205020404" pitchFamily="49" charset="0"/>
              </a:rPr>
              <a:t>    &lt;head&gt;</a:t>
            </a:r>
          </a:p>
          <a:p>
            <a:r>
              <a:rPr lang="en-US" sz="1400" b="1" dirty="0">
                <a:latin typeface="Courier New" panose="02070309020205020404" pitchFamily="49" charset="0"/>
                <a:cs typeface="Courier New" panose="02070309020205020404" pitchFamily="49" charset="0"/>
              </a:rPr>
              <a:t>        &lt;meta charset="utf-8"&gt;</a:t>
            </a:r>
          </a:p>
          <a:p>
            <a:r>
              <a:rPr lang="en-US" sz="1400" b="1" dirty="0">
                <a:latin typeface="Courier New" panose="02070309020205020404" pitchFamily="49" charset="0"/>
                <a:cs typeface="Courier New" panose="02070309020205020404" pitchFamily="49" charset="0"/>
              </a:rPr>
              <a:t>        &lt;title&gt;San Joaquin Valley Town Hall&lt;/title&gt;</a:t>
            </a:r>
          </a:p>
          <a:p>
            <a:r>
              <a:rPr lang="en-US" sz="1400" b="1" dirty="0">
                <a:latin typeface="Courier New" panose="02070309020205020404" pitchFamily="49" charset="0"/>
                <a:cs typeface="Courier New" panose="02070309020205020404" pitchFamily="49" charset="0"/>
              </a:rPr>
              <a:t>    &lt;/head&gt;</a:t>
            </a:r>
          </a:p>
          <a:p>
            <a:r>
              <a:rPr lang="en-US" sz="1400" b="1" dirty="0">
                <a:latin typeface="Courier New" panose="02070309020205020404" pitchFamily="49" charset="0"/>
                <a:cs typeface="Courier New" panose="02070309020205020404" pitchFamily="49" charset="0"/>
              </a:rPr>
              <a:t>    &lt;body&gt;</a:t>
            </a:r>
          </a:p>
          <a:p>
            <a:r>
              <a:rPr lang="en-US" sz="1400" b="1" dirty="0">
                <a:latin typeface="Courier New" panose="02070309020205020404" pitchFamily="49" charset="0"/>
                <a:cs typeface="Courier New" panose="02070309020205020404" pitchFamily="49" charset="0"/>
              </a:rPr>
              <a:t>        &lt;h1&gt;San Joaquin Valley Town Hall&lt;/h1&gt;</a:t>
            </a:r>
          </a:p>
          <a:p>
            <a:r>
              <a:rPr lang="en-US" sz="1400" b="1" dirty="0">
                <a:latin typeface="Courier New" panose="02070309020205020404" pitchFamily="49" charset="0"/>
                <a:cs typeface="Courier New" panose="02070309020205020404" pitchFamily="49" charset="0"/>
              </a:rPr>
              <a:t>        &lt;p&gt;Welcome to San Joaquin Valley Town Hall.&lt;/p&gt;</a:t>
            </a:r>
          </a:p>
          <a:p>
            <a:r>
              <a:rPr lang="en-US" sz="1400" b="1" dirty="0">
                <a:latin typeface="Courier New" panose="02070309020205020404" pitchFamily="49" charset="0"/>
                <a:cs typeface="Courier New" panose="02070309020205020404" pitchFamily="49" charset="0"/>
              </a:rPr>
              <a:t>        &lt;p&gt;We have some amazing speakers in store for you</a:t>
            </a:r>
          </a:p>
          <a:p>
            <a:r>
              <a:rPr lang="en-US" sz="1400" b="1" dirty="0">
                <a:latin typeface="Courier New" panose="02070309020205020404" pitchFamily="49" charset="0"/>
                <a:cs typeface="Courier New" panose="02070309020205020404" pitchFamily="49" charset="0"/>
              </a:rPr>
              <a:t>           this season!&lt;/p&gt;</a:t>
            </a:r>
          </a:p>
          <a:p>
            <a:r>
              <a:rPr lang="en-US" sz="1400" b="1" dirty="0">
                <a:latin typeface="Courier New" panose="02070309020205020404" pitchFamily="49" charset="0"/>
                <a:cs typeface="Courier New" panose="02070309020205020404" pitchFamily="49" charset="0"/>
              </a:rPr>
              <a:t>        &lt;p&gt;&lt;a </a:t>
            </a:r>
            <a:r>
              <a:rPr lang="en-US" sz="1400" b="1" dirty="0" err="1">
                <a:latin typeface="Courier New" panose="02070309020205020404" pitchFamily="49" charset="0"/>
                <a:cs typeface="Courier New" panose="02070309020205020404" pitchFamily="49" charset="0"/>
              </a:rPr>
              <a:t>href</a:t>
            </a:r>
            <a:r>
              <a:rPr lang="en-US" sz="1400" b="1" dirty="0">
                <a:latin typeface="Courier New" panose="02070309020205020404" pitchFamily="49" charset="0"/>
                <a:cs typeface="Courier New" panose="02070309020205020404" pitchFamily="49" charset="0"/>
              </a:rPr>
              <a:t>="speakers.html"&gt;Speaker</a:t>
            </a:r>
          </a:p>
          <a:p>
            <a:r>
              <a:rPr lang="en-US" sz="1400" b="1" dirty="0">
                <a:latin typeface="Courier New" panose="02070309020205020404" pitchFamily="49" charset="0"/>
                <a:cs typeface="Courier New" panose="02070309020205020404" pitchFamily="49" charset="0"/>
              </a:rPr>
              <a:t>           information&lt;/a&gt;&lt;/p&gt;</a:t>
            </a:r>
          </a:p>
          <a:p>
            <a:r>
              <a:rPr lang="en-US" sz="1400" b="1" dirty="0">
                <a:latin typeface="Courier New" panose="02070309020205020404" pitchFamily="49" charset="0"/>
                <a:cs typeface="Courier New" panose="02070309020205020404" pitchFamily="49" charset="0"/>
              </a:rPr>
              <a:t>    &lt;/body&gt;</a:t>
            </a:r>
          </a:p>
          <a:p>
            <a:r>
              <a:rPr lang="en-US" sz="1400" b="1" dirty="0">
                <a:latin typeface="Courier New" panose="02070309020205020404" pitchFamily="49" charset="0"/>
                <a:cs typeface="Courier New" panose="02070309020205020404" pitchFamily="49" charset="0"/>
              </a:rPr>
              <a:t>&lt;/html&gt;</a:t>
            </a:r>
          </a:p>
        </p:txBody>
      </p:sp>
      <p:sp>
        <p:nvSpPr>
          <p:cNvPr id="6" name="Date Placeholder 5"/>
          <p:cNvSpPr>
            <a:spLocks noGrp="1"/>
          </p:cNvSpPr>
          <p:nvPr>
            <p:ph type="dt" sz="half" idx="10"/>
          </p:nvPr>
        </p:nvSpPr>
        <p:spPr/>
        <p:txBody>
          <a:bodyPr/>
          <a:lstStyle/>
          <a:p>
            <a:fld id="{A70D22C0-F10D-4AAF-9D0C-AC6ABAFEC37C}" type="datetime1">
              <a:rPr lang="en-US" smtClean="0"/>
              <a:t>9/15/2025</a:t>
            </a:fld>
            <a:endParaRPr lang="en-US"/>
          </a:p>
        </p:txBody>
      </p:sp>
      <p:sp>
        <p:nvSpPr>
          <p:cNvPr id="7" name="Footer Placeholder 6"/>
          <p:cNvSpPr>
            <a:spLocks noGrp="1"/>
          </p:cNvSpPr>
          <p:nvPr>
            <p:ph type="ftr" sz="quarter" idx="11"/>
          </p:nvPr>
        </p:nvSpPr>
        <p:spPr/>
        <p:txBody>
          <a:bodyPr/>
          <a:lstStyle/>
          <a:p>
            <a:r>
              <a:rPr lang="en-US"/>
              <a:t>Copyright © 2007 - 2025 Carl M. Burnett</a:t>
            </a:r>
          </a:p>
        </p:txBody>
      </p:sp>
      <p:sp>
        <p:nvSpPr>
          <p:cNvPr id="8" name="Slide Number Placeholder 7"/>
          <p:cNvSpPr>
            <a:spLocks noGrp="1"/>
          </p:cNvSpPr>
          <p:nvPr>
            <p:ph type="sldNum" sz="quarter" idx="12"/>
          </p:nvPr>
        </p:nvSpPr>
        <p:spPr/>
        <p:txBody>
          <a:bodyPr/>
          <a:lstStyle/>
          <a:p>
            <a:fld id="{3D46CBA2-ECE5-4BE9-B546-6761E0E67089}" type="slidenum">
              <a:rPr lang="en-US" smtClean="0"/>
              <a:t>6</a:t>
            </a:fld>
            <a:endParaRPr lang="en-US"/>
          </a:p>
        </p:txBody>
      </p:sp>
    </p:spTree>
    <p:custDataLst>
      <p:tags r:id="rId1"/>
    </p:custDataLst>
    <p:extLst>
      <p:ext uri="{BB962C8B-B14F-4D97-AF65-F5344CB8AC3E}">
        <p14:creationId xmlns:p14="http://schemas.microsoft.com/office/powerpoint/2010/main" val="3345289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28600" y="1809750"/>
            <a:ext cx="8534400" cy="1271469"/>
            <a:chOff x="0" y="2518677"/>
            <a:chExt cx="8763000" cy="1695291"/>
          </a:xfrm>
        </p:grpSpPr>
        <p:sp>
          <p:nvSpPr>
            <p:cNvPr id="8" name="Title 1"/>
            <p:cNvSpPr txBox="1">
              <a:spLocks/>
            </p:cNvSpPr>
            <p:nvPr/>
          </p:nvSpPr>
          <p:spPr bwMode="auto">
            <a:xfrm>
              <a:off x="0" y="2518677"/>
              <a:ext cx="8763000" cy="4641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buClr>
                  <a:srgbClr val="A50021"/>
                </a:buClr>
                <a:defRPr sz="3600" b="1">
                  <a:solidFill>
                    <a:srgbClr val="002060"/>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2pPr>
              <a:lvl3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3pPr>
              <a:lvl4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4pPr>
              <a:lvl5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5pPr>
              <a:lvl6pPr marL="4572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6pPr>
              <a:lvl7pPr marL="9144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7pPr>
              <a:lvl8pPr marL="13716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8pPr>
              <a:lvl9pPr marL="18288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9pPr>
            </a:lstStyle>
            <a:p>
              <a:r>
                <a:rPr lang="en-US" sz="2400" kern="0" dirty="0"/>
                <a:t>Two HTML Elements with No Closing Tag</a:t>
              </a:r>
            </a:p>
          </p:txBody>
        </p:sp>
        <p:sp>
          <p:nvSpPr>
            <p:cNvPr id="6" name="Rectangle 5"/>
            <p:cNvSpPr/>
            <p:nvPr/>
          </p:nvSpPr>
          <p:spPr>
            <a:xfrm>
              <a:off x="822960" y="2982862"/>
              <a:ext cx="4572000" cy="1231106"/>
            </a:xfrm>
            <a:prstGeom prst="rect">
              <a:avLst/>
            </a:prstGeom>
          </p:spPr>
          <p:txBody>
            <a:bodyPr>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br</a:t>
              </a:r>
              <a:r>
                <a:rPr lang="en-US" b="1" dirty="0">
                  <a:latin typeface="Courier New" panose="02070309020205020404" pitchFamily="49" charset="0"/>
                  <a:cs typeface="Courier New" panose="02070309020205020404" pitchFamily="49" charset="0"/>
                </a:rPr>
                <a:t>&gt;</a:t>
              </a:r>
            </a:p>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="logo.gif" alt="</a:t>
              </a:r>
              <a:r>
                <a:rPr lang="en-US" b="1" dirty="0" err="1">
                  <a:latin typeface="Courier New" panose="02070309020205020404" pitchFamily="49" charset="0"/>
                  <a:cs typeface="Courier New" panose="02070309020205020404" pitchFamily="49" charset="0"/>
                </a:rPr>
                <a:t>Murach</a:t>
              </a:r>
              <a:r>
                <a:rPr lang="en-US" b="1" dirty="0">
                  <a:latin typeface="Courier New" panose="02070309020205020404" pitchFamily="49" charset="0"/>
                  <a:cs typeface="Courier New" panose="02070309020205020404" pitchFamily="49" charset="0"/>
                </a:rPr>
                <a:t> Logo"&gt;</a:t>
              </a:r>
            </a:p>
          </p:txBody>
        </p:sp>
      </p:grpSp>
      <p:grpSp>
        <p:nvGrpSpPr>
          <p:cNvPr id="11" name="Group 10"/>
          <p:cNvGrpSpPr/>
          <p:nvPr/>
        </p:nvGrpSpPr>
        <p:grpSpPr>
          <a:xfrm>
            <a:off x="228600" y="3023472"/>
            <a:ext cx="8534400" cy="1895647"/>
            <a:chOff x="0" y="4031297"/>
            <a:chExt cx="8763000" cy="2527531"/>
          </a:xfrm>
        </p:grpSpPr>
        <p:sp>
          <p:nvSpPr>
            <p:cNvPr id="9" name="Title 1"/>
            <p:cNvSpPr txBox="1">
              <a:spLocks/>
            </p:cNvSpPr>
            <p:nvPr/>
          </p:nvSpPr>
          <p:spPr bwMode="auto">
            <a:xfrm>
              <a:off x="0" y="4031297"/>
              <a:ext cx="8763000" cy="4641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buClr>
                  <a:srgbClr val="A50021"/>
                </a:buClr>
                <a:defRPr sz="3600" b="1">
                  <a:solidFill>
                    <a:srgbClr val="002060"/>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2pPr>
              <a:lvl3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3pPr>
              <a:lvl4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4pPr>
              <a:lvl5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5pPr>
              <a:lvl6pPr marL="4572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6pPr>
              <a:lvl7pPr marL="9144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7pPr>
              <a:lvl8pPr marL="13716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8pPr>
              <a:lvl9pPr marL="18288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9pPr>
            </a:lstStyle>
            <a:p>
              <a:r>
                <a:rPr lang="en-US" sz="2400" kern="0" dirty="0"/>
                <a:t>Correct Nesting of HTML Tags</a:t>
              </a:r>
            </a:p>
          </p:txBody>
        </p:sp>
        <p:sp>
          <p:nvSpPr>
            <p:cNvPr id="7" name="Rectangle 6"/>
            <p:cNvSpPr/>
            <p:nvPr/>
          </p:nvSpPr>
          <p:spPr>
            <a:xfrm>
              <a:off x="822960" y="4589056"/>
              <a:ext cx="5943600" cy="1969772"/>
            </a:xfrm>
            <a:prstGeom prst="rect">
              <a:avLst/>
            </a:prstGeom>
          </p:spPr>
          <p:txBody>
            <a:bodyPr wrap="square">
              <a:spAutoFit/>
            </a:bodyPr>
            <a:lstStyle/>
            <a:p>
              <a:r>
                <a:rPr lang="en-US" b="1"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Incorrect nesting</a:t>
              </a:r>
            </a:p>
            <a:p>
              <a:r>
                <a:rPr lang="en-US" b="1" dirty="0">
                  <a:latin typeface="Courier New" panose="02070309020205020404" pitchFamily="49" charset="0"/>
                  <a:cs typeface="Courier New" panose="02070309020205020404" pitchFamily="49" charset="0"/>
                </a:rPr>
                <a:t>&lt;p&gt;Order your copy &lt;</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&gt;today!&lt;/p&gt;&lt;/</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&gt;</a:t>
              </a:r>
            </a:p>
            <a:p>
              <a:endParaRPr lang="en-US" b="1" dirty="0">
                <a:latin typeface="Courier New" panose="02070309020205020404" pitchFamily="49" charset="0"/>
                <a:cs typeface="Courier New" panose="02070309020205020404" pitchFamily="49" charset="0"/>
              </a:endParaRPr>
            </a:p>
            <a:p>
              <a:r>
                <a:rPr lang="en-US" b="1" dirty="0">
                  <a:effectLst>
                    <a:outerShdw blurRad="38100" dist="38100" dir="2700000" algn="tl">
                      <a:srgbClr val="000000">
                        <a:alpha val="43137"/>
                      </a:srgbClr>
                    </a:outerShdw>
                  </a:effectLst>
                  <a:latin typeface="Courier New" panose="02070309020205020404" pitchFamily="49" charset="0"/>
                  <a:cs typeface="Courier New" panose="02070309020205020404" pitchFamily="49" charset="0"/>
                </a:rPr>
                <a:t>Correct nesting</a:t>
              </a:r>
            </a:p>
            <a:p>
              <a:r>
                <a:rPr lang="en-US" b="1" dirty="0">
                  <a:latin typeface="Courier New" panose="02070309020205020404" pitchFamily="49" charset="0"/>
                  <a:cs typeface="Courier New" panose="02070309020205020404" pitchFamily="49" charset="0"/>
                </a:rPr>
                <a:t>&lt;p&gt;Order your copy &lt;</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&gt;today!&lt;/</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&gt;&lt;/p&gt;</a:t>
              </a:r>
            </a:p>
          </p:txBody>
        </p:sp>
      </p:grpSp>
      <p:grpSp>
        <p:nvGrpSpPr>
          <p:cNvPr id="5" name="Group 4"/>
          <p:cNvGrpSpPr/>
          <p:nvPr/>
        </p:nvGrpSpPr>
        <p:grpSpPr>
          <a:xfrm>
            <a:off x="228600" y="438150"/>
            <a:ext cx="8534400" cy="1219200"/>
            <a:chOff x="0" y="1027334"/>
            <a:chExt cx="8763000" cy="1534386"/>
          </a:xfrm>
        </p:grpSpPr>
        <p:sp>
          <p:nvSpPr>
            <p:cNvPr id="4" name="Rectangle 3"/>
            <p:cNvSpPr/>
            <p:nvPr/>
          </p:nvSpPr>
          <p:spPr>
            <a:xfrm>
              <a:off x="697230" y="1699945"/>
              <a:ext cx="5337810" cy="861775"/>
            </a:xfrm>
            <a:prstGeom prst="rect">
              <a:avLst/>
            </a:prstGeom>
          </p:spPr>
          <p:txBody>
            <a:bodyPr wrap="square">
              <a:spAutoFit/>
            </a:bodyPr>
            <a:lstStyle/>
            <a:p>
              <a:r>
                <a:rPr lang="en-US" b="1" dirty="0">
                  <a:latin typeface="Courier New" panose="02070309020205020404" pitchFamily="49" charset="0"/>
                  <a:cs typeface="Courier New" panose="02070309020205020404" pitchFamily="49" charset="0"/>
                </a:rPr>
                <a:t>&lt;h1&gt;San Joaquin Valley Town Hall&lt;/h1&gt;</a:t>
              </a:r>
            </a:p>
            <a:p>
              <a:r>
                <a:rPr lang="en-US" b="1" dirty="0">
                  <a:latin typeface="Courier New" panose="02070309020205020404" pitchFamily="49" charset="0"/>
                  <a:cs typeface="Courier New" panose="02070309020205020404" pitchFamily="49" charset="0"/>
                </a:rPr>
                <a:t>&lt;p&gt;Here is a list of links:&lt;/p&gt;</a:t>
              </a:r>
            </a:p>
          </p:txBody>
        </p:sp>
        <p:sp>
          <p:nvSpPr>
            <p:cNvPr id="12" name="Title 1"/>
            <p:cNvSpPr txBox="1">
              <a:spLocks/>
            </p:cNvSpPr>
            <p:nvPr/>
          </p:nvSpPr>
          <p:spPr bwMode="auto">
            <a:xfrm>
              <a:off x="0" y="1027334"/>
              <a:ext cx="8763000" cy="4641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buClr>
                  <a:srgbClr val="A50021"/>
                </a:buClr>
                <a:defRPr sz="3600" b="1">
                  <a:solidFill>
                    <a:srgbClr val="002060"/>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2pPr>
              <a:lvl3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3pPr>
              <a:lvl4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4pPr>
              <a:lvl5pPr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5pPr>
              <a:lvl6pPr marL="4572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6pPr>
              <a:lvl7pPr marL="9144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7pPr>
              <a:lvl8pPr marL="13716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8pPr>
              <a:lvl9pPr marL="1828800" algn="l" rtl="0" eaLnBrk="1" fontAlgn="base" hangingPunct="1">
                <a:spcBef>
                  <a:spcPct val="0"/>
                </a:spcBef>
                <a:spcAft>
                  <a:spcPct val="0"/>
                </a:spcAft>
                <a:buClr>
                  <a:srgbClr val="A50021"/>
                </a:buClr>
                <a:defRPr sz="4400" b="1">
                  <a:solidFill>
                    <a:schemeClr val="bg1"/>
                  </a:solidFill>
                  <a:effectLst>
                    <a:outerShdw blurRad="38100" dist="38100" dir="2700000" algn="tl">
                      <a:srgbClr val="C0C0C0"/>
                    </a:outerShdw>
                  </a:effectLst>
                  <a:latin typeface="Arial" charset="0"/>
                </a:defRPr>
              </a:lvl9pPr>
            </a:lstStyle>
            <a:p>
              <a:r>
                <a:rPr lang="en-US" sz="2400" dirty="0"/>
                <a:t>Most HTML Elements have Opening and Closing Tags</a:t>
              </a:r>
            </a:p>
          </p:txBody>
        </p:sp>
      </p:grpSp>
      <p:sp>
        <p:nvSpPr>
          <p:cNvPr id="13" name="Date Placeholder 12"/>
          <p:cNvSpPr>
            <a:spLocks noGrp="1"/>
          </p:cNvSpPr>
          <p:nvPr>
            <p:ph type="dt" sz="half" idx="10"/>
          </p:nvPr>
        </p:nvSpPr>
        <p:spPr/>
        <p:txBody>
          <a:bodyPr/>
          <a:lstStyle/>
          <a:p>
            <a:fld id="{FEACD530-2642-4AE5-A02F-DCED118FE17A}" type="datetime1">
              <a:rPr lang="en-US" smtClean="0"/>
              <a:t>9/15/2025</a:t>
            </a:fld>
            <a:endParaRPr lang="en-US"/>
          </a:p>
        </p:txBody>
      </p:sp>
      <p:sp>
        <p:nvSpPr>
          <p:cNvPr id="14" name="Footer Placeholder 13"/>
          <p:cNvSpPr>
            <a:spLocks noGrp="1"/>
          </p:cNvSpPr>
          <p:nvPr>
            <p:ph type="ftr" sz="quarter" idx="11"/>
          </p:nvPr>
        </p:nvSpPr>
        <p:spPr/>
        <p:txBody>
          <a:bodyPr/>
          <a:lstStyle/>
          <a:p>
            <a:r>
              <a:rPr lang="en-US"/>
              <a:t>Copyright © 2007 - 2025 Carl M. Burnett</a:t>
            </a:r>
          </a:p>
        </p:txBody>
      </p:sp>
      <p:sp>
        <p:nvSpPr>
          <p:cNvPr id="15" name="Slide Number Placeholder 14"/>
          <p:cNvSpPr>
            <a:spLocks noGrp="1"/>
          </p:cNvSpPr>
          <p:nvPr>
            <p:ph type="sldNum" sz="quarter" idx="12"/>
          </p:nvPr>
        </p:nvSpPr>
        <p:spPr/>
        <p:txBody>
          <a:bodyPr/>
          <a:lstStyle/>
          <a:p>
            <a:fld id="{3D46CBA2-ECE5-4BE9-B546-6761E0E67089}" type="slidenum">
              <a:rPr lang="en-US" smtClean="0"/>
              <a:t>7</a:t>
            </a:fld>
            <a:endParaRPr lang="en-US"/>
          </a:p>
        </p:txBody>
      </p:sp>
    </p:spTree>
    <p:custDataLst>
      <p:tags r:id="rId1"/>
    </p:custDataLst>
    <p:extLst>
      <p:ext uri="{BB962C8B-B14F-4D97-AF65-F5344CB8AC3E}">
        <p14:creationId xmlns:p14="http://schemas.microsoft.com/office/powerpoint/2010/main" val="483085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28066"/>
            <a:ext cx="8229600" cy="519684"/>
          </a:xfrm>
        </p:spPr>
        <p:txBody>
          <a:bodyPr>
            <a:normAutofit fontScale="90000"/>
          </a:bodyPr>
          <a:lstStyle/>
          <a:p>
            <a:r>
              <a:rPr lang="en-US" sz="3200" dirty="0"/>
              <a:t>Adding Attributes to HTML Tags</a:t>
            </a:r>
          </a:p>
        </p:txBody>
      </p:sp>
      <p:sp>
        <p:nvSpPr>
          <p:cNvPr id="3" name="TextBox 2"/>
          <p:cNvSpPr txBox="1"/>
          <p:nvPr/>
        </p:nvSpPr>
        <p:spPr>
          <a:xfrm>
            <a:off x="332698" y="1461009"/>
            <a:ext cx="4797660" cy="861774"/>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Opening tag with attributes - one attribute</a:t>
            </a:r>
          </a:p>
          <a:p>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="contact.html"&gt;</a:t>
            </a:r>
          </a:p>
        </p:txBody>
      </p:sp>
      <p:sp>
        <p:nvSpPr>
          <p:cNvPr id="11" name="TextBox 10"/>
          <p:cNvSpPr txBox="1"/>
          <p:nvPr/>
        </p:nvSpPr>
        <p:spPr>
          <a:xfrm>
            <a:off x="283007" y="3239928"/>
            <a:ext cx="4875053" cy="1169551"/>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Empty tag with Attributes</a:t>
            </a:r>
          </a:p>
          <a:p>
            <a:endParaRPr lang="en-US" b="1" dirty="0"/>
          </a:p>
          <a:p>
            <a:r>
              <a:rPr lang="en-US" sz="1600" b="1" dirty="0">
                <a:latin typeface="Courier New" panose="02070309020205020404" pitchFamily="49" charset="0"/>
                <a:cs typeface="Courier New" panose="02070309020205020404" pitchFamily="49" charset="0"/>
              </a:rPr>
              <a:t>&lt;</a:t>
            </a:r>
            <a:r>
              <a:rPr lang="en-US" sz="1600" b="1" dirty="0" err="1">
                <a:latin typeface="Courier New" panose="02070309020205020404" pitchFamily="49" charset="0"/>
                <a:cs typeface="Courier New" panose="02070309020205020404" pitchFamily="49" charset="0"/>
              </a:rPr>
              <a:t>img</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src</a:t>
            </a:r>
            <a:r>
              <a:rPr lang="en-US" sz="1600" b="1" dirty="0">
                <a:latin typeface="Courier New" panose="02070309020205020404" pitchFamily="49" charset="0"/>
                <a:cs typeface="Courier New" panose="02070309020205020404" pitchFamily="49" charset="0"/>
              </a:rPr>
              <a:t>="logo.gif" alt="</a:t>
            </a:r>
            <a:r>
              <a:rPr lang="en-US" sz="1600" b="1" dirty="0" err="1">
                <a:latin typeface="Courier New" panose="02070309020205020404" pitchFamily="49" charset="0"/>
                <a:cs typeface="Courier New" panose="02070309020205020404" pitchFamily="49" charset="0"/>
              </a:rPr>
              <a:t>Murach</a:t>
            </a:r>
            <a:r>
              <a:rPr lang="en-US" sz="1600" b="1" dirty="0">
                <a:latin typeface="Courier New" panose="02070309020205020404" pitchFamily="49" charset="0"/>
                <a:cs typeface="Courier New" panose="02070309020205020404" pitchFamily="49" charset="0"/>
              </a:rPr>
              <a:t> Logo"&gt;</a:t>
            </a:r>
          </a:p>
          <a:p>
            <a:endParaRPr lang="en-US" dirty="0"/>
          </a:p>
        </p:txBody>
      </p:sp>
      <p:sp>
        <p:nvSpPr>
          <p:cNvPr id="12" name="TextBox 11"/>
          <p:cNvSpPr txBox="1"/>
          <p:nvPr/>
        </p:nvSpPr>
        <p:spPr>
          <a:xfrm>
            <a:off x="283007" y="2302518"/>
            <a:ext cx="8577989" cy="861774"/>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Opening tag with three attributes</a:t>
            </a:r>
          </a:p>
          <a:p>
            <a:br>
              <a:rPr lang="en-US" sz="1600" b="1" dirty="0">
                <a:latin typeface="Courier New" panose="02070309020205020404" pitchFamily="49" charset="0"/>
                <a:cs typeface="Courier New" panose="02070309020205020404" pitchFamily="49" charset="0"/>
              </a:rPr>
            </a:br>
            <a:r>
              <a:rPr lang="en-US" sz="1600" b="1" dirty="0">
                <a:latin typeface="Courier New" panose="02070309020205020404" pitchFamily="49" charset="0"/>
                <a:cs typeface="Courier New" panose="02070309020205020404" pitchFamily="49" charset="0"/>
              </a:rPr>
              <a:t>&lt;a </a:t>
            </a:r>
            <a:r>
              <a:rPr lang="en-US" sz="1600" b="1" dirty="0" err="1">
                <a:latin typeface="Courier New" panose="02070309020205020404" pitchFamily="49" charset="0"/>
                <a:cs typeface="Courier New" panose="02070309020205020404" pitchFamily="49" charset="0"/>
              </a:rPr>
              <a:t>href</a:t>
            </a:r>
            <a:r>
              <a:rPr lang="en-US" sz="1600" b="1" dirty="0">
                <a:latin typeface="Courier New" panose="02070309020205020404" pitchFamily="49" charset="0"/>
                <a:cs typeface="Courier New" panose="02070309020205020404" pitchFamily="49" charset="0"/>
              </a:rPr>
              <a:t>="contact.html" title="Click to Contact Us" class="</a:t>
            </a:r>
            <a:r>
              <a:rPr lang="en-US" sz="1600" b="1" dirty="0" err="1">
                <a:latin typeface="Courier New" panose="02070309020205020404" pitchFamily="49" charset="0"/>
                <a:cs typeface="Courier New" panose="02070309020205020404" pitchFamily="49" charset="0"/>
              </a:rPr>
              <a:t>nav_link</a:t>
            </a:r>
            <a:r>
              <a:rPr lang="en-US" sz="1600" b="1" dirty="0">
                <a:latin typeface="Courier New" panose="02070309020205020404" pitchFamily="49" charset="0"/>
                <a:cs typeface="Courier New" panose="02070309020205020404" pitchFamily="49" charset="0"/>
              </a:rPr>
              <a:t>"&gt;</a:t>
            </a:r>
          </a:p>
        </p:txBody>
      </p:sp>
      <p:sp>
        <p:nvSpPr>
          <p:cNvPr id="4" name="Date Placeholder 3"/>
          <p:cNvSpPr>
            <a:spLocks noGrp="1"/>
          </p:cNvSpPr>
          <p:nvPr>
            <p:ph type="dt" sz="half" idx="10"/>
          </p:nvPr>
        </p:nvSpPr>
        <p:spPr/>
        <p:txBody>
          <a:bodyPr/>
          <a:lstStyle/>
          <a:p>
            <a:fld id="{7847CD76-0411-4ABB-AEC0-514FF151D24E}"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7" name="Slide Number Placeholder 6"/>
          <p:cNvSpPr>
            <a:spLocks noGrp="1"/>
          </p:cNvSpPr>
          <p:nvPr>
            <p:ph type="sldNum" sz="quarter" idx="12"/>
          </p:nvPr>
        </p:nvSpPr>
        <p:spPr/>
        <p:txBody>
          <a:bodyPr/>
          <a:lstStyle/>
          <a:p>
            <a:fld id="{3D46CBA2-ECE5-4BE9-B546-6761E0E67089}" type="slidenum">
              <a:rPr lang="en-US" smtClean="0"/>
              <a:t>8</a:t>
            </a:fld>
            <a:endParaRPr lang="en-US"/>
          </a:p>
        </p:txBody>
      </p:sp>
    </p:spTree>
    <p:custDataLst>
      <p:tags r:id="rId1"/>
    </p:custDataLst>
    <p:extLst>
      <p:ext uri="{BB962C8B-B14F-4D97-AF65-F5344CB8AC3E}">
        <p14:creationId xmlns:p14="http://schemas.microsoft.com/office/powerpoint/2010/main" val="264287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28066"/>
            <a:ext cx="8229600" cy="672084"/>
          </a:xfrm>
        </p:spPr>
        <p:txBody>
          <a:bodyPr>
            <a:normAutofit fontScale="90000"/>
          </a:bodyPr>
          <a:lstStyle/>
          <a:p>
            <a:r>
              <a:rPr lang="en-US" dirty="0"/>
              <a:t>Adding Attributes to HTML Tags</a:t>
            </a:r>
          </a:p>
        </p:txBody>
      </p:sp>
      <p:sp>
        <p:nvSpPr>
          <p:cNvPr id="2" name="Rectangle 1"/>
          <p:cNvSpPr/>
          <p:nvPr/>
        </p:nvSpPr>
        <p:spPr>
          <a:xfrm>
            <a:off x="422032" y="1345721"/>
            <a:ext cx="6940063" cy="646331"/>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How to code a Boolean attribute</a:t>
            </a:r>
          </a:p>
          <a:p>
            <a:r>
              <a:rPr lang="en-US" b="1" dirty="0">
                <a:latin typeface="Courier New" panose="02070309020205020404" pitchFamily="49" charset="0"/>
                <a:cs typeface="Courier New" panose="02070309020205020404" pitchFamily="49" charset="0"/>
              </a:rPr>
              <a:t>&lt;input type="checkbox" name="</a:t>
            </a:r>
            <a:r>
              <a:rPr lang="en-US" b="1" dirty="0" err="1">
                <a:latin typeface="Courier New" panose="02070309020205020404" pitchFamily="49" charset="0"/>
                <a:cs typeface="Courier New" panose="02070309020205020404" pitchFamily="49" charset="0"/>
              </a:rPr>
              <a:t>mailList</a:t>
            </a:r>
            <a:r>
              <a:rPr lang="en-US" b="1" dirty="0">
                <a:latin typeface="Courier New" panose="02070309020205020404" pitchFamily="49" charset="0"/>
                <a:cs typeface="Courier New" panose="02070309020205020404" pitchFamily="49" charset="0"/>
              </a:rPr>
              <a:t>" </a:t>
            </a:r>
            <a:r>
              <a:rPr lang="en-US" b="1" dirty="0">
                <a:ln>
                  <a:solidFill>
                    <a:srgbClr val="FFFF00"/>
                  </a:solidFill>
                </a:ln>
                <a:latin typeface="Courier New" panose="02070309020205020404" pitchFamily="49" charset="0"/>
                <a:cs typeface="Courier New" panose="02070309020205020404" pitchFamily="49" charset="0"/>
              </a:rPr>
              <a:t>checked</a:t>
            </a:r>
            <a:r>
              <a:rPr lang="en-US" b="1" dirty="0">
                <a:latin typeface="Courier New" panose="02070309020205020404" pitchFamily="49" charset="0"/>
                <a:cs typeface="Courier New" panose="02070309020205020404" pitchFamily="49" charset="0"/>
              </a:rPr>
              <a:t>&gt; </a:t>
            </a:r>
          </a:p>
        </p:txBody>
      </p:sp>
      <p:sp>
        <p:nvSpPr>
          <p:cNvPr id="7" name="Rectangle 6"/>
          <p:cNvSpPr/>
          <p:nvPr/>
        </p:nvSpPr>
        <p:spPr>
          <a:xfrm>
            <a:off x="422030" y="1962150"/>
            <a:ext cx="8217878" cy="2862322"/>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Attributes for identifying HTML elements</a:t>
            </a:r>
          </a:p>
          <a:p>
            <a:endParaRPr lang="en-US" dirty="0"/>
          </a:p>
          <a:p>
            <a:r>
              <a:rPr lang="en-US" b="1" dirty="0">
                <a:latin typeface="Arial" panose="020B0604020202020204" pitchFamily="34" charset="0"/>
                <a:cs typeface="Arial" panose="020B0604020202020204" pitchFamily="34" charset="0"/>
              </a:rPr>
              <a:t>An opening tag with an id attribute</a:t>
            </a:r>
          </a:p>
          <a:p>
            <a:endParaRPr lang="en-US" dirty="0"/>
          </a:p>
          <a:p>
            <a:r>
              <a:rPr lang="en-US" b="1" dirty="0">
                <a:latin typeface="Courier New" panose="02070309020205020404" pitchFamily="49" charset="0"/>
                <a:cs typeface="Courier New" panose="02070309020205020404" pitchFamily="49" charset="0"/>
              </a:rPr>
              <a:t>&lt;div id="page"&gt;</a:t>
            </a:r>
          </a:p>
          <a:p>
            <a:endParaRPr lang="en-US" dirty="0"/>
          </a:p>
          <a:p>
            <a:r>
              <a:rPr lang="en-US" b="1" dirty="0">
                <a:latin typeface="Arial" panose="020B0604020202020204" pitchFamily="34" charset="0"/>
                <a:cs typeface="Arial" panose="020B0604020202020204" pitchFamily="34" charset="0"/>
              </a:rPr>
              <a:t>An opening tag with a class attribute</a:t>
            </a:r>
          </a:p>
          <a:p>
            <a:endParaRPr lang="en-US" dirty="0"/>
          </a:p>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="contact.html" </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title="Click to Contact Us" </a:t>
            </a:r>
            <a:r>
              <a:rPr lang="en-US" b="1" dirty="0">
                <a:ln>
                  <a:solidFill>
                    <a:srgbClr val="FFFF00"/>
                  </a:solidFill>
                </a:ln>
                <a:latin typeface="Courier New" panose="02070309020205020404" pitchFamily="49" charset="0"/>
                <a:cs typeface="Courier New" panose="02070309020205020404" pitchFamily="49" charset="0"/>
              </a:rPr>
              <a:t>class="</a:t>
            </a:r>
            <a:r>
              <a:rPr lang="en-US" b="1" dirty="0" err="1">
                <a:ln>
                  <a:solidFill>
                    <a:srgbClr val="FFFF00"/>
                  </a:solidFill>
                </a:ln>
                <a:latin typeface="Courier New" panose="02070309020205020404" pitchFamily="49" charset="0"/>
                <a:cs typeface="Courier New" panose="02070309020205020404" pitchFamily="49" charset="0"/>
              </a:rPr>
              <a:t>nav_link</a:t>
            </a:r>
            <a:r>
              <a:rPr lang="en-US" b="1" dirty="0">
                <a:ln>
                  <a:solidFill>
                    <a:srgbClr val="FFFF00"/>
                  </a:solidFill>
                </a:ln>
                <a:latin typeface="Courier New" panose="02070309020205020404" pitchFamily="49" charset="0"/>
                <a:cs typeface="Courier New" panose="02070309020205020404" pitchFamily="49" charset="0"/>
              </a:rPr>
              <a:t>"&gt;</a:t>
            </a:r>
          </a:p>
        </p:txBody>
      </p:sp>
      <p:sp>
        <p:nvSpPr>
          <p:cNvPr id="5" name="Date Placeholder 4"/>
          <p:cNvSpPr>
            <a:spLocks noGrp="1"/>
          </p:cNvSpPr>
          <p:nvPr>
            <p:ph type="dt" sz="half" idx="10"/>
          </p:nvPr>
        </p:nvSpPr>
        <p:spPr/>
        <p:txBody>
          <a:bodyPr/>
          <a:lstStyle/>
          <a:p>
            <a:fld id="{8AB71FF4-889A-44CD-8256-CFE42CE14A74}" type="datetime1">
              <a:rPr lang="en-US" smtClean="0"/>
              <a:t>9/15/2025</a:t>
            </a:fld>
            <a:endParaRPr lang="en-US"/>
          </a:p>
        </p:txBody>
      </p:sp>
      <p:sp>
        <p:nvSpPr>
          <p:cNvPr id="6" name="Footer Placeholder 5"/>
          <p:cNvSpPr>
            <a:spLocks noGrp="1"/>
          </p:cNvSpPr>
          <p:nvPr>
            <p:ph type="ftr" sz="quarter" idx="11"/>
          </p:nvPr>
        </p:nvSpPr>
        <p:spPr/>
        <p:txBody>
          <a:bodyPr/>
          <a:lstStyle/>
          <a:p>
            <a:r>
              <a:rPr lang="en-US"/>
              <a:t>Copyright © 2007 - 2025 Carl M. Burnett</a:t>
            </a:r>
          </a:p>
        </p:txBody>
      </p:sp>
      <p:sp>
        <p:nvSpPr>
          <p:cNvPr id="10" name="Slide Number Placeholder 9"/>
          <p:cNvSpPr>
            <a:spLocks noGrp="1"/>
          </p:cNvSpPr>
          <p:nvPr>
            <p:ph type="sldNum" sz="quarter" idx="12"/>
          </p:nvPr>
        </p:nvSpPr>
        <p:spPr/>
        <p:txBody>
          <a:bodyPr/>
          <a:lstStyle/>
          <a:p>
            <a:fld id="{3D46CBA2-ECE5-4BE9-B546-6761E0E67089}" type="slidenum">
              <a:rPr lang="en-US" smtClean="0"/>
              <a:t>9</a:t>
            </a:fld>
            <a:endParaRPr lang="en-US"/>
          </a:p>
        </p:txBody>
      </p:sp>
    </p:spTree>
    <p:custDataLst>
      <p:tags r:id="rId1"/>
    </p:custDataLst>
    <p:extLst>
      <p:ext uri="{BB962C8B-B14F-4D97-AF65-F5344CB8AC3E}">
        <p14:creationId xmlns:p14="http://schemas.microsoft.com/office/powerpoint/2010/main" val="4292583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1|1.5|0.7|0.7|0.7"/>
</p:tagLst>
</file>

<file path=ppt/tags/tag2.xml><?xml version="1.0" encoding="utf-8"?>
<p:tagLst xmlns:a="http://schemas.openxmlformats.org/drawingml/2006/main" xmlns:r="http://schemas.openxmlformats.org/officeDocument/2006/relationships" xmlns:p="http://schemas.openxmlformats.org/presentationml/2006/main">
  <p:tag name="TIMING" val="|0"/>
</p:tagLst>
</file>

<file path=ppt/tags/tag3.xml><?xml version="1.0" encoding="utf-8"?>
<p:tagLst xmlns:a="http://schemas.openxmlformats.org/drawingml/2006/main" xmlns:r="http://schemas.openxmlformats.org/officeDocument/2006/relationships" xmlns:p="http://schemas.openxmlformats.org/presentationml/2006/main">
  <p:tag name="TIMING" val="|2.1|0.7|0.7"/>
</p:tagLst>
</file>

<file path=ppt/tags/tag4.xml><?xml version="1.0" encoding="utf-8"?>
<p:tagLst xmlns:a="http://schemas.openxmlformats.org/drawingml/2006/main" xmlns:r="http://schemas.openxmlformats.org/officeDocument/2006/relationships" xmlns:p="http://schemas.openxmlformats.org/presentationml/2006/main">
  <p:tag name="TIMING" val="|0.2|0.7|0.7"/>
</p:tagLst>
</file>

<file path=ppt/tags/tag5.xml><?xml version="1.0" encoding="utf-8"?>
<p:tagLst xmlns:a="http://schemas.openxmlformats.org/drawingml/2006/main" xmlns:r="http://schemas.openxmlformats.org/officeDocument/2006/relationships" xmlns:p="http://schemas.openxmlformats.org/presentationml/2006/main">
  <p:tag name="TIMING" val="|0.1|0.7|0.7"/>
</p:tagLst>
</file>

<file path=ppt/tags/tag6.xml><?xml version="1.0" encoding="utf-8"?>
<p:tagLst xmlns:a="http://schemas.openxmlformats.org/drawingml/2006/main" xmlns:r="http://schemas.openxmlformats.org/officeDocument/2006/relationships" xmlns:p="http://schemas.openxmlformats.org/presentationml/2006/main">
  <p:tag name="TIMING" val="|0.1"/>
</p:tagLst>
</file>

<file path=ppt/tags/tag7.xml><?xml version="1.0" encoding="utf-8"?>
<p:tagLst xmlns:a="http://schemas.openxmlformats.org/drawingml/2006/main" xmlns:r="http://schemas.openxmlformats.org/officeDocument/2006/relationships" xmlns:p="http://schemas.openxmlformats.org/presentationml/2006/main">
  <p:tag name="TIMING" val="|1.1|0.7|1|0.5|0.7|2.3|0.7|0.8|0.6"/>
</p:tagLst>
</file>

<file path=ppt/tags/tag8.xml><?xml version="1.0" encoding="utf-8"?>
<p:tagLst xmlns:a="http://schemas.openxmlformats.org/drawingml/2006/main" xmlns:r="http://schemas.openxmlformats.org/officeDocument/2006/relationships" xmlns:p="http://schemas.openxmlformats.org/presentationml/2006/main">
  <p:tag name="TIMING" val="|0.7|0.9|0.6|0.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ofBurnet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ProfBurnett</Template>
  <TotalTime>266</TotalTime>
  <Words>1618</Words>
  <Application>Microsoft Office PowerPoint</Application>
  <PresentationFormat>On-screen Show (16:9)</PresentationFormat>
  <Paragraphs>268</Paragraphs>
  <Slides>24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Constantia</vt:lpstr>
      <vt:lpstr>Courier New</vt:lpstr>
      <vt:lpstr>Wingdings 2</vt:lpstr>
      <vt:lpstr>ProfBurnett</vt:lpstr>
      <vt:lpstr>HTML5</vt:lpstr>
      <vt:lpstr>Class Outline</vt:lpstr>
      <vt:lpstr>How to Code, Test and Validate a Web Page Outline</vt:lpstr>
      <vt:lpstr>HTML Syntax</vt:lpstr>
      <vt:lpstr>Basic Structure of an HTML5 Document </vt:lpstr>
      <vt:lpstr>A HTML5 Document</vt:lpstr>
      <vt:lpstr>PowerPoint Presentation</vt:lpstr>
      <vt:lpstr>Adding Attributes to HTML Tags</vt:lpstr>
      <vt:lpstr>Adding Attributes to HTML Tags</vt:lpstr>
      <vt:lpstr>Add Comments to HTML Code</vt:lpstr>
      <vt:lpstr>Coding Recommendations for HTML5</vt:lpstr>
      <vt:lpstr>Common HTML Coding Errors</vt:lpstr>
      <vt:lpstr>Debug a Webpage</vt:lpstr>
      <vt:lpstr>Methods to Debug a Webpage</vt:lpstr>
      <vt:lpstr>PowerPoint Presentation</vt:lpstr>
      <vt:lpstr>How to Use HTML to Structure a Web Page Outline</vt:lpstr>
      <vt:lpstr>Code the Head Section</vt:lpstr>
      <vt:lpstr>Code the Text Elements</vt:lpstr>
      <vt:lpstr>Core HTML Attributes</vt:lpstr>
      <vt:lpstr>Structure the Content</vt:lpstr>
      <vt:lpstr>Code Links, List and Images</vt:lpstr>
      <vt:lpstr>Structure the Web Page</vt:lpstr>
      <vt:lpstr>Session II – Chapter 3 Student Exercises</vt:lpstr>
      <vt:lpstr>Class Review</vt:lpstr>
    </vt:vector>
  </TitlesOfParts>
  <Company>BWGM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ITI 133  HTML5 Desktop and Mobile  Level I</dc:title>
  <dc:creator>Professor Burnett</dc:creator>
  <cp:lastModifiedBy>Carl Burnett</cp:lastModifiedBy>
  <cp:revision>33</cp:revision>
  <dcterms:created xsi:type="dcterms:W3CDTF">2015-01-17T16:59:35Z</dcterms:created>
  <dcterms:modified xsi:type="dcterms:W3CDTF">2025-09-15T14:58:56Z</dcterms:modified>
</cp:coreProperties>
</file>