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9"/>
  </p:notesMasterIdLst>
  <p:sldIdLst>
    <p:sldId id="256" r:id="rId2"/>
    <p:sldId id="276" r:id="rId3"/>
    <p:sldId id="257" r:id="rId4"/>
    <p:sldId id="272" r:id="rId5"/>
    <p:sldId id="258" r:id="rId6"/>
    <p:sldId id="273" r:id="rId7"/>
    <p:sldId id="274" r:id="rId8"/>
    <p:sldId id="261" r:id="rId9"/>
    <p:sldId id="262" r:id="rId10"/>
    <p:sldId id="263" r:id="rId11"/>
    <p:sldId id="275" r:id="rId12"/>
    <p:sldId id="265" r:id="rId13"/>
    <p:sldId id="266" r:id="rId14"/>
    <p:sldId id="267" r:id="rId15"/>
    <p:sldId id="268" r:id="rId16"/>
    <p:sldId id="269" r:id="rId17"/>
    <p:sldId id="270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7" r:id="rId50"/>
    <p:sldId id="322" r:id="rId51"/>
    <p:sldId id="319" r:id="rId52"/>
    <p:sldId id="320" r:id="rId53"/>
    <p:sldId id="321" r:id="rId54"/>
    <p:sldId id="312" r:id="rId55"/>
    <p:sldId id="315" r:id="rId56"/>
    <p:sldId id="316" r:id="rId57"/>
    <p:sldId id="323" r:id="rId5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56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 Burnett" userId="396d1247-df83-4d28-bee2-e66279f856eb" providerId="ADAL" clId="{FBA5DFAF-6153-4096-A703-EEB4C9B0189C}"/>
    <pc:docChg chg="modSld">
      <pc:chgData name="Carl Burnett" userId="396d1247-df83-4d28-bee2-e66279f856eb" providerId="ADAL" clId="{FBA5DFAF-6153-4096-A703-EEB4C9B0189C}" dt="2021-10-23T14:15:10.596" v="24" actId="20577"/>
      <pc:docMkLst>
        <pc:docMk/>
      </pc:docMkLst>
      <pc:sldChg chg="modSp mod">
        <pc:chgData name="Carl Burnett" userId="396d1247-df83-4d28-bee2-e66279f856eb" providerId="ADAL" clId="{FBA5DFAF-6153-4096-A703-EEB4C9B0189C}" dt="2021-10-23T14:14:44.940" v="4" actId="6549"/>
        <pc:sldMkLst>
          <pc:docMk/>
          <pc:sldMk cId="705180470" sldId="256"/>
        </pc:sldMkLst>
        <pc:spChg chg="mod">
          <ac:chgData name="Carl Burnett" userId="396d1247-df83-4d28-bee2-e66279f856eb" providerId="ADAL" clId="{FBA5DFAF-6153-4096-A703-EEB4C9B0189C}" dt="2021-10-23T14:14:44.940" v="4" actId="6549"/>
          <ac:spMkLst>
            <pc:docMk/>
            <pc:sldMk cId="705180470" sldId="256"/>
            <ac:spMk id="2" creationId="{00000000-0000-0000-0000-000000000000}"/>
          </ac:spMkLst>
        </pc:spChg>
      </pc:sldChg>
      <pc:sldChg chg="modSp mod">
        <pc:chgData name="Carl Burnett" userId="396d1247-df83-4d28-bee2-e66279f856eb" providerId="ADAL" clId="{FBA5DFAF-6153-4096-A703-EEB4C9B0189C}" dt="2021-10-23T14:15:10.596" v="24" actId="20577"/>
        <pc:sldMkLst>
          <pc:docMk/>
          <pc:sldMk cId="2138891427" sldId="316"/>
        </pc:sldMkLst>
        <pc:spChg chg="mod">
          <ac:chgData name="Carl Burnett" userId="396d1247-df83-4d28-bee2-e66279f856eb" providerId="ADAL" clId="{FBA5DFAF-6153-4096-A703-EEB4C9B0189C}" dt="2021-10-23T14:15:10.596" v="24" actId="20577"/>
          <ac:spMkLst>
            <pc:docMk/>
            <pc:sldMk cId="2138891427" sldId="316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1FC038-E304-4D36-9B67-39A2BA392473}" type="doc">
      <dgm:prSet loTypeId="urn:microsoft.com/office/officeart/2005/8/layout/cycle7" loCatId="cycle" qsTypeId="urn:microsoft.com/office/officeart/2005/8/quickstyle/simple5" qsCatId="simple" csTypeId="urn:microsoft.com/office/officeart/2005/8/colors/colorful5" csCatId="colorful" phldr="1"/>
      <dgm:spPr/>
    </dgm:pt>
    <dgm:pt modelId="{7735F5AE-360B-4134-B71E-A7C99C951ABF}">
      <dgm:prSet phldrT="[Text]"/>
      <dgm:spPr/>
      <dgm:t>
        <a:bodyPr/>
        <a:lstStyle/>
        <a:p>
          <a:r>
            <a:rPr lang="en-US" dirty="0"/>
            <a:t>Design</a:t>
          </a:r>
        </a:p>
      </dgm:t>
    </dgm:pt>
    <dgm:pt modelId="{ACBF7ECC-D9BD-4191-9F57-6C4A86034C3F}" type="parTrans" cxnId="{ADA4317E-CE9B-4879-95B1-4843E6C0CB75}">
      <dgm:prSet/>
      <dgm:spPr/>
      <dgm:t>
        <a:bodyPr/>
        <a:lstStyle/>
        <a:p>
          <a:endParaRPr lang="en-US"/>
        </a:p>
      </dgm:t>
    </dgm:pt>
    <dgm:pt modelId="{632135BE-DF0D-4940-98A5-AAE442998EF2}" type="sibTrans" cxnId="{ADA4317E-CE9B-4879-95B1-4843E6C0CB75}">
      <dgm:prSet/>
      <dgm:spPr/>
      <dgm:t>
        <a:bodyPr/>
        <a:lstStyle/>
        <a:p>
          <a:endParaRPr lang="en-US" dirty="0"/>
        </a:p>
      </dgm:t>
    </dgm:pt>
    <dgm:pt modelId="{0AC7CA3E-A09B-4F7D-BD9E-9BF0570B0C82}">
      <dgm:prSet phldrT="[Text]"/>
      <dgm:spPr/>
      <dgm:t>
        <a:bodyPr/>
        <a:lstStyle/>
        <a:p>
          <a:r>
            <a:rPr lang="en-US" dirty="0"/>
            <a:t>Implement</a:t>
          </a:r>
        </a:p>
      </dgm:t>
    </dgm:pt>
    <dgm:pt modelId="{59C5B610-20D1-429E-8C94-D71B46EED341}" type="parTrans" cxnId="{8FA16124-CD37-43EF-B9F4-B0787E368847}">
      <dgm:prSet/>
      <dgm:spPr/>
      <dgm:t>
        <a:bodyPr/>
        <a:lstStyle/>
        <a:p>
          <a:endParaRPr lang="en-US"/>
        </a:p>
      </dgm:t>
    </dgm:pt>
    <dgm:pt modelId="{157E930E-8713-460F-84F1-28D57B641107}" type="sibTrans" cxnId="{8FA16124-CD37-43EF-B9F4-B0787E368847}">
      <dgm:prSet/>
      <dgm:spPr/>
      <dgm:t>
        <a:bodyPr/>
        <a:lstStyle/>
        <a:p>
          <a:endParaRPr lang="en-US" dirty="0"/>
        </a:p>
      </dgm:t>
    </dgm:pt>
    <dgm:pt modelId="{E47B3ECE-4E3F-454D-B618-170BB5828D96}">
      <dgm:prSet phldrT="[Text]"/>
      <dgm:spPr/>
      <dgm:t>
        <a:bodyPr/>
        <a:lstStyle/>
        <a:p>
          <a:r>
            <a:rPr lang="en-US" dirty="0"/>
            <a:t>Maintain</a:t>
          </a:r>
        </a:p>
      </dgm:t>
    </dgm:pt>
    <dgm:pt modelId="{1E71F8A4-8D01-41B4-9725-4C1B5F9BEB6E}" type="parTrans" cxnId="{E3F71591-0734-4536-B80E-050C115FE0CA}">
      <dgm:prSet/>
      <dgm:spPr/>
      <dgm:t>
        <a:bodyPr/>
        <a:lstStyle/>
        <a:p>
          <a:endParaRPr lang="en-US"/>
        </a:p>
      </dgm:t>
    </dgm:pt>
    <dgm:pt modelId="{EBBA5069-7F6A-426D-937B-EC32D2E2273B}" type="sibTrans" cxnId="{E3F71591-0734-4536-B80E-050C115FE0CA}">
      <dgm:prSet/>
      <dgm:spPr/>
      <dgm:t>
        <a:bodyPr/>
        <a:lstStyle/>
        <a:p>
          <a:endParaRPr lang="en-US" dirty="0"/>
        </a:p>
      </dgm:t>
    </dgm:pt>
    <dgm:pt modelId="{DC9BF09A-AF3A-4AFD-B4FF-56F4542CCE3D}" type="pres">
      <dgm:prSet presAssocID="{471FC038-E304-4D36-9B67-39A2BA392473}" presName="Name0" presStyleCnt="0">
        <dgm:presLayoutVars>
          <dgm:dir/>
          <dgm:resizeHandles val="exact"/>
        </dgm:presLayoutVars>
      </dgm:prSet>
      <dgm:spPr/>
    </dgm:pt>
    <dgm:pt modelId="{31F62D42-B8AE-475F-849D-A663EC3308A7}" type="pres">
      <dgm:prSet presAssocID="{7735F5AE-360B-4134-B71E-A7C99C951ABF}" presName="node" presStyleLbl="node1" presStyleIdx="0" presStyleCnt="3">
        <dgm:presLayoutVars>
          <dgm:bulletEnabled val="1"/>
        </dgm:presLayoutVars>
      </dgm:prSet>
      <dgm:spPr/>
    </dgm:pt>
    <dgm:pt modelId="{660E34EF-0AB7-4422-AE19-E65ABAB096F5}" type="pres">
      <dgm:prSet presAssocID="{632135BE-DF0D-4940-98A5-AAE442998EF2}" presName="sibTrans" presStyleLbl="sibTrans2D1" presStyleIdx="0" presStyleCnt="3"/>
      <dgm:spPr/>
    </dgm:pt>
    <dgm:pt modelId="{5A66EE65-8A96-401A-AF23-22B578EBA0A1}" type="pres">
      <dgm:prSet presAssocID="{632135BE-DF0D-4940-98A5-AAE442998EF2}" presName="connectorText" presStyleLbl="sibTrans2D1" presStyleIdx="0" presStyleCnt="3"/>
      <dgm:spPr/>
    </dgm:pt>
    <dgm:pt modelId="{A001C467-6F4B-4544-8BA4-62ED4E227705}" type="pres">
      <dgm:prSet presAssocID="{0AC7CA3E-A09B-4F7D-BD9E-9BF0570B0C82}" presName="node" presStyleLbl="node1" presStyleIdx="1" presStyleCnt="3">
        <dgm:presLayoutVars>
          <dgm:bulletEnabled val="1"/>
        </dgm:presLayoutVars>
      </dgm:prSet>
      <dgm:spPr/>
    </dgm:pt>
    <dgm:pt modelId="{12F9C6D3-B914-429D-BE13-9AAB2E731E00}" type="pres">
      <dgm:prSet presAssocID="{157E930E-8713-460F-84F1-28D57B641107}" presName="sibTrans" presStyleLbl="sibTrans2D1" presStyleIdx="1" presStyleCnt="3"/>
      <dgm:spPr/>
    </dgm:pt>
    <dgm:pt modelId="{5271C2BF-8EA5-4FA1-8C6D-F24D809C3DD7}" type="pres">
      <dgm:prSet presAssocID="{157E930E-8713-460F-84F1-28D57B641107}" presName="connectorText" presStyleLbl="sibTrans2D1" presStyleIdx="1" presStyleCnt="3"/>
      <dgm:spPr/>
    </dgm:pt>
    <dgm:pt modelId="{9D3FF7E3-81AD-4B14-8AED-C71E4F980BFA}" type="pres">
      <dgm:prSet presAssocID="{E47B3ECE-4E3F-454D-B618-170BB5828D96}" presName="node" presStyleLbl="node1" presStyleIdx="2" presStyleCnt="3">
        <dgm:presLayoutVars>
          <dgm:bulletEnabled val="1"/>
        </dgm:presLayoutVars>
      </dgm:prSet>
      <dgm:spPr/>
    </dgm:pt>
    <dgm:pt modelId="{2F0F813A-F52C-4B9E-AB16-B04B95C0DA6D}" type="pres">
      <dgm:prSet presAssocID="{EBBA5069-7F6A-426D-937B-EC32D2E2273B}" presName="sibTrans" presStyleLbl="sibTrans2D1" presStyleIdx="2" presStyleCnt="3"/>
      <dgm:spPr/>
    </dgm:pt>
    <dgm:pt modelId="{52EFAB89-9D09-4E77-AB02-42B00E6DF955}" type="pres">
      <dgm:prSet presAssocID="{EBBA5069-7F6A-426D-937B-EC32D2E2273B}" presName="connectorText" presStyleLbl="sibTrans2D1" presStyleIdx="2" presStyleCnt="3"/>
      <dgm:spPr/>
    </dgm:pt>
  </dgm:ptLst>
  <dgm:cxnLst>
    <dgm:cxn modelId="{C86F2B14-7CCA-4AA3-A7BB-11B1C27050F3}" type="presOf" srcId="{7735F5AE-360B-4134-B71E-A7C99C951ABF}" destId="{31F62D42-B8AE-475F-849D-A663EC3308A7}" srcOrd="0" destOrd="0" presId="urn:microsoft.com/office/officeart/2005/8/layout/cycle7"/>
    <dgm:cxn modelId="{86F03E14-21C6-43BA-A5CF-406E8C569BED}" type="presOf" srcId="{632135BE-DF0D-4940-98A5-AAE442998EF2}" destId="{660E34EF-0AB7-4422-AE19-E65ABAB096F5}" srcOrd="0" destOrd="0" presId="urn:microsoft.com/office/officeart/2005/8/layout/cycle7"/>
    <dgm:cxn modelId="{1521941A-EF01-4C20-A69E-20A9E9D65566}" type="presOf" srcId="{157E930E-8713-460F-84F1-28D57B641107}" destId="{5271C2BF-8EA5-4FA1-8C6D-F24D809C3DD7}" srcOrd="1" destOrd="0" presId="urn:microsoft.com/office/officeart/2005/8/layout/cycle7"/>
    <dgm:cxn modelId="{8FA16124-CD37-43EF-B9F4-B0787E368847}" srcId="{471FC038-E304-4D36-9B67-39A2BA392473}" destId="{0AC7CA3E-A09B-4F7D-BD9E-9BF0570B0C82}" srcOrd="1" destOrd="0" parTransId="{59C5B610-20D1-429E-8C94-D71B46EED341}" sibTransId="{157E930E-8713-460F-84F1-28D57B641107}"/>
    <dgm:cxn modelId="{F913F635-024C-403A-9463-D14DA8AC0EA5}" type="presOf" srcId="{E47B3ECE-4E3F-454D-B618-170BB5828D96}" destId="{9D3FF7E3-81AD-4B14-8AED-C71E4F980BFA}" srcOrd="0" destOrd="0" presId="urn:microsoft.com/office/officeart/2005/8/layout/cycle7"/>
    <dgm:cxn modelId="{64DF9E5E-DB03-4CC8-9666-959A5E840D11}" type="presOf" srcId="{EBBA5069-7F6A-426D-937B-EC32D2E2273B}" destId="{52EFAB89-9D09-4E77-AB02-42B00E6DF955}" srcOrd="1" destOrd="0" presId="urn:microsoft.com/office/officeart/2005/8/layout/cycle7"/>
    <dgm:cxn modelId="{ADA4317E-CE9B-4879-95B1-4843E6C0CB75}" srcId="{471FC038-E304-4D36-9B67-39A2BA392473}" destId="{7735F5AE-360B-4134-B71E-A7C99C951ABF}" srcOrd="0" destOrd="0" parTransId="{ACBF7ECC-D9BD-4191-9F57-6C4A86034C3F}" sibTransId="{632135BE-DF0D-4940-98A5-AAE442998EF2}"/>
    <dgm:cxn modelId="{071E5785-D808-4DA1-BCA8-8D1EA2818B77}" type="presOf" srcId="{EBBA5069-7F6A-426D-937B-EC32D2E2273B}" destId="{2F0F813A-F52C-4B9E-AB16-B04B95C0DA6D}" srcOrd="0" destOrd="0" presId="urn:microsoft.com/office/officeart/2005/8/layout/cycle7"/>
    <dgm:cxn modelId="{51F1E686-CDA2-497C-8901-4B838C7C98A7}" type="presOf" srcId="{632135BE-DF0D-4940-98A5-AAE442998EF2}" destId="{5A66EE65-8A96-401A-AF23-22B578EBA0A1}" srcOrd="1" destOrd="0" presId="urn:microsoft.com/office/officeart/2005/8/layout/cycle7"/>
    <dgm:cxn modelId="{E3F71591-0734-4536-B80E-050C115FE0CA}" srcId="{471FC038-E304-4D36-9B67-39A2BA392473}" destId="{E47B3ECE-4E3F-454D-B618-170BB5828D96}" srcOrd="2" destOrd="0" parTransId="{1E71F8A4-8D01-41B4-9725-4C1B5F9BEB6E}" sibTransId="{EBBA5069-7F6A-426D-937B-EC32D2E2273B}"/>
    <dgm:cxn modelId="{9865D1D6-45A1-49AD-BD1C-BE92AABCEED3}" type="presOf" srcId="{157E930E-8713-460F-84F1-28D57B641107}" destId="{12F9C6D3-B914-429D-BE13-9AAB2E731E00}" srcOrd="0" destOrd="0" presId="urn:microsoft.com/office/officeart/2005/8/layout/cycle7"/>
    <dgm:cxn modelId="{988C1EDE-AA47-411F-8DFC-412D0097807E}" type="presOf" srcId="{471FC038-E304-4D36-9B67-39A2BA392473}" destId="{DC9BF09A-AF3A-4AFD-B4FF-56F4542CCE3D}" srcOrd="0" destOrd="0" presId="urn:microsoft.com/office/officeart/2005/8/layout/cycle7"/>
    <dgm:cxn modelId="{D99E4EE0-9E4F-477C-8A65-7EA71A9C1CDF}" type="presOf" srcId="{0AC7CA3E-A09B-4F7D-BD9E-9BF0570B0C82}" destId="{A001C467-6F4B-4544-8BA4-62ED4E227705}" srcOrd="0" destOrd="0" presId="urn:microsoft.com/office/officeart/2005/8/layout/cycle7"/>
    <dgm:cxn modelId="{4D64C70D-2DB4-43BD-B0A5-BE3EB543F755}" type="presParOf" srcId="{DC9BF09A-AF3A-4AFD-B4FF-56F4542CCE3D}" destId="{31F62D42-B8AE-475F-849D-A663EC3308A7}" srcOrd="0" destOrd="0" presId="urn:microsoft.com/office/officeart/2005/8/layout/cycle7"/>
    <dgm:cxn modelId="{0BEB53A4-B8C0-495D-B95C-6E8D58D97975}" type="presParOf" srcId="{DC9BF09A-AF3A-4AFD-B4FF-56F4542CCE3D}" destId="{660E34EF-0AB7-4422-AE19-E65ABAB096F5}" srcOrd="1" destOrd="0" presId="urn:microsoft.com/office/officeart/2005/8/layout/cycle7"/>
    <dgm:cxn modelId="{CB51170B-7AD5-4DE9-8C7D-1F0F52EA228E}" type="presParOf" srcId="{660E34EF-0AB7-4422-AE19-E65ABAB096F5}" destId="{5A66EE65-8A96-401A-AF23-22B578EBA0A1}" srcOrd="0" destOrd="0" presId="urn:microsoft.com/office/officeart/2005/8/layout/cycle7"/>
    <dgm:cxn modelId="{4D4C1765-B2DB-464D-AFE2-C61594DBCBF3}" type="presParOf" srcId="{DC9BF09A-AF3A-4AFD-B4FF-56F4542CCE3D}" destId="{A001C467-6F4B-4544-8BA4-62ED4E227705}" srcOrd="2" destOrd="0" presId="urn:microsoft.com/office/officeart/2005/8/layout/cycle7"/>
    <dgm:cxn modelId="{9ACE426C-61E2-4D0D-AA8E-B61D4B8BDE53}" type="presParOf" srcId="{DC9BF09A-AF3A-4AFD-B4FF-56F4542CCE3D}" destId="{12F9C6D3-B914-429D-BE13-9AAB2E731E00}" srcOrd="3" destOrd="0" presId="urn:microsoft.com/office/officeart/2005/8/layout/cycle7"/>
    <dgm:cxn modelId="{F708B7C7-BB85-40E6-8C49-81E79573E9AD}" type="presParOf" srcId="{12F9C6D3-B914-429D-BE13-9AAB2E731E00}" destId="{5271C2BF-8EA5-4FA1-8C6D-F24D809C3DD7}" srcOrd="0" destOrd="0" presId="urn:microsoft.com/office/officeart/2005/8/layout/cycle7"/>
    <dgm:cxn modelId="{51A6CD74-4E51-4BF2-BC61-4FE83AF6BDED}" type="presParOf" srcId="{DC9BF09A-AF3A-4AFD-B4FF-56F4542CCE3D}" destId="{9D3FF7E3-81AD-4B14-8AED-C71E4F980BFA}" srcOrd="4" destOrd="0" presId="urn:microsoft.com/office/officeart/2005/8/layout/cycle7"/>
    <dgm:cxn modelId="{EBEC3CD5-E4F9-4DBF-B8A0-D67AE3E5526C}" type="presParOf" srcId="{DC9BF09A-AF3A-4AFD-B4FF-56F4542CCE3D}" destId="{2F0F813A-F52C-4B9E-AB16-B04B95C0DA6D}" srcOrd="5" destOrd="0" presId="urn:microsoft.com/office/officeart/2005/8/layout/cycle7"/>
    <dgm:cxn modelId="{9C068465-6326-484C-8FFF-F6B4381216D2}" type="presParOf" srcId="{2F0F813A-F52C-4B9E-AB16-B04B95C0DA6D}" destId="{52EFAB89-9D09-4E77-AB02-42B00E6DF95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62D42-B8AE-475F-849D-A663EC3308A7}">
      <dsp:nvSpPr>
        <dsp:cNvPr id="0" name=""/>
        <dsp:cNvSpPr/>
      </dsp:nvSpPr>
      <dsp:spPr>
        <a:xfrm>
          <a:off x="2564308" y="369"/>
          <a:ext cx="967382" cy="483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Design</a:t>
          </a:r>
        </a:p>
      </dsp:txBody>
      <dsp:txXfrm>
        <a:off x="2578475" y="14536"/>
        <a:ext cx="939048" cy="455357"/>
      </dsp:txXfrm>
    </dsp:sp>
    <dsp:sp modelId="{660E34EF-0AB7-4422-AE19-E65ABAB096F5}">
      <dsp:nvSpPr>
        <dsp:cNvPr id="0" name=""/>
        <dsp:cNvSpPr/>
      </dsp:nvSpPr>
      <dsp:spPr>
        <a:xfrm rot="3600000">
          <a:off x="3195502" y="848804"/>
          <a:ext cx="503164" cy="16929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246289" y="882662"/>
        <a:ext cx="401590" cy="101575"/>
      </dsp:txXfrm>
    </dsp:sp>
    <dsp:sp modelId="{A001C467-6F4B-4544-8BA4-62ED4E227705}">
      <dsp:nvSpPr>
        <dsp:cNvPr id="0" name=""/>
        <dsp:cNvSpPr/>
      </dsp:nvSpPr>
      <dsp:spPr>
        <a:xfrm>
          <a:off x="3362478" y="1382839"/>
          <a:ext cx="967382" cy="483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18568"/>
                <a:satOff val="135"/>
                <a:lumOff val="-3236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918568"/>
                <a:satOff val="135"/>
                <a:lumOff val="-3236"/>
                <a:alphaOff val="0"/>
                <a:tint val="86000"/>
                <a:satMod val="115000"/>
              </a:schemeClr>
            </a:gs>
            <a:gs pos="100000">
              <a:schemeClr val="accent5">
                <a:hueOff val="-918568"/>
                <a:satOff val="135"/>
                <a:lumOff val="-323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918568"/>
              <a:satOff val="135"/>
              <a:lumOff val="-3236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Implement</a:t>
          </a:r>
        </a:p>
      </dsp:txBody>
      <dsp:txXfrm>
        <a:off x="3376645" y="1397006"/>
        <a:ext cx="939048" cy="455357"/>
      </dsp:txXfrm>
    </dsp:sp>
    <dsp:sp modelId="{12F9C6D3-B914-429D-BE13-9AAB2E731E00}">
      <dsp:nvSpPr>
        <dsp:cNvPr id="0" name=""/>
        <dsp:cNvSpPr/>
      </dsp:nvSpPr>
      <dsp:spPr>
        <a:xfrm rot="10800000">
          <a:off x="2796417" y="1540039"/>
          <a:ext cx="503164" cy="16929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18568"/>
                <a:satOff val="135"/>
                <a:lumOff val="-3236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918568"/>
                <a:satOff val="135"/>
                <a:lumOff val="-3236"/>
                <a:alphaOff val="0"/>
                <a:tint val="86000"/>
                <a:satMod val="115000"/>
              </a:schemeClr>
            </a:gs>
            <a:gs pos="100000">
              <a:schemeClr val="accent5">
                <a:hueOff val="-918568"/>
                <a:satOff val="135"/>
                <a:lumOff val="-323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918568"/>
              <a:satOff val="135"/>
              <a:lumOff val="-3236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 rot="10800000">
        <a:off x="2847204" y="1573897"/>
        <a:ext cx="401590" cy="101575"/>
      </dsp:txXfrm>
    </dsp:sp>
    <dsp:sp modelId="{9D3FF7E3-81AD-4B14-8AED-C71E4F980BFA}">
      <dsp:nvSpPr>
        <dsp:cNvPr id="0" name=""/>
        <dsp:cNvSpPr/>
      </dsp:nvSpPr>
      <dsp:spPr>
        <a:xfrm>
          <a:off x="1766139" y="1382839"/>
          <a:ext cx="967382" cy="483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837137"/>
                <a:satOff val="270"/>
                <a:lumOff val="-6471"/>
                <a:alphaOff val="0"/>
                <a:tint val="86000"/>
                <a:satMod val="115000"/>
              </a:schemeClr>
            </a:gs>
            <a:gs pos="100000">
              <a:schemeClr val="accent5">
                <a:hueOff val="-1837137"/>
                <a:satOff val="270"/>
                <a:lumOff val="-647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Maintain</a:t>
          </a:r>
        </a:p>
      </dsp:txBody>
      <dsp:txXfrm>
        <a:off x="1780306" y="1397006"/>
        <a:ext cx="939048" cy="455357"/>
      </dsp:txXfrm>
    </dsp:sp>
    <dsp:sp modelId="{2F0F813A-F52C-4B9E-AB16-B04B95C0DA6D}">
      <dsp:nvSpPr>
        <dsp:cNvPr id="0" name=""/>
        <dsp:cNvSpPr/>
      </dsp:nvSpPr>
      <dsp:spPr>
        <a:xfrm rot="18000000">
          <a:off x="2397332" y="848804"/>
          <a:ext cx="503164" cy="16929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837137"/>
                <a:satOff val="270"/>
                <a:lumOff val="-6471"/>
                <a:alphaOff val="0"/>
                <a:tint val="86000"/>
                <a:satMod val="115000"/>
              </a:schemeClr>
            </a:gs>
            <a:gs pos="100000">
              <a:schemeClr val="accent5">
                <a:hueOff val="-1837137"/>
                <a:satOff val="270"/>
                <a:lumOff val="-647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2448119" y="882662"/>
        <a:ext cx="401590" cy="101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90BF0-23E3-43A6-9C2D-49FD410B8A7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74752-415F-45C8-8616-B0F72B71D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5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7E69-E065-44B4-921B-DBD03CB22A9B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3EB-55C7-4AF0-8CCC-24E3795ACA70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BDE9-7C7E-4561-A452-719514C9E6DB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785813"/>
            <a:ext cx="8340725" cy="5786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421607"/>
            <a:ext cx="4298950" cy="3173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5050" y="1428750"/>
            <a:ext cx="4298950" cy="15144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45050" y="3050382"/>
            <a:ext cx="4298950" cy="154424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F2B3A-5793-45B3-88DF-022459ED348F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55885-CF94-499A-8DBB-B56BF80147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4843463"/>
            <a:ext cx="2895600" cy="20002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2007 - 2025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3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002414B8-28EB-478F-AD64-94061D00018B}" type="datetime1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3D46CBA2-ECE5-4BE9-B546-6761E0E670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7F46-B702-40C2-B379-E9D76F421E39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785C-8C16-4E90-8E51-0F1F19452E1D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4FF-567D-4224-B941-79315E7CE4D1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B602-F8BA-4B62-8ED2-59C3E6B08365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12EB-1EF5-4E8F-95CF-9CE72613BE6D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E26C-54FA-4A77-ADE5-0136B398174E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232C-68BC-4A93-8AED-19010630A917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5AF-0017-4001-9055-A0FCBDBCC413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burnett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remote.itiwebcert.com/2020/Spring/HTML5-CSS3/student1/index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fburnett.com/2014/spring/2014_Spring_Session_I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ic.net/whois.html" TargetMode="External"/><Relationship Id="rId2" Type="http://schemas.openxmlformats.org/officeDocument/2006/relationships/hyperlink" Target="http://en.wikipedia.org/wiki/Internet_Corporation_for_Assigned_Names_and_Numbers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iphonemockup.lkmc.ch/" TargetMode="External"/><Relationship Id="rId3" Type="http://schemas.openxmlformats.org/officeDocument/2006/relationships/hyperlink" Target="https://www.gliffy.com/" TargetMode="External"/><Relationship Id="rId7" Type="http://schemas.openxmlformats.org/officeDocument/2006/relationships/hyperlink" Target="http://wireframe.cc/" TargetMode="External"/><Relationship Id="rId2" Type="http://schemas.openxmlformats.org/officeDocument/2006/relationships/hyperlink" Target="http://framebox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oto.io/" TargetMode="External"/><Relationship Id="rId11" Type="http://schemas.openxmlformats.org/officeDocument/2006/relationships/hyperlink" Target="https://ui8.net/" TargetMode="External"/><Relationship Id="rId5" Type="http://schemas.openxmlformats.org/officeDocument/2006/relationships/hyperlink" Target="https://gomockingbird.com/home" TargetMode="External"/><Relationship Id="rId10" Type="http://schemas.openxmlformats.org/officeDocument/2006/relationships/hyperlink" Target="http://www.sketchappsources.com/" TargetMode="External"/><Relationship Id="rId4" Type="http://schemas.openxmlformats.org/officeDocument/2006/relationships/hyperlink" Target="https://www.mockflow.com/" TargetMode="External"/><Relationship Id="rId9" Type="http://schemas.openxmlformats.org/officeDocument/2006/relationships/hyperlink" Target="http://mokk.m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imdo.com/" TargetMode="External"/><Relationship Id="rId3" Type="http://schemas.openxmlformats.org/officeDocument/2006/relationships/hyperlink" Target="https://www.godaddy.com/" TargetMode="External"/><Relationship Id="rId7" Type="http://schemas.openxmlformats.org/officeDocument/2006/relationships/hyperlink" Target="http://www.imcreator.com/" TargetMode="External"/><Relationship Id="rId2" Type="http://schemas.openxmlformats.org/officeDocument/2006/relationships/hyperlink" Target="http://www.wix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bsitebuilder.com/" TargetMode="External"/><Relationship Id="rId11" Type="http://schemas.openxmlformats.org/officeDocument/2006/relationships/hyperlink" Target="http://www.wordpress.com/" TargetMode="External"/><Relationship Id="rId5" Type="http://schemas.openxmlformats.org/officeDocument/2006/relationships/hyperlink" Target="http://about.me/" TargetMode="External"/><Relationship Id="rId10" Type="http://schemas.openxmlformats.org/officeDocument/2006/relationships/hyperlink" Target="https://us.webnode.com/" TargetMode="External"/><Relationship Id="rId4" Type="http://schemas.openxmlformats.org/officeDocument/2006/relationships/hyperlink" Target="http://www.weebly.com/" TargetMode="External"/><Relationship Id="rId9" Type="http://schemas.openxmlformats.org/officeDocument/2006/relationships/hyperlink" Target="https://www.ucraft.com/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webdesigner/" TargetMode="External"/><Relationship Id="rId13" Type="http://schemas.openxmlformats.org/officeDocument/2006/relationships/hyperlink" Target="http://www.codelobster.com/" TargetMode="External"/><Relationship Id="rId18" Type="http://schemas.openxmlformats.org/officeDocument/2006/relationships/hyperlink" Target="https://icecoder.net/" TargetMode="External"/><Relationship Id="rId3" Type="http://schemas.openxmlformats.org/officeDocument/2006/relationships/hyperlink" Target="http://www.sublimetext.com/" TargetMode="External"/><Relationship Id="rId7" Type="http://schemas.openxmlformats.org/officeDocument/2006/relationships/hyperlink" Target="https://atom.io/" TargetMode="External"/><Relationship Id="rId12" Type="http://schemas.openxmlformats.org/officeDocument/2006/relationships/hyperlink" Target="http://www.rj-texted.se/index.html" TargetMode="External"/><Relationship Id="rId17" Type="http://schemas.openxmlformats.org/officeDocument/2006/relationships/hyperlink" Target="https://www.webuilderapp.com/" TargetMode="External"/><Relationship Id="rId2" Type="http://schemas.openxmlformats.org/officeDocument/2006/relationships/hyperlink" Target="http://brackets.io/" TargetMode="External"/><Relationship Id="rId16" Type="http://schemas.openxmlformats.org/officeDocument/2006/relationships/hyperlink" Target="http://www.coffeecup.com/html-editor/" TargetMode="External"/><Relationship Id="rId20" Type="http://schemas.openxmlformats.org/officeDocument/2006/relationships/hyperlink" Target="http://www.actiprosoftware.com/products/apps/codewriter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eclipse.org/downloads/eclipse-packages/" TargetMode="External"/><Relationship Id="rId11" Type="http://schemas.openxmlformats.org/officeDocument/2006/relationships/hyperlink" Target="http://lighttable.com/" TargetMode="External"/><Relationship Id="rId5" Type="http://schemas.openxmlformats.org/officeDocument/2006/relationships/hyperlink" Target="http://www.aptana.com/" TargetMode="External"/><Relationship Id="rId15" Type="http://schemas.openxmlformats.org/officeDocument/2006/relationships/hyperlink" Target="https://panic.com/coda/" TargetMode="External"/><Relationship Id="rId10" Type="http://schemas.openxmlformats.org/officeDocument/2006/relationships/hyperlink" Target="https://netbeans.org/" TargetMode="External"/><Relationship Id="rId19" Type="http://schemas.openxmlformats.org/officeDocument/2006/relationships/hyperlink" Target="http://www.barebones.com/products/bbedit/" TargetMode="External"/><Relationship Id="rId4" Type="http://schemas.openxmlformats.org/officeDocument/2006/relationships/hyperlink" Target="https://code.visualstudio.com/" TargetMode="External"/><Relationship Id="rId9" Type="http://schemas.openxmlformats.org/officeDocument/2006/relationships/hyperlink" Target="https://www.activestate.com/komodo-edit" TargetMode="External"/><Relationship Id="rId14" Type="http://schemas.openxmlformats.org/officeDocument/2006/relationships/hyperlink" Target="http://bluefish.openoffice.nl/index.html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visionapp.com/tethr" TargetMode="External"/><Relationship Id="rId3" Type="http://schemas.openxmlformats.org/officeDocument/2006/relationships/hyperlink" Target="https://www.invisionapp.com/craft" TargetMode="External"/><Relationship Id="rId7" Type="http://schemas.openxmlformats.org/officeDocument/2006/relationships/hyperlink" Target="http://www.omnigroup.com/products/omnigraffle/" TargetMode="External"/><Relationship Id="rId2" Type="http://schemas.openxmlformats.org/officeDocument/2006/relationships/hyperlink" Target="http://www.justinmin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fragistics.com/products/indigo-studio" TargetMode="External"/><Relationship Id="rId11" Type="http://schemas.openxmlformats.org/officeDocument/2006/relationships/hyperlink" Target="http://www.balsamiq.com/" TargetMode="External"/><Relationship Id="rId5" Type="http://schemas.openxmlformats.org/officeDocument/2006/relationships/hyperlink" Target="http://www.flairbuilder.com/" TargetMode="External"/><Relationship Id="rId10" Type="http://schemas.openxmlformats.org/officeDocument/2006/relationships/hyperlink" Target="http://mockups.me/" TargetMode="External"/><Relationship Id="rId4" Type="http://schemas.openxmlformats.org/officeDocument/2006/relationships/hyperlink" Target="https://ui8.net/products/bolt-20" TargetMode="External"/><Relationship Id="rId9" Type="http://schemas.openxmlformats.org/officeDocument/2006/relationships/hyperlink" Target="https://iplotz.com/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toshare.com/" TargetMode="External"/><Relationship Id="rId13" Type="http://schemas.openxmlformats.org/officeDocument/2006/relationships/hyperlink" Target="https://codeanywhere.com/" TargetMode="External"/><Relationship Id="rId3" Type="http://schemas.openxmlformats.org/officeDocument/2006/relationships/hyperlink" Target="http://www.fluidui.com/" TargetMode="External"/><Relationship Id="rId7" Type="http://schemas.openxmlformats.org/officeDocument/2006/relationships/hyperlink" Target="https://pidoco.com/" TargetMode="External"/><Relationship Id="rId12" Type="http://schemas.openxmlformats.org/officeDocument/2006/relationships/hyperlink" Target="https://c9.io/" TargetMode="External"/><Relationship Id="rId2" Type="http://schemas.openxmlformats.org/officeDocument/2006/relationships/hyperlink" Target="http://www.axur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visionapp.com/" TargetMode="External"/><Relationship Id="rId11" Type="http://schemas.openxmlformats.org/officeDocument/2006/relationships/hyperlink" Target="https://codepen.io/" TargetMode="External"/><Relationship Id="rId5" Type="http://schemas.openxmlformats.org/officeDocument/2006/relationships/hyperlink" Target="https://moqups.com/" TargetMode="External"/><Relationship Id="rId15" Type="http://schemas.openxmlformats.org/officeDocument/2006/relationships/hyperlink" Target="https://www.koding.com/" TargetMode="External"/><Relationship Id="rId10" Type="http://schemas.openxmlformats.org/officeDocument/2006/relationships/hyperlink" Target="https://www.uxpin.com/" TargetMode="External"/><Relationship Id="rId4" Type="http://schemas.openxmlformats.org/officeDocument/2006/relationships/hyperlink" Target="http://www.hotgloo.com/" TargetMode="External"/><Relationship Id="rId9" Type="http://schemas.openxmlformats.org/officeDocument/2006/relationships/hyperlink" Target="http://www.solidifyapp.com/" TargetMode="External"/><Relationship Id="rId14" Type="http://schemas.openxmlformats.org/officeDocument/2006/relationships/hyperlink" Target="https://codenvy.io/site/login?redirect_url=https://codenvy.io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://www.adobe.com/products/dreamweaver.html?promoid=KAUCF" TargetMode="Externa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horize.net/" TargetMode="External"/><Relationship Id="rId2" Type="http://schemas.openxmlformats.org/officeDocument/2006/relationships/hyperlink" Target="https://squareup.com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://graphicdesign.stackexchange.com/questions/77654/what-is-the-unambiguously-correct-pictogram-for-database-storag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352" y="895350"/>
            <a:ext cx="8232648" cy="1066800"/>
          </a:xfrm>
        </p:spPr>
        <p:txBody>
          <a:bodyPr anchor="t"/>
          <a:lstStyle/>
          <a:p>
            <a:r>
              <a:rPr lang="en-US" sz="5400" dirty="0"/>
              <a:t>HTML5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489" y="2343150"/>
            <a:ext cx="8229600" cy="1524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/>
              <a:t>Session I </a:t>
            </a:r>
          </a:p>
          <a:p>
            <a:pPr>
              <a:defRPr/>
            </a:pPr>
            <a:r>
              <a:rPr lang="en-US" sz="1800" dirty="0"/>
              <a:t>Chapter 1 - </a:t>
            </a:r>
            <a:r>
              <a:rPr lang="en-US" sz="1800" dirty="0">
                <a:ea typeface="ＭＳ Ｐゴシック" pitchFamily="34" charset="-128"/>
              </a:rPr>
              <a:t>Introduction to Web Development</a:t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sz="1800" dirty="0">
                <a:ea typeface="ＭＳ Ｐゴシック" pitchFamily="34" charset="-128"/>
              </a:rPr>
              <a:t>Chapter 18 - How to Design a Web Site</a:t>
            </a:r>
          </a:p>
          <a:p>
            <a:pPr>
              <a:defRPr/>
            </a:pPr>
            <a:r>
              <a:rPr lang="en-US" sz="1800" dirty="0">
                <a:ea typeface="ＭＳ Ｐゴシック" pitchFamily="34" charset="-128"/>
              </a:rPr>
              <a:t>Chapter 19 - How to Deploy a Web Site on a Web Server</a:t>
            </a:r>
          </a:p>
          <a:p>
            <a:pPr>
              <a:defRPr/>
            </a:pPr>
            <a:endParaRPr lang="en-US" sz="1800" dirty="0">
              <a:ea typeface="ＭＳ Ｐゴシック" pitchFamily="34" charset="-128"/>
            </a:endParaRPr>
          </a:p>
          <a:p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5A6B49-9BDB-46BC-ABCF-AD9457BB8675}"/>
              </a:ext>
            </a:extLst>
          </p:cNvPr>
          <p:cNvSpPr txBox="1">
            <a:spLocks noChangeArrowheads="1"/>
          </p:cNvSpPr>
          <p:nvPr/>
        </p:nvSpPr>
        <p:spPr>
          <a:xfrm>
            <a:off x="567578" y="3486150"/>
            <a:ext cx="8195422" cy="914400"/>
          </a:xfrm>
          <a:prstGeom prst="rect">
            <a:avLst/>
          </a:prstGeom>
        </p:spPr>
        <p:txBody>
          <a:bodyPr vert="horz" lIns="0" rIns="18288" anchor="b">
            <a:normAutofit fontScale="775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br>
              <a:rPr lang="en-US" sz="3600" dirty="0"/>
            </a:br>
            <a:r>
              <a:rPr lang="en-US" sz="2000" dirty="0">
                <a:hlinkClick r:id="rId3"/>
              </a:rPr>
              <a:t>www.profburnett.com</a:t>
            </a:r>
            <a:endParaRPr lang="en-US" sz="2000" dirty="0"/>
          </a:p>
          <a:p>
            <a:pPr>
              <a:defRPr/>
            </a:pPr>
            <a:r>
              <a:rPr lang="en-US" sz="2000" i="1" dirty="0">
                <a:solidFill>
                  <a:srgbClr val="FFC000"/>
                </a:solidFill>
              </a:rPr>
              <a:t>Master a Skill </a:t>
            </a:r>
            <a:r>
              <a:rPr lang="en-US" sz="2000" i="1" dirty="0"/>
              <a:t>/ </a:t>
            </a:r>
            <a:r>
              <a:rPr lang="en-US" sz="2000" i="1" dirty="0">
                <a:solidFill>
                  <a:srgbClr val="FFFF00"/>
                </a:solidFill>
              </a:rPr>
              <a:t>Learn for Life</a:t>
            </a:r>
          </a:p>
        </p:txBody>
      </p:sp>
    </p:spTree>
    <p:extLst>
      <p:ext uri="{BB962C8B-B14F-4D97-AF65-F5344CB8AC3E}">
        <p14:creationId xmlns:p14="http://schemas.microsoft.com/office/powerpoint/2010/main" val="70518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Key Technologies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Hypertext Markup Language - HTML </a:t>
            </a:r>
            <a:endParaRPr lang="en-US" sz="2200" dirty="0"/>
          </a:p>
          <a:p>
            <a:r>
              <a:rPr lang="en-US" dirty="0"/>
              <a:t>HTML5 </a:t>
            </a:r>
            <a:endParaRPr lang="en-US" sz="2200" dirty="0"/>
          </a:p>
          <a:p>
            <a:r>
              <a:rPr lang="en-US" dirty="0"/>
              <a:t>Cascading Style Sheets - CSS </a:t>
            </a:r>
            <a:endParaRPr lang="en-US" sz="2200" dirty="0"/>
          </a:p>
          <a:p>
            <a:r>
              <a:rPr lang="en-US" dirty="0"/>
              <a:t>JavaScript </a:t>
            </a:r>
            <a:endParaRPr lang="en-US" sz="2200" dirty="0"/>
          </a:p>
          <a:p>
            <a:r>
              <a:rPr lang="en-US" dirty="0"/>
              <a:t>Asynchronous JavaScript - AJAX </a:t>
            </a:r>
            <a:endParaRPr lang="en-US" sz="2200" dirty="0"/>
          </a:p>
          <a:p>
            <a:r>
              <a:rPr lang="en-US" dirty="0"/>
              <a:t>XML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DA55-000B-4AD8-9674-038E6F3FFA49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24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Side Scripting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5029200" cy="33261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PHP</a:t>
            </a:r>
          </a:p>
          <a:p>
            <a:r>
              <a:rPr lang="en-US" dirty="0"/>
              <a:t>JavaScript (Angular, ReactJS)</a:t>
            </a:r>
          </a:p>
          <a:p>
            <a:r>
              <a:rPr lang="en-US" dirty="0"/>
              <a:t>Java</a:t>
            </a:r>
          </a:p>
          <a:p>
            <a:r>
              <a:rPr lang="en-US" dirty="0"/>
              <a:t>Python (Django, Flask, Pylons)</a:t>
            </a:r>
          </a:p>
          <a:p>
            <a:r>
              <a:rPr lang="en-US" dirty="0"/>
              <a:t>Ruby (Ruby on Rails)</a:t>
            </a:r>
          </a:p>
          <a:p>
            <a:r>
              <a:rPr lang="en-US" dirty="0"/>
              <a:t>C# (ASP)</a:t>
            </a:r>
          </a:p>
          <a:p>
            <a:r>
              <a:rPr lang="en-US" dirty="0"/>
              <a:t>PERL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940E30-E06A-445C-8A5A-C7D7AACF9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0" y="1440064"/>
            <a:ext cx="2971800" cy="33261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SQL</a:t>
            </a:r>
          </a:p>
          <a:p>
            <a:r>
              <a:rPr lang="en-US" dirty="0"/>
              <a:t>AJAX</a:t>
            </a:r>
          </a:p>
          <a:p>
            <a:r>
              <a:rPr lang="en-US" dirty="0"/>
              <a:t>XML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2597-06D6-4E92-B85F-810FAA189D37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89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Standards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356651"/>
              </p:ext>
            </p:extLst>
          </p:nvPr>
        </p:nvGraphicFramePr>
        <p:xfrm>
          <a:off x="457843" y="1733550"/>
          <a:ext cx="8228314" cy="227533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38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3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5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Version</a:t>
                      </a:r>
                      <a:endParaRPr lang="en-US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Year</a:t>
                      </a:r>
                      <a:endParaRPr lang="en-US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Description</a:t>
                      </a:r>
                      <a:endParaRPr lang="en-US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2583" marR="92583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HTML</a:t>
                      </a: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1991</a:t>
                      </a: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+mj-lt"/>
                      </a:endParaRPr>
                    </a:p>
                  </a:txBody>
                  <a:tcPr marL="92583" marR="92583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HTML</a:t>
                      </a:r>
                      <a:r>
                        <a:rPr lang="en-US" sz="1400" b="1" baseline="0" dirty="0">
                          <a:latin typeface="+mj-lt"/>
                        </a:rPr>
                        <a:t> 1.0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1993</a:t>
                      </a: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+mj-lt"/>
                      </a:endParaRPr>
                    </a:p>
                  </a:txBody>
                  <a:tcPr marL="92583" marR="92583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HTML 2.0</a:t>
                      </a: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1995</a:t>
                      </a: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+mj-lt"/>
                      </a:endParaRPr>
                    </a:p>
                  </a:txBody>
                  <a:tcPr marL="92583" marR="92583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HTML 3.2</a:t>
                      </a: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1997</a:t>
                      </a: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+mj-lt"/>
                      </a:endParaRPr>
                    </a:p>
                  </a:txBody>
                  <a:tcPr marL="92583" marR="92583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HTML 4.01</a:t>
                      </a: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1999</a:t>
                      </a: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+mj-lt"/>
                      </a:endParaRPr>
                    </a:p>
                  </a:txBody>
                  <a:tcPr marL="92583" marR="92583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XHTML 1.0</a:t>
                      </a: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2000</a:t>
                      </a: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Incorporated XML</a:t>
                      </a:r>
                    </a:p>
                  </a:txBody>
                  <a:tcPr marL="92583" marR="92583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HTML5</a:t>
                      </a: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2012</a:t>
                      </a:r>
                    </a:p>
                  </a:txBody>
                  <a:tcPr marL="92583" marR="9258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Working Draft in 2008</a:t>
                      </a:r>
                    </a:p>
                  </a:txBody>
                  <a:tcPr marL="92583" marR="92583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825D1-45F7-45B7-A1E0-D1372030A7F5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229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Standards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002080"/>
              </p:ext>
            </p:extLst>
          </p:nvPr>
        </p:nvGraphicFramePr>
        <p:xfrm>
          <a:off x="457358" y="1809750"/>
          <a:ext cx="8229284" cy="14157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51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7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Version</a:t>
                      </a:r>
                    </a:p>
                  </a:txBody>
                  <a:tcPr marL="90862" marR="9086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Year</a:t>
                      </a:r>
                    </a:p>
                  </a:txBody>
                  <a:tcPr marL="90862" marR="90862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effectLst/>
                          <a:latin typeface="+mj-lt"/>
                        </a:rPr>
                        <a:t>1.0</a:t>
                      </a:r>
                    </a:p>
                  </a:txBody>
                  <a:tcPr marL="90862" marR="9086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effectLst/>
                          <a:latin typeface="+mj-lt"/>
                        </a:rPr>
                        <a:t>1996</a:t>
                      </a:r>
                    </a:p>
                  </a:txBody>
                  <a:tcPr marL="90862" marR="90862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effectLst/>
                          <a:latin typeface="+mj-lt"/>
                        </a:rPr>
                        <a:t>2.0</a:t>
                      </a:r>
                    </a:p>
                  </a:txBody>
                  <a:tcPr marL="90862" marR="9086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effectLst/>
                          <a:latin typeface="+mj-lt"/>
                        </a:rPr>
                        <a:t>1998</a:t>
                      </a:r>
                    </a:p>
                  </a:txBody>
                  <a:tcPr marL="90862" marR="90862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effectLst/>
                          <a:latin typeface="+mj-lt"/>
                        </a:rPr>
                        <a:t>2.1</a:t>
                      </a:r>
                    </a:p>
                  </a:txBody>
                  <a:tcPr marL="90862" marR="9086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effectLst/>
                          <a:latin typeface="+mj-lt"/>
                        </a:rPr>
                        <a:t>2004</a:t>
                      </a:r>
                    </a:p>
                  </a:txBody>
                  <a:tcPr marL="90862" marR="90862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effectLst/>
                          <a:latin typeface="+mj-lt"/>
                        </a:rPr>
                        <a:t>3.0</a:t>
                      </a:r>
                    </a:p>
                  </a:txBody>
                  <a:tcPr marL="90862" marR="9086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effectLst/>
                          <a:latin typeface="+mj-lt"/>
                        </a:rPr>
                        <a:t>2012</a:t>
                      </a:r>
                    </a:p>
                  </a:txBody>
                  <a:tcPr marL="90862" marR="90862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043-EDC6-418F-A0DA-8E4F581FACE3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0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HTML Document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None/>
            </a:pPr>
            <a:endParaRPr lang="en-US" sz="2800" dirty="0">
              <a:hlinkClick r:id="rId2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2800" dirty="0">
                <a:hlinkClick r:id="rId2"/>
              </a:rPr>
              <a:t>HTML5-CSS3 Student Home Page</a:t>
            </a:r>
            <a:endParaRPr lang="en-US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AA8F-6466-44DA-919E-1705714B4996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9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519684"/>
          </a:xfrm>
        </p:spPr>
        <p:txBody>
          <a:bodyPr>
            <a:normAutofit fontScale="90000"/>
          </a:bodyPr>
          <a:lstStyle/>
          <a:p>
            <a:r>
              <a:rPr lang="en-US" dirty="0"/>
              <a:t>CSS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733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body {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font-family: Arial, Helvetica, sans-serif;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font-size: 82.5%;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width: 500px;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margin: 0 auto;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padding: 1em;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border: 1px solid navy;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h1 {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margin: 0;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padding: .25em;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color: navy;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font-size: 250%;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img  {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float: left;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margin: 0 1em;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 {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margin: 0;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padding-bottom: .5em;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211B-001E-4AE1-9035-AF6D32D33C3C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36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672084"/>
          </a:xfrm>
        </p:spPr>
        <p:txBody>
          <a:bodyPr>
            <a:normAutofit fontScale="90000"/>
          </a:bodyPr>
          <a:lstStyle/>
          <a:p>
            <a:r>
              <a:rPr lang="en-US" dirty="0"/>
              <a:t>Viewing Web Pages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CB30-183E-48FA-A984-09BE51BEDF77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 rot="5400000">
            <a:off x="74469" y="3105362"/>
            <a:ext cx="1620770" cy="912459"/>
          </a:xfrm>
          <a:prstGeom prst="rightBrace">
            <a:avLst>
              <a:gd name="adj1" fmla="val 8333"/>
              <a:gd name="adj2" fmla="val 4819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16" y="4324350"/>
            <a:ext cx="111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Protocol</a:t>
            </a:r>
          </a:p>
        </p:txBody>
      </p:sp>
      <p:sp>
        <p:nvSpPr>
          <p:cNvPr id="9" name="Right Brace 8"/>
          <p:cNvSpPr/>
          <p:nvPr/>
        </p:nvSpPr>
        <p:spPr>
          <a:xfrm rot="5400000">
            <a:off x="2095555" y="2016500"/>
            <a:ext cx="1112372" cy="2621315"/>
          </a:xfrm>
          <a:prstGeom prst="rightBrace">
            <a:avLst>
              <a:gd name="adj1" fmla="val 8333"/>
              <a:gd name="adj2" fmla="val 4819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7458" y="3948887"/>
            <a:ext cx="175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Domain Name</a:t>
            </a:r>
          </a:p>
        </p:txBody>
      </p:sp>
      <p:sp>
        <p:nvSpPr>
          <p:cNvPr id="11" name="Right Brace 10"/>
          <p:cNvSpPr/>
          <p:nvPr/>
        </p:nvSpPr>
        <p:spPr>
          <a:xfrm rot="5400000">
            <a:off x="4344427" y="2388949"/>
            <a:ext cx="683745" cy="1447800"/>
          </a:xfrm>
          <a:prstGeom prst="rightBrace">
            <a:avLst>
              <a:gd name="adj1" fmla="val 8333"/>
              <a:gd name="adj2" fmla="val 4819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1353" y="3463112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Directories</a:t>
            </a:r>
          </a:p>
        </p:txBody>
      </p:sp>
      <p:sp>
        <p:nvSpPr>
          <p:cNvPr id="13" name="Right Brace 12"/>
          <p:cNvSpPr/>
          <p:nvPr/>
        </p:nvSpPr>
        <p:spPr>
          <a:xfrm rot="5400000">
            <a:off x="6901486" y="1316026"/>
            <a:ext cx="450237" cy="3280411"/>
          </a:xfrm>
          <a:prstGeom prst="rightBrace">
            <a:avLst>
              <a:gd name="adj1" fmla="val 8333"/>
              <a:gd name="adj2" fmla="val 4819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8655" y="3257550"/>
            <a:ext cx="127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File Name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24" y="2397264"/>
            <a:ext cx="859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http://www.profburnett.com/2014/spring/2014_Spring_Session_I.html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8624" y="1808798"/>
            <a:ext cx="960120" cy="32575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75384" y="1808798"/>
            <a:ext cx="960120" cy="325755"/>
          </a:xfrm>
          <a:prstGeom prst="roundRect">
            <a:avLst/>
          </a:prstGeom>
          <a:solidFill>
            <a:schemeClr val="accent1">
              <a:lumMod val="50000"/>
              <a:alpha val="3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</a:t>
            </a:r>
          </a:p>
        </p:txBody>
      </p:sp>
      <p:sp>
        <p:nvSpPr>
          <p:cNvPr id="20" name="Right Brace 19"/>
          <p:cNvSpPr/>
          <p:nvPr/>
        </p:nvSpPr>
        <p:spPr>
          <a:xfrm rot="16200000">
            <a:off x="1167786" y="818844"/>
            <a:ext cx="225119" cy="1710322"/>
          </a:xfrm>
          <a:prstGeom prst="rightBrace">
            <a:avLst>
              <a:gd name="adj1" fmla="val 8333"/>
              <a:gd name="adj2" fmla="val 4819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2362835" y="1456936"/>
            <a:ext cx="4418330" cy="70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E3B8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E3B8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E3B8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E3B8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URI  - Uniform Resource Identifier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URL - Uniform Resource Locator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URN - Uniform Resource Name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879766" y="1260460"/>
            <a:ext cx="718528" cy="34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E3B8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E3B8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E3B8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E3B8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URI</a:t>
            </a:r>
          </a:p>
        </p:txBody>
      </p:sp>
    </p:spTree>
    <p:extLst>
      <p:ext uri="{BB962C8B-B14F-4D97-AF65-F5344CB8AC3E}">
        <p14:creationId xmlns:p14="http://schemas.microsoft.com/office/powerpoint/2010/main" val="13905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Critical Web Development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Usability</a:t>
            </a:r>
          </a:p>
          <a:p>
            <a:r>
              <a:rPr lang="en-US" dirty="0"/>
              <a:t>Responsive Web Design (RWD)</a:t>
            </a:r>
          </a:p>
          <a:p>
            <a:pPr lvl="0"/>
            <a:r>
              <a:rPr lang="en-US" dirty="0"/>
              <a:t>Mobility</a:t>
            </a:r>
          </a:p>
          <a:p>
            <a:pPr lvl="0"/>
            <a:r>
              <a:rPr lang="en-US" dirty="0"/>
              <a:t>IoT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B618-EDC8-49E8-8419-CB5D13466117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4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2110740"/>
          </a:xfrm>
        </p:spPr>
        <p:txBody>
          <a:bodyPr anchor="ctr">
            <a:noAutofit/>
          </a:bodyPr>
          <a:lstStyle/>
          <a:p>
            <a:pPr marL="0" lvl="0" indent="0" algn="ctr">
              <a:buNone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EF2D-727B-4C56-8DEE-FED5179ED066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88761" y="3486150"/>
            <a:ext cx="6566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– How to Design a Web Site</a:t>
            </a:r>
          </a:p>
        </p:txBody>
      </p:sp>
    </p:spTree>
    <p:extLst>
      <p:ext uri="{BB962C8B-B14F-4D97-AF65-F5344CB8AC3E}">
        <p14:creationId xmlns:p14="http://schemas.microsoft.com/office/powerpoint/2010/main" val="516560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How to Design a Web Site</a:t>
            </a:r>
            <a:r>
              <a:rPr lang="en-US" sz="4000" dirty="0"/>
              <a:t>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Users and Usability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Design Guidelines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Design Methods and Procedures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Responsive Web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63BB-F4A1-4729-BBC6-F4F9CA44FD6D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8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B6C78-FB20-4B03-91E8-1C606542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543C7-39C1-490D-AA3E-69D3E24C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ＭＳ Ｐゴシック" pitchFamily="34" charset="-128"/>
              </a:rPr>
              <a:t>Introduction to Web Development</a:t>
            </a:r>
          </a:p>
          <a:p>
            <a:pPr>
              <a:defRPr/>
            </a:pPr>
            <a:r>
              <a:rPr lang="en-US" sz="2800" dirty="0">
                <a:ea typeface="ＭＳ Ｐゴシック" pitchFamily="34" charset="-128"/>
              </a:rPr>
              <a:t>How to Design a Web Site</a:t>
            </a:r>
          </a:p>
          <a:p>
            <a:pPr>
              <a:defRPr/>
            </a:pPr>
            <a:r>
              <a:rPr lang="en-US" sz="2800" dirty="0">
                <a:ea typeface="ＭＳ Ｐゴシック" pitchFamily="34" charset="-128"/>
              </a:rPr>
              <a:t>How to Deploy a Web Site on a Web Server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A3299-64F9-49F5-BC1A-EE04E937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17B7-306A-47FD-90B4-6A3B2DA01C42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A91C3-FC07-43A5-B26E-236E9D24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71C67-E824-4367-BBFD-CE3D1E4AC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38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Users and Usability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35F8-AF1E-4618-B46D-DCD740EB787E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45883" y="1350940"/>
            <a:ext cx="6083619" cy="1379607"/>
            <a:chOff x="1345881" y="1801253"/>
            <a:chExt cx="6083619" cy="18394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389" y="1801253"/>
              <a:ext cx="2023111" cy="183947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345881" y="2202585"/>
              <a:ext cx="4060508" cy="697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What Do Users Want?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29700" y="2945236"/>
            <a:ext cx="5200724" cy="1701383"/>
            <a:chOff x="1029700" y="3926982"/>
            <a:chExt cx="5200724" cy="2268512"/>
          </a:xfrm>
        </p:grpSpPr>
        <p:sp>
          <p:nvSpPr>
            <p:cNvPr id="13" name="TextBox 12"/>
            <p:cNvSpPr txBox="1"/>
            <p:nvPr/>
          </p:nvSpPr>
          <p:spPr>
            <a:xfrm>
              <a:off x="1029700" y="4325700"/>
              <a:ext cx="3239990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Quick &amp; Easy Info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269690" y="3926982"/>
              <a:ext cx="1960734" cy="2268512"/>
              <a:chOff x="840690" y="4033358"/>
              <a:chExt cx="1960734" cy="2268512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690" y="4033358"/>
                <a:ext cx="1960734" cy="1960734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061875" y="5809427"/>
                <a:ext cx="151836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Easy-to-Use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73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Users and Usability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CEA0F-4741-47FC-90D7-DAA84573D2D1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1048797">
            <a:off x="337202" y="1478890"/>
            <a:ext cx="5670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do Users Use a Web Page?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21805" y="2273656"/>
            <a:ext cx="2404801" cy="863186"/>
            <a:chOff x="1021803" y="3031541"/>
            <a:chExt cx="2404801" cy="1150915"/>
          </a:xfrm>
        </p:grpSpPr>
        <p:sp>
          <p:nvSpPr>
            <p:cNvPr id="12" name="TextBox 11"/>
            <p:cNvSpPr txBox="1"/>
            <p:nvPr/>
          </p:nvSpPr>
          <p:spPr>
            <a:xfrm>
              <a:off x="1021803" y="3044278"/>
              <a:ext cx="920445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Scan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396" y="3031541"/>
              <a:ext cx="1519208" cy="115091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04651" y="3214976"/>
            <a:ext cx="1805494" cy="1112829"/>
            <a:chOff x="1004649" y="4286634"/>
            <a:chExt cx="1805494" cy="1483771"/>
          </a:xfrm>
        </p:grpSpPr>
        <p:pic>
          <p:nvPicPr>
            <p:cNvPr id="1026" name="Picture 2" descr="http://photographyforrealestate.net/wp-content/uploads/2013/05/SE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31" y="4818857"/>
              <a:ext cx="1268730" cy="951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004649" y="4286634"/>
              <a:ext cx="180549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Click Links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41937" y="1394251"/>
            <a:ext cx="2163218" cy="1427218"/>
            <a:chOff x="6141935" y="1859001"/>
            <a:chExt cx="2163218" cy="1902957"/>
          </a:xfrm>
        </p:grpSpPr>
        <p:sp>
          <p:nvSpPr>
            <p:cNvPr id="18" name="TextBox 17"/>
            <p:cNvSpPr txBox="1"/>
            <p:nvPr/>
          </p:nvSpPr>
          <p:spPr>
            <a:xfrm>
              <a:off x="6151329" y="1859001"/>
              <a:ext cx="214879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Click Buttons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935" y="2326599"/>
              <a:ext cx="2163218" cy="1435359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580" y="2600980"/>
            <a:ext cx="1402083" cy="1049277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454660" y="3298373"/>
            <a:ext cx="1743075" cy="1134673"/>
            <a:chOff x="6454660" y="4397829"/>
            <a:chExt cx="1743075" cy="151289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4660" y="4888122"/>
              <a:ext cx="1743075" cy="102260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705600" y="4397829"/>
              <a:ext cx="134684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Give 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87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Usability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3E9F-0910-47C0-BEF1-EC492DC792CA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537395" y="965329"/>
            <a:ext cx="2856266" cy="1821389"/>
            <a:chOff x="5537395" y="1287104"/>
            <a:chExt cx="2856266" cy="242851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7395" y="1839275"/>
              <a:ext cx="2856266" cy="187634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612130" y="1287104"/>
              <a:ext cx="2781531" cy="69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Above the Fold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37443" y="1671912"/>
            <a:ext cx="3634559" cy="2166033"/>
            <a:chOff x="937441" y="2229216"/>
            <a:chExt cx="3634559" cy="2888045"/>
          </a:xfrm>
        </p:grpSpPr>
        <p:grpSp>
          <p:nvGrpSpPr>
            <p:cNvPr id="9" name="Group 8"/>
            <p:cNvGrpSpPr/>
            <p:nvPr/>
          </p:nvGrpSpPr>
          <p:grpSpPr>
            <a:xfrm>
              <a:off x="937441" y="2922555"/>
              <a:ext cx="3634559" cy="2194706"/>
              <a:chOff x="4114800" y="1075838"/>
              <a:chExt cx="3634559" cy="219470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4800" y="1075838"/>
                <a:ext cx="3634559" cy="1702262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657355" y="2778101"/>
                <a:ext cx="242322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Communicate Order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013012" y="2229216"/>
              <a:ext cx="3558988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Group Components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2" y="3498313"/>
            <a:ext cx="4140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Adhere to Conventions</a:t>
            </a:r>
          </a:p>
        </p:txBody>
      </p:sp>
    </p:spTree>
    <p:extLst>
      <p:ext uri="{BB962C8B-B14F-4D97-AF65-F5344CB8AC3E}">
        <p14:creationId xmlns:p14="http://schemas.microsoft.com/office/powerpoint/2010/main" val="373341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Usability Conventions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Header Conventions</a:t>
            </a:r>
            <a:br>
              <a:rPr lang="en-US" sz="2400" dirty="0"/>
            </a:br>
            <a:endParaRPr lang="en-US" sz="2400" dirty="0"/>
          </a:p>
          <a:p>
            <a:r>
              <a:rPr lang="en-US" sz="2000" dirty="0"/>
              <a:t>Logo, Tag Line,  Utilities</a:t>
            </a:r>
          </a:p>
          <a:p>
            <a:r>
              <a:rPr lang="en-US" sz="2000" dirty="0"/>
              <a:t>Unique Tag Line</a:t>
            </a:r>
          </a:p>
          <a:p>
            <a:r>
              <a:rPr lang="en-US" sz="2000" dirty="0"/>
              <a:t>Nav Bar Sectionalizes</a:t>
            </a:r>
          </a:p>
          <a:p>
            <a:r>
              <a:rPr lang="en-US" sz="2000" dirty="0"/>
              <a:t>Utilities - Useful - Not Prime</a:t>
            </a:r>
          </a:p>
          <a:p>
            <a:r>
              <a:rPr lang="en-US" sz="2000" dirty="0"/>
              <a:t>May include Search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Navigation Conventions</a:t>
            </a:r>
            <a:br>
              <a:rPr lang="en-US" sz="2400" dirty="0"/>
            </a:br>
            <a:endParaRPr lang="en-US" sz="2400" dirty="0"/>
          </a:p>
          <a:p>
            <a:r>
              <a:rPr lang="en-US" sz="2000" dirty="0"/>
              <a:t>Underlined Text</a:t>
            </a:r>
          </a:p>
          <a:p>
            <a:r>
              <a:rPr lang="en-US" sz="2000" dirty="0"/>
              <a:t>Image Text Clickable</a:t>
            </a:r>
          </a:p>
          <a:p>
            <a:r>
              <a:rPr lang="en-US" sz="2000" dirty="0"/>
              <a:t>Image Clickable</a:t>
            </a:r>
          </a:p>
          <a:p>
            <a:r>
              <a:rPr lang="en-US" sz="2000" dirty="0"/>
              <a:t>Buttons 3D</a:t>
            </a:r>
          </a:p>
          <a:p>
            <a:r>
              <a:rPr lang="en-US" sz="2000" dirty="0"/>
              <a:t>Column Text Clickable</a:t>
            </a:r>
          </a:p>
          <a:p>
            <a:r>
              <a:rPr lang="en-US" sz="2000" dirty="0"/>
              <a:t>Cart Symbol – Shopping Cart</a:t>
            </a:r>
          </a:p>
          <a:p>
            <a:r>
              <a:rPr lang="en-US" sz="2000" dirty="0"/>
              <a:t>Logo Image – Home Page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84DF-48A7-4E48-ABE8-8F0C876B5BD7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86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Page Design Guidelines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Emphasize Value and Difference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Empathize Highest Priority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Don’t Welcome – Waste of Space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Group Navigation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Use Icons for Navigation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Use Dropdowns for Navigation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Home Page Different from main pages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No Active link on Home Page to Home Page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Home Page Title = Organization 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Ecommerce – Include Shopping Cart Symbol and Link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237D-F45D-4C73-AE65-0F834A25AD8B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EFA3DF2-4BC2-40AE-85DA-2BE629CC17C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0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rev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Design Guidelines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Breadcrumbs</a:t>
            </a:r>
          </a:p>
          <a:p>
            <a:r>
              <a:rPr lang="en-US" dirty="0"/>
              <a:t>Keep Header Small</a:t>
            </a:r>
          </a:p>
          <a:p>
            <a:r>
              <a:rPr lang="en-US" dirty="0"/>
              <a:t>Prioritize Components</a:t>
            </a:r>
          </a:p>
          <a:p>
            <a:r>
              <a:rPr lang="en-US" dirty="0"/>
              <a:t>Give Important Item Priority Location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5C07-96B7-42B3-B24C-AD89CBDF8FD2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5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Writing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Use Fewer Words</a:t>
            </a:r>
          </a:p>
          <a:p>
            <a:r>
              <a:rPr lang="en-US" sz="2400" dirty="0"/>
              <a:t>Inverted Pyramid</a:t>
            </a:r>
          </a:p>
          <a:p>
            <a:r>
              <a:rPr lang="en-US" sz="2400" dirty="0"/>
              <a:t>Use Heading and Subheadings</a:t>
            </a:r>
          </a:p>
          <a:p>
            <a:r>
              <a:rPr lang="en-US" sz="2400" dirty="0"/>
              <a:t>Use Bulleted and Number Lists</a:t>
            </a:r>
          </a:p>
          <a:p>
            <a:r>
              <a:rPr lang="en-US" sz="2400" dirty="0"/>
              <a:t>Use Tables</a:t>
            </a:r>
          </a:p>
          <a:p>
            <a:r>
              <a:rPr lang="en-US" sz="2400" dirty="0"/>
              <a:t>Don’t Use All Caps</a:t>
            </a:r>
          </a:p>
          <a:p>
            <a:r>
              <a:rPr lang="en-US" sz="2400" dirty="0"/>
              <a:t>Make Text Links Explicit</a:t>
            </a:r>
          </a:p>
          <a:p>
            <a:r>
              <a:rPr lang="en-US" sz="2400" dirty="0"/>
              <a:t>Chunk Long Pages into Shorter pages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DDEF-64AC-44CB-873B-EFAE7F2DE839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1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rev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Design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Alignment</a:t>
            </a:r>
          </a:p>
          <a:p>
            <a:r>
              <a:rPr lang="en-US" dirty="0"/>
              <a:t>Proximity</a:t>
            </a:r>
          </a:p>
          <a:p>
            <a:r>
              <a:rPr lang="en-US" dirty="0"/>
              <a:t>Repetition</a:t>
            </a:r>
          </a:p>
          <a:p>
            <a:r>
              <a:rPr lang="en-US" dirty="0"/>
              <a:t>Contrast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8C0A-BE53-405D-A34C-0C9745F78627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86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Typographical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Limit Paragraphs to 65 Characters</a:t>
            </a:r>
          </a:p>
          <a:p>
            <a:r>
              <a:rPr lang="en-US" dirty="0"/>
              <a:t>Use San Serif Fonts that are Easy to Read</a:t>
            </a:r>
          </a:p>
          <a:p>
            <a:r>
              <a:rPr lang="en-US" dirty="0"/>
              <a:t>Show Heading and Text Relationship</a:t>
            </a:r>
          </a:p>
          <a:p>
            <a:r>
              <a:rPr lang="en-US" dirty="0"/>
              <a:t>Dark Text / Light Background</a:t>
            </a:r>
          </a:p>
          <a:p>
            <a:r>
              <a:rPr lang="en-US" dirty="0"/>
              <a:t>Don’t Center or Justify Text</a:t>
            </a:r>
          </a:p>
          <a:p>
            <a:r>
              <a:rPr lang="en-US" dirty="0"/>
              <a:t>No Space for Indented First Lines</a:t>
            </a:r>
          </a:p>
          <a:p>
            <a:r>
              <a:rPr lang="en-US" dirty="0"/>
              <a:t>Don’t Reverse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C266-8CB9-462E-86C8-5BA45E9FDEA0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974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514350"/>
            <a:ext cx="7772400" cy="1981200"/>
          </a:xfrm>
        </p:spPr>
        <p:txBody>
          <a:bodyPr/>
          <a:lstStyle/>
          <a:p>
            <a:pPr algn="r"/>
            <a:r>
              <a:rPr lang="en-US" sz="5400" dirty="0"/>
              <a:t>Design Methods and Procedures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lvl="0" algn="ctr"/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CADC-1BFF-42CC-8141-A2E0D6150FA8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731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ea typeface="ＭＳ Ｐゴシック" pitchFamily="34" charset="-128"/>
              </a:rPr>
              <a:t>Intro to Web </a:t>
            </a:r>
            <a:r>
              <a:rPr lang="en-US" sz="48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Internet &amp; The Web </a:t>
            </a:r>
            <a:endParaRPr lang="en-US" sz="2400" dirty="0"/>
          </a:p>
          <a:p>
            <a:pPr lvl="0"/>
            <a:r>
              <a:rPr lang="en-US" dirty="0"/>
              <a:t>Intro to HTML &amp; CSS</a:t>
            </a:r>
            <a:endParaRPr lang="en-US" sz="2400" dirty="0"/>
          </a:p>
          <a:p>
            <a:pPr lvl="0"/>
            <a:r>
              <a:rPr lang="en-US" dirty="0"/>
              <a:t>Critical Web Development Issues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62B3-6332-471E-A6E8-0EF0201FDB8D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55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Developmental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For Design</a:t>
            </a:r>
          </a:p>
          <a:p>
            <a:r>
              <a:rPr lang="en-US" sz="2400" dirty="0"/>
              <a:t>Requirements Specialist</a:t>
            </a:r>
          </a:p>
          <a:p>
            <a:r>
              <a:rPr lang="en-US" sz="2400" dirty="0"/>
              <a:t>Usability Specialist</a:t>
            </a:r>
          </a:p>
          <a:p>
            <a:r>
              <a:rPr lang="en-US" sz="2400" dirty="0"/>
              <a:t>Marketing Specialist</a:t>
            </a:r>
          </a:p>
          <a:p>
            <a:r>
              <a:rPr lang="en-US" sz="2400" dirty="0"/>
              <a:t>Writers</a:t>
            </a:r>
          </a:p>
          <a:p>
            <a:r>
              <a:rPr lang="en-US" sz="2400" dirty="0"/>
              <a:t>Web Designers</a:t>
            </a:r>
          </a:p>
          <a:p>
            <a:r>
              <a:rPr lang="en-US" sz="2400" dirty="0"/>
              <a:t>Graphic Designers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For Implementation</a:t>
            </a:r>
          </a:p>
          <a:p>
            <a:r>
              <a:rPr lang="en-US" sz="2400" dirty="0"/>
              <a:t>HTML &amp; CSS Specialist</a:t>
            </a:r>
          </a:p>
          <a:p>
            <a:r>
              <a:rPr lang="en-US" sz="2400" dirty="0"/>
              <a:t>Client-side Programmers</a:t>
            </a:r>
          </a:p>
          <a:p>
            <a:r>
              <a:rPr lang="en-US" sz="2400" dirty="0"/>
              <a:t>Server-side Programmers</a:t>
            </a:r>
          </a:p>
          <a:p>
            <a:r>
              <a:rPr lang="en-US" sz="2400" dirty="0"/>
              <a:t>XML Programmer</a:t>
            </a:r>
          </a:p>
          <a:p>
            <a:r>
              <a:rPr lang="en-US" sz="2400" dirty="0"/>
              <a:t>DBA</a:t>
            </a:r>
          </a:p>
          <a:p>
            <a:r>
              <a:rPr lang="en-US" sz="2400" dirty="0"/>
              <a:t>Network Admin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051E-3EA3-419F-B593-41572E8A6D43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Methods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Top-Down - SDLC</a:t>
            </a:r>
          </a:p>
          <a:p>
            <a:r>
              <a:rPr lang="en-US" dirty="0"/>
              <a:t>Stepwise – Iterative</a:t>
            </a:r>
          </a:p>
          <a:p>
            <a:r>
              <a:rPr lang="en-US" dirty="0"/>
              <a:t>Prototyping</a:t>
            </a:r>
          </a:p>
          <a:p>
            <a:pPr lvl="1"/>
            <a:r>
              <a:rPr lang="en-US" dirty="0"/>
              <a:t>RAD</a:t>
            </a:r>
          </a:p>
          <a:p>
            <a:pPr lvl="1"/>
            <a:r>
              <a:rPr lang="en-US" dirty="0"/>
              <a:t>JAD</a:t>
            </a:r>
          </a:p>
          <a:p>
            <a:pPr lvl="1"/>
            <a:r>
              <a:rPr lang="en-US" dirty="0"/>
              <a:t>Extreme - Agile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3434-0DE9-424B-A701-7DF622E4099B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EFA3DF2-4BC2-40AE-85DA-2BE629CC17C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10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Site Lifecycle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FB35-81BD-4947-92FA-635938BC139D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1577340"/>
          <a:ext cx="6096000" cy="186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2867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to Maintain Web Site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HTML for Content</a:t>
            </a:r>
          </a:p>
          <a:p>
            <a:r>
              <a:rPr lang="en-US" dirty="0"/>
              <a:t>Use CSS for Layout and Formatting</a:t>
            </a:r>
          </a:p>
          <a:p>
            <a:r>
              <a:rPr lang="en-US" dirty="0"/>
              <a:t>Don’t Use Tables</a:t>
            </a:r>
          </a:p>
          <a:p>
            <a:r>
              <a:rPr lang="en-US" dirty="0"/>
              <a:t>Don’t Use Frames</a:t>
            </a:r>
          </a:p>
          <a:p>
            <a:r>
              <a:rPr lang="en-US" dirty="0"/>
              <a:t>Get Design Right First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DFC6-68CC-4BFA-AE12-5633FB8E6CB3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7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Procedure for Designing Web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Define Audience and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 Home Page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 Primary Content Pages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 Other Pages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Plan Navigation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Plan Folders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4672-643C-424F-B899-A1FC63E3D713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5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Navigation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88CB-E302-457B-96F6-2E755B21630F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029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4173478" y="1365748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599698" y="2583249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1845568" y="2571750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57481" y="1520634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pic>
        <p:nvPicPr>
          <p:cNvPr id="13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2969518" y="2571749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4170303" y="2583249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5404108" y="2583249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6592828" y="2571748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7918708" y="2583248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6194306" y="3751965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7121664" y="3751964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527308" y="2688975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435868" y="2808990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372626" y="2954792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250706" y="3086237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147836" y="3257687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564007" y="2738135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48210" y="2744500"/>
            <a:ext cx="947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62249" y="390685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0310" y="391370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52" y="3472315"/>
            <a:ext cx="1072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</a:p>
        </p:txBody>
      </p:sp>
      <p:pic>
        <p:nvPicPr>
          <p:cNvPr id="31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1770632" y="2688975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1679192" y="2808990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1615950" y="2954792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1494030" y="3086237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1391160" y="3257687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331646" y="3472315"/>
            <a:ext cx="1027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03623" y="2852775"/>
            <a:ext cx="1128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Shopping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Cart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65762" y="2807813"/>
            <a:ext cx="60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88284" y="2807813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</a:p>
        </p:txBody>
      </p:sp>
      <p:cxnSp>
        <p:nvCxnSpPr>
          <p:cNvPr id="39" name="Elbow Connector 38"/>
          <p:cNvCxnSpPr/>
          <p:nvPr/>
        </p:nvCxnSpPr>
        <p:spPr>
          <a:xfrm rot="5400000">
            <a:off x="2481388" y="601538"/>
            <a:ext cx="528706" cy="3646170"/>
          </a:xfrm>
          <a:prstGeom prst="bentConnector3">
            <a:avLst>
              <a:gd name="adj1" fmla="val 3865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029" idx="2"/>
            <a:endCxn id="11" idx="0"/>
          </p:cNvCxnSpPr>
          <p:nvPr/>
        </p:nvCxnSpPr>
        <p:spPr>
          <a:xfrm rot="5400000">
            <a:off x="3202307" y="1202054"/>
            <a:ext cx="411481" cy="232791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029" idx="2"/>
            <a:endCxn id="13" idx="0"/>
          </p:cNvCxnSpPr>
          <p:nvPr/>
        </p:nvCxnSpPr>
        <p:spPr>
          <a:xfrm rot="5400000">
            <a:off x="3764280" y="1764029"/>
            <a:ext cx="411480" cy="120396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029" idx="2"/>
            <a:endCxn id="14" idx="0"/>
          </p:cNvCxnSpPr>
          <p:nvPr/>
        </p:nvCxnSpPr>
        <p:spPr>
          <a:xfrm rot="5400000">
            <a:off x="4358925" y="2370173"/>
            <a:ext cx="422979" cy="317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029" idx="2"/>
            <a:endCxn id="15" idx="0"/>
          </p:cNvCxnSpPr>
          <p:nvPr/>
        </p:nvCxnSpPr>
        <p:spPr>
          <a:xfrm rot="16200000" flipH="1">
            <a:off x="4975827" y="1756444"/>
            <a:ext cx="422979" cy="123063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1029" idx="2"/>
            <a:endCxn id="16" idx="0"/>
          </p:cNvCxnSpPr>
          <p:nvPr/>
        </p:nvCxnSpPr>
        <p:spPr>
          <a:xfrm rot="16200000" flipH="1">
            <a:off x="5575938" y="1156333"/>
            <a:ext cx="411479" cy="241935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1029" idx="2"/>
            <a:endCxn id="17" idx="0"/>
          </p:cNvCxnSpPr>
          <p:nvPr/>
        </p:nvCxnSpPr>
        <p:spPr>
          <a:xfrm rot="16200000" flipH="1">
            <a:off x="6233127" y="499143"/>
            <a:ext cx="422978" cy="374523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16" idx="2"/>
            <a:endCxn id="18" idx="0"/>
          </p:cNvCxnSpPr>
          <p:nvPr/>
        </p:nvCxnSpPr>
        <p:spPr>
          <a:xfrm rot="5400000">
            <a:off x="6599244" y="3359856"/>
            <a:ext cx="385694" cy="39852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16" idx="2"/>
            <a:endCxn id="19" idx="0"/>
          </p:cNvCxnSpPr>
          <p:nvPr/>
        </p:nvCxnSpPr>
        <p:spPr>
          <a:xfrm rot="16200000" flipH="1">
            <a:off x="7062922" y="3294699"/>
            <a:ext cx="385693" cy="52883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10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Plan Navigation – Personal Website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/>
              <a:t>Home Page</a:t>
            </a:r>
          </a:p>
          <a:p>
            <a:pPr lvl="1"/>
            <a:r>
              <a:rPr lang="en-US" sz="1600" dirty="0"/>
              <a:t>Knowledge's (Strengths) </a:t>
            </a:r>
          </a:p>
          <a:p>
            <a:pPr lvl="1"/>
            <a:r>
              <a:rPr lang="en-US" sz="1600" dirty="0"/>
              <a:t>Skills</a:t>
            </a:r>
          </a:p>
          <a:p>
            <a:pPr lvl="1"/>
            <a:r>
              <a:rPr lang="en-US" sz="1600" dirty="0"/>
              <a:t>Abilities (What Jobs I can Do)</a:t>
            </a:r>
          </a:p>
          <a:p>
            <a:pPr lvl="1"/>
            <a:r>
              <a:rPr lang="en-US" sz="1600" dirty="0"/>
              <a:t>Employment History</a:t>
            </a:r>
          </a:p>
          <a:p>
            <a:pPr lvl="2"/>
            <a:r>
              <a:rPr lang="en-US" sz="1400" dirty="0"/>
              <a:t>Current</a:t>
            </a:r>
          </a:p>
          <a:p>
            <a:pPr lvl="2"/>
            <a:r>
              <a:rPr lang="en-US" sz="1400" dirty="0"/>
              <a:t>Historical</a:t>
            </a:r>
          </a:p>
          <a:p>
            <a:pPr lvl="1"/>
            <a:r>
              <a:rPr lang="en-US" sz="1600" dirty="0"/>
              <a:t>Hobbies</a:t>
            </a:r>
          </a:p>
          <a:p>
            <a:pPr lvl="1"/>
            <a:r>
              <a:rPr lang="en-US" sz="1600" dirty="0"/>
              <a:t>About Me</a:t>
            </a:r>
          </a:p>
          <a:p>
            <a:pPr lvl="2"/>
            <a:r>
              <a:rPr lang="en-US" sz="1400" dirty="0"/>
              <a:t>Where I Grew Up</a:t>
            </a:r>
          </a:p>
          <a:p>
            <a:pPr lvl="2"/>
            <a:r>
              <a:rPr lang="en-US" sz="1400" dirty="0"/>
              <a:t>Where I Live Now</a:t>
            </a:r>
          </a:p>
          <a:p>
            <a:pPr lvl="1"/>
            <a:r>
              <a:rPr lang="en-US" sz="1600" dirty="0"/>
              <a:t>Education’</a:t>
            </a:r>
          </a:p>
          <a:p>
            <a:pPr lvl="1"/>
            <a:r>
              <a:rPr lang="en-US" sz="1600" dirty="0"/>
              <a:t>Contact Me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F90-67DB-41C6-9455-7BD8B49F739F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AEC4552-FCE3-4759-9876-AA52C261594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04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Folders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9774-7BF7-4D00-BA69-50FE5B68E741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C4552-FCE3-4759-9876-AA52C261594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File"/>
          <p:cNvSpPr>
            <a:spLocks noEditPoints="1" noChangeArrowheads="1"/>
          </p:cNvSpPr>
          <p:nvPr/>
        </p:nvSpPr>
        <p:spPr bwMode="auto">
          <a:xfrm>
            <a:off x="403860" y="2549605"/>
            <a:ext cx="1184910" cy="510779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</a:p>
        </p:txBody>
      </p:sp>
      <p:sp>
        <p:nvSpPr>
          <p:cNvPr id="7" name="File"/>
          <p:cNvSpPr>
            <a:spLocks noEditPoints="1" noChangeArrowheads="1"/>
          </p:cNvSpPr>
          <p:nvPr/>
        </p:nvSpPr>
        <p:spPr bwMode="auto">
          <a:xfrm>
            <a:off x="1859280" y="2571750"/>
            <a:ext cx="1184910" cy="510779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8" name="File"/>
          <p:cNvSpPr>
            <a:spLocks noEditPoints="1" noChangeArrowheads="1"/>
          </p:cNvSpPr>
          <p:nvPr/>
        </p:nvSpPr>
        <p:spPr bwMode="auto">
          <a:xfrm>
            <a:off x="3387090" y="2549605"/>
            <a:ext cx="1184910" cy="510779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</a:p>
        </p:txBody>
      </p:sp>
      <p:sp>
        <p:nvSpPr>
          <p:cNvPr id="9" name="File"/>
          <p:cNvSpPr>
            <a:spLocks noEditPoints="1" noChangeArrowheads="1"/>
          </p:cNvSpPr>
          <p:nvPr/>
        </p:nvSpPr>
        <p:spPr bwMode="auto">
          <a:xfrm>
            <a:off x="3979545" y="1558052"/>
            <a:ext cx="1184910" cy="510779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Root</a:t>
            </a:r>
          </a:p>
        </p:txBody>
      </p:sp>
      <p:sp>
        <p:nvSpPr>
          <p:cNvPr id="10" name="File"/>
          <p:cNvSpPr>
            <a:spLocks noEditPoints="1" noChangeArrowheads="1"/>
          </p:cNvSpPr>
          <p:nvPr/>
        </p:nvSpPr>
        <p:spPr bwMode="auto">
          <a:xfrm>
            <a:off x="4842510" y="2552462"/>
            <a:ext cx="1184910" cy="510779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</a:p>
        </p:txBody>
      </p:sp>
      <p:sp>
        <p:nvSpPr>
          <p:cNvPr id="11" name="File"/>
          <p:cNvSpPr>
            <a:spLocks noEditPoints="1" noChangeArrowheads="1"/>
          </p:cNvSpPr>
          <p:nvPr/>
        </p:nvSpPr>
        <p:spPr bwMode="auto">
          <a:xfrm>
            <a:off x="6259830" y="2571750"/>
            <a:ext cx="1184910" cy="76200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Pages</a:t>
            </a:r>
          </a:p>
        </p:txBody>
      </p:sp>
      <p:sp>
        <p:nvSpPr>
          <p:cNvPr id="12" name="File"/>
          <p:cNvSpPr>
            <a:spLocks noEditPoints="1" noChangeArrowheads="1"/>
          </p:cNvSpPr>
          <p:nvPr/>
        </p:nvSpPr>
        <p:spPr bwMode="auto">
          <a:xfrm>
            <a:off x="7722870" y="2552462"/>
            <a:ext cx="1184910" cy="781288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Shopping Cart</a:t>
            </a:r>
          </a:p>
        </p:txBody>
      </p:sp>
      <p:cxnSp>
        <p:nvCxnSpPr>
          <p:cNvPr id="20" name="Elbow Connector 19"/>
          <p:cNvCxnSpPr>
            <a:stCxn id="9" idx="1"/>
            <a:endCxn id="5" idx="0"/>
          </p:cNvCxnSpPr>
          <p:nvPr/>
        </p:nvCxnSpPr>
        <p:spPr>
          <a:xfrm flipH="1">
            <a:off x="1006246" y="1813443"/>
            <a:ext cx="2973301" cy="812780"/>
          </a:xfrm>
          <a:prstGeom prst="bentConnector3">
            <a:avLst>
              <a:gd name="adj1" fmla="val 100078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9" idx="1"/>
          </p:cNvCxnSpPr>
          <p:nvPr/>
        </p:nvCxnSpPr>
        <p:spPr>
          <a:xfrm flipH="1">
            <a:off x="2320292" y="1813443"/>
            <a:ext cx="1659255" cy="812780"/>
          </a:xfrm>
          <a:prstGeom prst="bentConnector3">
            <a:avLst>
              <a:gd name="adj1" fmla="val 100115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9" idx="2"/>
          </p:cNvCxnSpPr>
          <p:nvPr/>
        </p:nvCxnSpPr>
        <p:spPr>
          <a:xfrm flipH="1">
            <a:off x="3989474" y="2068831"/>
            <a:ext cx="582526" cy="579536"/>
          </a:xfrm>
          <a:prstGeom prst="bentConnector4">
            <a:avLst>
              <a:gd name="adj1" fmla="val -1962"/>
              <a:gd name="adj2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9" idx="3"/>
            <a:endCxn id="10" idx="0"/>
          </p:cNvCxnSpPr>
          <p:nvPr/>
        </p:nvCxnSpPr>
        <p:spPr>
          <a:xfrm>
            <a:off x="5164456" y="1813442"/>
            <a:ext cx="280439" cy="815638"/>
          </a:xfrm>
          <a:prstGeom prst="bentConnector3">
            <a:avLst>
              <a:gd name="adj1" fmla="val 99856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9" idx="3"/>
            <a:endCxn id="11" idx="0"/>
          </p:cNvCxnSpPr>
          <p:nvPr/>
        </p:nvCxnSpPr>
        <p:spPr>
          <a:xfrm>
            <a:off x="5164455" y="1813442"/>
            <a:ext cx="1697759" cy="872608"/>
          </a:xfrm>
          <a:prstGeom prst="bentConnector3">
            <a:avLst>
              <a:gd name="adj1" fmla="val 100113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9" idx="3"/>
            <a:endCxn id="12" idx="0"/>
          </p:cNvCxnSpPr>
          <p:nvPr/>
        </p:nvCxnSpPr>
        <p:spPr>
          <a:xfrm>
            <a:off x="5164455" y="1813442"/>
            <a:ext cx="3160799" cy="856213"/>
          </a:xfrm>
          <a:prstGeom prst="bentConnector3">
            <a:avLst>
              <a:gd name="adj1" fmla="val 100061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3932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 Folders – Personal Website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Root Folder</a:t>
            </a:r>
          </a:p>
          <a:p>
            <a:pPr lvl="1"/>
            <a:r>
              <a:rPr lang="en-US" sz="1600" dirty="0"/>
              <a:t>About Me Folder</a:t>
            </a:r>
          </a:p>
          <a:p>
            <a:pPr lvl="1"/>
            <a:r>
              <a:rPr lang="en-US" sz="1600" dirty="0"/>
              <a:t>Employment History Page Folder</a:t>
            </a:r>
          </a:p>
          <a:p>
            <a:pPr lvl="1"/>
            <a:r>
              <a:rPr lang="en-US" sz="1600" dirty="0"/>
              <a:t>Education Page Folder</a:t>
            </a:r>
          </a:p>
          <a:p>
            <a:pPr lvl="1"/>
            <a:r>
              <a:rPr lang="en-US" sz="1600" dirty="0"/>
              <a:t>Other Page Folder</a:t>
            </a:r>
          </a:p>
          <a:p>
            <a:pPr lvl="1"/>
            <a:r>
              <a:rPr lang="en-US" sz="1600" dirty="0"/>
              <a:t>Images Folder</a:t>
            </a:r>
          </a:p>
          <a:p>
            <a:pPr lvl="1"/>
            <a:r>
              <a:rPr lang="en-US" sz="1600" dirty="0"/>
              <a:t>PDF File Folder</a:t>
            </a:r>
          </a:p>
          <a:p>
            <a:pPr lvl="1"/>
            <a:r>
              <a:rPr lang="en-US" sz="1600" dirty="0"/>
              <a:t>.DOC File Folder</a:t>
            </a:r>
          </a:p>
          <a:p>
            <a:pPr lvl="1"/>
            <a:r>
              <a:rPr lang="en-US" sz="1600" dirty="0"/>
              <a:t>Graphics Folder</a:t>
            </a:r>
          </a:p>
          <a:p>
            <a:pPr lvl="2"/>
            <a:r>
              <a:rPr lang="en-US" sz="1400" dirty="0"/>
              <a:t>Button Folder</a:t>
            </a:r>
          </a:p>
          <a:p>
            <a:pPr lvl="1"/>
            <a:r>
              <a:rPr lang="en-US" sz="1600" dirty="0"/>
              <a:t>Home Page</a:t>
            </a:r>
          </a:p>
          <a:p>
            <a:pPr lvl="1"/>
            <a:r>
              <a:rPr lang="en-US" sz="1600" dirty="0"/>
              <a:t>About Me Page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BB88-2FEA-4525-B5DD-5EC6B7D051C3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1F27299-7934-46F6-B99A-F9E924C3874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61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Web Site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Develop HTML &amp; CSS Templates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Develop Web Pages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 Entire Site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Deploy Site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8591-8C02-4630-B5B6-641BCA0837B8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1F27299-7934-46F6-B99A-F9E924C3874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4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45"/>
          <p:cNvGrpSpPr/>
          <p:nvPr/>
        </p:nvGrpSpPr>
        <p:grpSpPr>
          <a:xfrm>
            <a:off x="3806127" y="1280607"/>
            <a:ext cx="5088416" cy="1594658"/>
            <a:chOff x="3806127" y="1280607"/>
            <a:chExt cx="5088416" cy="1594658"/>
          </a:xfrm>
        </p:grpSpPr>
        <p:grpSp>
          <p:nvGrpSpPr>
            <p:cNvPr id="135" name="Group 134"/>
            <p:cNvGrpSpPr/>
            <p:nvPr/>
          </p:nvGrpSpPr>
          <p:grpSpPr>
            <a:xfrm>
              <a:off x="3806127" y="1968657"/>
              <a:ext cx="4094031" cy="906608"/>
              <a:chOff x="3806127" y="1968657"/>
              <a:chExt cx="4094031" cy="906608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flipV="1">
                <a:off x="5506120" y="1968657"/>
                <a:ext cx="1961480" cy="283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58" idx="0"/>
              </p:cNvCxnSpPr>
              <p:nvPr/>
            </p:nvCxnSpPr>
            <p:spPr>
              <a:xfrm flipV="1">
                <a:off x="6621862" y="2210472"/>
                <a:ext cx="1278296" cy="5065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V="1">
                <a:off x="3806127" y="2103529"/>
                <a:ext cx="3915019" cy="7717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6945333" y="1280607"/>
              <a:ext cx="1949210" cy="1345833"/>
              <a:chOff x="1066800" y="2402569"/>
              <a:chExt cx="1241575" cy="931181"/>
            </a:xfrm>
          </p:grpSpPr>
          <p:pic>
            <p:nvPicPr>
              <p:cNvPr id="66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402569"/>
                <a:ext cx="1241575" cy="93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1302600" y="2718918"/>
                <a:ext cx="838199" cy="319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WANs</a:t>
                </a:r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>
            <a:off x="970348" y="1449681"/>
            <a:ext cx="5134477" cy="1404081"/>
            <a:chOff x="970348" y="1404591"/>
            <a:chExt cx="5134477" cy="1404081"/>
          </a:xfrm>
        </p:grpSpPr>
        <p:grpSp>
          <p:nvGrpSpPr>
            <p:cNvPr id="133" name="Group 132"/>
            <p:cNvGrpSpPr/>
            <p:nvPr/>
          </p:nvGrpSpPr>
          <p:grpSpPr>
            <a:xfrm>
              <a:off x="1998507" y="2010421"/>
              <a:ext cx="4106318" cy="798251"/>
              <a:chOff x="1998507" y="2010421"/>
              <a:chExt cx="4106318" cy="798251"/>
            </a:xfrm>
          </p:grpSpPr>
          <p:cxnSp>
            <p:nvCxnSpPr>
              <p:cNvPr id="108" name="Straight Connector 107"/>
              <p:cNvCxnSpPr>
                <a:stCxn id="64" idx="2"/>
                <a:endCxn id="61" idx="0"/>
              </p:cNvCxnSpPr>
              <p:nvPr/>
            </p:nvCxnSpPr>
            <p:spPr>
              <a:xfrm>
                <a:off x="1998507" y="2323474"/>
                <a:ext cx="1485467" cy="485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>
                <a:stCxn id="64" idx="3"/>
              </p:cNvCxnSpPr>
              <p:nvPr/>
            </p:nvCxnSpPr>
            <p:spPr>
              <a:xfrm flipV="1">
                <a:off x="2656472" y="2010421"/>
                <a:ext cx="1869262" cy="822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313385" y="2241254"/>
                <a:ext cx="3791440" cy="5363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970348" y="1404591"/>
              <a:ext cx="1949210" cy="1345833"/>
              <a:chOff x="1066800" y="2402569"/>
              <a:chExt cx="1241575" cy="931181"/>
            </a:xfrm>
          </p:grpSpPr>
          <p:pic>
            <p:nvPicPr>
              <p:cNvPr id="63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402569"/>
                <a:ext cx="1241575" cy="93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" name="TextBox 63"/>
              <p:cNvSpPr txBox="1"/>
              <p:nvPr/>
            </p:nvSpPr>
            <p:spPr>
              <a:xfrm>
                <a:off x="1302600" y="2718918"/>
                <a:ext cx="838199" cy="319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WANs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Internet?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3483974" y="1367676"/>
            <a:ext cx="2935729" cy="1440996"/>
            <a:chOff x="3483974" y="1367676"/>
            <a:chExt cx="2935729" cy="1440996"/>
          </a:xfrm>
        </p:grpSpPr>
        <p:grpSp>
          <p:nvGrpSpPr>
            <p:cNvPr id="20" name="Group 19"/>
            <p:cNvGrpSpPr/>
            <p:nvPr/>
          </p:nvGrpSpPr>
          <p:grpSpPr>
            <a:xfrm>
              <a:off x="4015737" y="1367676"/>
              <a:ext cx="1949210" cy="1345833"/>
              <a:chOff x="1066800" y="2402569"/>
              <a:chExt cx="1241575" cy="931181"/>
            </a:xfrm>
          </p:grpSpPr>
          <p:pic>
            <p:nvPicPr>
              <p:cNvPr id="21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402569"/>
                <a:ext cx="1241575" cy="93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302600" y="2718918"/>
                <a:ext cx="838199" cy="319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WANs</a:t>
                </a: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3483974" y="2286559"/>
              <a:ext cx="2935729" cy="522113"/>
              <a:chOff x="3483974" y="2286559"/>
              <a:chExt cx="2935729" cy="522113"/>
            </a:xfrm>
          </p:grpSpPr>
          <p:cxnSp>
            <p:nvCxnSpPr>
              <p:cNvPr id="118" name="Straight Connector 117"/>
              <p:cNvCxnSpPr>
                <a:stCxn id="61" idx="0"/>
                <a:endCxn id="22" idx="2"/>
              </p:cNvCxnSpPr>
              <p:nvPr/>
            </p:nvCxnSpPr>
            <p:spPr>
              <a:xfrm flipV="1">
                <a:off x="3483974" y="2286559"/>
                <a:ext cx="1559922" cy="5221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endCxn id="22" idx="2"/>
              </p:cNvCxnSpPr>
              <p:nvPr/>
            </p:nvCxnSpPr>
            <p:spPr>
              <a:xfrm flipH="1" flipV="1">
                <a:off x="5043896" y="2286559"/>
                <a:ext cx="1375807" cy="4257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3" name="Group 142"/>
          <p:cNvGrpSpPr/>
          <p:nvPr/>
        </p:nvGrpSpPr>
        <p:grpSpPr>
          <a:xfrm>
            <a:off x="5067390" y="2325906"/>
            <a:ext cx="2501961" cy="1244834"/>
            <a:chOff x="5067390" y="2325906"/>
            <a:chExt cx="2501961" cy="1244834"/>
          </a:xfrm>
        </p:grpSpPr>
        <p:grpSp>
          <p:nvGrpSpPr>
            <p:cNvPr id="106" name="Group 105"/>
            <p:cNvGrpSpPr/>
            <p:nvPr/>
          </p:nvGrpSpPr>
          <p:grpSpPr>
            <a:xfrm>
              <a:off x="5067390" y="3028492"/>
              <a:ext cx="2501961" cy="542248"/>
              <a:chOff x="5067390" y="3028492"/>
              <a:chExt cx="2501961" cy="542248"/>
            </a:xfrm>
          </p:grpSpPr>
          <p:cxnSp>
            <p:nvCxnSpPr>
              <p:cNvPr id="99" name="Straight Connector 98"/>
              <p:cNvCxnSpPr>
                <a:stCxn id="58" idx="2"/>
              </p:cNvCxnSpPr>
              <p:nvPr/>
            </p:nvCxnSpPr>
            <p:spPr>
              <a:xfrm flipH="1">
                <a:off x="5067390" y="3086316"/>
                <a:ext cx="1554472" cy="253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endCxn id="55" idx="1"/>
              </p:cNvCxnSpPr>
              <p:nvPr/>
            </p:nvCxnSpPr>
            <p:spPr>
              <a:xfrm>
                <a:off x="6621861" y="3028492"/>
                <a:ext cx="947490" cy="5422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>
              <a:off x="5714249" y="2325906"/>
              <a:ext cx="1531712" cy="1168312"/>
              <a:chOff x="1066800" y="2402569"/>
              <a:chExt cx="1241575" cy="931181"/>
            </a:xfrm>
          </p:grpSpPr>
          <p:pic>
            <p:nvPicPr>
              <p:cNvPr id="57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402569"/>
                <a:ext cx="1241575" cy="93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1383393" y="2714270"/>
                <a:ext cx="838199" cy="29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MANs</a:t>
                </a:r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1910161" y="2417594"/>
            <a:ext cx="2363237" cy="1168312"/>
            <a:chOff x="1910161" y="2417594"/>
            <a:chExt cx="2363237" cy="1168312"/>
          </a:xfrm>
        </p:grpSpPr>
        <p:grpSp>
          <p:nvGrpSpPr>
            <p:cNvPr id="107" name="Group 106"/>
            <p:cNvGrpSpPr/>
            <p:nvPr/>
          </p:nvGrpSpPr>
          <p:grpSpPr>
            <a:xfrm>
              <a:off x="1910161" y="3178004"/>
              <a:ext cx="2363237" cy="326607"/>
              <a:chOff x="1910161" y="3178004"/>
              <a:chExt cx="2363237" cy="326607"/>
            </a:xfrm>
          </p:grpSpPr>
          <p:cxnSp>
            <p:nvCxnSpPr>
              <p:cNvPr id="93" name="Straight Connector 92"/>
              <p:cNvCxnSpPr>
                <a:stCxn id="61" idx="2"/>
              </p:cNvCxnSpPr>
              <p:nvPr/>
            </p:nvCxnSpPr>
            <p:spPr>
              <a:xfrm>
                <a:off x="3483974" y="3178004"/>
                <a:ext cx="789424" cy="3266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61" idx="2"/>
              </p:cNvCxnSpPr>
              <p:nvPr/>
            </p:nvCxnSpPr>
            <p:spPr>
              <a:xfrm flipH="1">
                <a:off x="1910161" y="3178004"/>
                <a:ext cx="1573813" cy="193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2576361" y="2417594"/>
              <a:ext cx="1531712" cy="1168312"/>
              <a:chOff x="1066800" y="2402569"/>
              <a:chExt cx="1241575" cy="931181"/>
            </a:xfrm>
          </p:grpSpPr>
          <p:pic>
            <p:nvPicPr>
              <p:cNvPr id="60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402569"/>
                <a:ext cx="1241575" cy="93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1383393" y="2714270"/>
                <a:ext cx="838199" cy="29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MANs</a:t>
                </a:r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639841" y="2994244"/>
            <a:ext cx="8250313" cy="1414461"/>
            <a:chOff x="639841" y="2994244"/>
            <a:chExt cx="8250313" cy="1414461"/>
          </a:xfrm>
        </p:grpSpPr>
        <p:grpSp>
          <p:nvGrpSpPr>
            <p:cNvPr id="139" name="Group 138"/>
            <p:cNvGrpSpPr/>
            <p:nvPr/>
          </p:nvGrpSpPr>
          <p:grpSpPr>
            <a:xfrm>
              <a:off x="6808413" y="3105150"/>
              <a:ext cx="2081741" cy="1303555"/>
              <a:chOff x="6808413" y="3105150"/>
              <a:chExt cx="2081741" cy="1303555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6808413" y="3737286"/>
                <a:ext cx="2081741" cy="671419"/>
                <a:chOff x="639841" y="3613724"/>
                <a:chExt cx="2081741" cy="671419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 flipH="1">
                  <a:off x="639841" y="3613724"/>
                  <a:ext cx="1091745" cy="67141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H="1">
                  <a:off x="1680561" y="3613724"/>
                  <a:ext cx="51025" cy="66053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1731586" y="3613724"/>
                  <a:ext cx="989996" cy="64420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/>
            </p:nvGrpSpPr>
            <p:grpSpPr>
              <a:xfrm>
                <a:off x="7252758" y="3105150"/>
                <a:ext cx="1241575" cy="931181"/>
                <a:chOff x="1066800" y="2402569"/>
                <a:chExt cx="1241575" cy="931181"/>
              </a:xfrm>
            </p:grpSpPr>
            <p:pic>
              <p:nvPicPr>
                <p:cNvPr id="54" name="Picture 2" descr="C:\Users\Carl\AppData\Local\Microsoft\Windows\Temporary Internet Files\Content.IE5\L7H8CEZC\MC900432591[1]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6800" y="2402569"/>
                  <a:ext cx="1241575" cy="9311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5" name="TextBox 54"/>
                <p:cNvSpPr txBox="1"/>
                <p:nvPr/>
              </p:nvSpPr>
              <p:spPr>
                <a:xfrm>
                  <a:off x="1383393" y="2714270"/>
                  <a:ext cx="83819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CANs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3676430" y="2994244"/>
              <a:ext cx="2081741" cy="1232742"/>
              <a:chOff x="3676430" y="2994244"/>
              <a:chExt cx="2081741" cy="1232742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3676430" y="3555567"/>
                <a:ext cx="2081741" cy="671419"/>
                <a:chOff x="639841" y="3613724"/>
                <a:chExt cx="2081741" cy="671419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flipH="1">
                  <a:off x="639841" y="3613724"/>
                  <a:ext cx="1091745" cy="67141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flipH="1">
                  <a:off x="1680561" y="3613724"/>
                  <a:ext cx="51025" cy="66053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1731586" y="3613724"/>
                  <a:ext cx="989996" cy="64420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>
                <a:off x="4106484" y="2994244"/>
                <a:ext cx="1241575" cy="931181"/>
                <a:chOff x="1066800" y="2402569"/>
                <a:chExt cx="1241575" cy="931181"/>
              </a:xfrm>
            </p:grpSpPr>
            <p:pic>
              <p:nvPicPr>
                <p:cNvPr id="18" name="Picture 2" descr="C:\Users\Carl\AppData\Local\Microsoft\Windows\Temporary Internet Files\Content.IE5\L7H8CEZC\MC900432591[1]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6800" y="2402569"/>
                  <a:ext cx="1241575" cy="9311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>
                  <a:off x="1383393" y="2714270"/>
                  <a:ext cx="83819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CANs</a:t>
                  </a:r>
                </a:p>
              </p:txBody>
            </p:sp>
          </p:grpSp>
        </p:grpSp>
        <p:grpSp>
          <p:nvGrpSpPr>
            <p:cNvPr id="140" name="Group 139"/>
            <p:cNvGrpSpPr/>
            <p:nvPr/>
          </p:nvGrpSpPr>
          <p:grpSpPr>
            <a:xfrm>
              <a:off x="639841" y="2994246"/>
              <a:ext cx="2081741" cy="1290897"/>
              <a:chOff x="639841" y="2994246"/>
              <a:chExt cx="2081741" cy="1290897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639841" y="3613724"/>
                <a:ext cx="2081741" cy="671419"/>
                <a:chOff x="639841" y="3613724"/>
                <a:chExt cx="2081741" cy="671419"/>
              </a:xfrm>
            </p:grpSpPr>
            <p:cxnSp>
              <p:nvCxnSpPr>
                <p:cNvPr id="69" name="Straight Connector 68"/>
                <p:cNvCxnSpPr>
                  <a:stCxn id="15" idx="2"/>
                </p:cNvCxnSpPr>
                <p:nvPr/>
              </p:nvCxnSpPr>
              <p:spPr>
                <a:xfrm flipH="1">
                  <a:off x="639841" y="3613724"/>
                  <a:ext cx="1091745" cy="67141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>
                  <a:stCxn id="15" idx="2"/>
                </p:cNvCxnSpPr>
                <p:nvPr/>
              </p:nvCxnSpPr>
              <p:spPr>
                <a:xfrm flipH="1">
                  <a:off x="1680561" y="3613724"/>
                  <a:ext cx="51025" cy="66053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>
                  <a:stCxn id="15" idx="2"/>
                  <a:endCxn id="38" idx="0"/>
                </p:cNvCxnSpPr>
                <p:nvPr/>
              </p:nvCxnSpPr>
              <p:spPr>
                <a:xfrm>
                  <a:off x="1731586" y="3613724"/>
                  <a:ext cx="989996" cy="64420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995893" y="2994246"/>
                <a:ext cx="1241575" cy="931181"/>
                <a:chOff x="1066800" y="2402569"/>
                <a:chExt cx="1241575" cy="931181"/>
              </a:xfrm>
            </p:grpSpPr>
            <p:pic>
              <p:nvPicPr>
                <p:cNvPr id="5" name="Picture 2" descr="C:\Users\Carl\AppData\Local\Microsoft\Windows\Temporary Internet Files\Content.IE5\L7H8CEZC\MC900432591[1]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6800" y="2402569"/>
                  <a:ext cx="1241575" cy="9311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1383393" y="2714270"/>
                  <a:ext cx="83819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CANs</a:t>
                  </a:r>
                </a:p>
              </p:txBody>
            </p:sp>
          </p:grpSp>
        </p:grpSp>
      </p:grpSp>
      <p:grpSp>
        <p:nvGrpSpPr>
          <p:cNvPr id="33" name="Group 32"/>
          <p:cNvGrpSpPr/>
          <p:nvPr/>
        </p:nvGrpSpPr>
        <p:grpSpPr>
          <a:xfrm>
            <a:off x="146807" y="4028097"/>
            <a:ext cx="2993874" cy="772886"/>
            <a:chOff x="381000" y="3932462"/>
            <a:chExt cx="2993874" cy="772886"/>
          </a:xfrm>
        </p:grpSpPr>
        <p:grpSp>
          <p:nvGrpSpPr>
            <p:cNvPr id="34" name="Group 33"/>
            <p:cNvGrpSpPr/>
            <p:nvPr/>
          </p:nvGrpSpPr>
          <p:grpSpPr>
            <a:xfrm>
              <a:off x="381000" y="3943348"/>
              <a:ext cx="1016000" cy="762000"/>
              <a:chOff x="3657600" y="3105150"/>
              <a:chExt cx="1016000" cy="762000"/>
            </a:xfrm>
          </p:grpSpPr>
          <p:pic>
            <p:nvPicPr>
              <p:cNvPr id="41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342874" y="3932462"/>
              <a:ext cx="1016000" cy="762000"/>
              <a:chOff x="3657600" y="3105150"/>
              <a:chExt cx="1016000" cy="762000"/>
            </a:xfrm>
          </p:grpSpPr>
          <p:pic>
            <p:nvPicPr>
              <p:cNvPr id="39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358874" y="3935183"/>
              <a:ext cx="1016000" cy="762000"/>
              <a:chOff x="3657600" y="3105150"/>
              <a:chExt cx="1016000" cy="762000"/>
            </a:xfrm>
          </p:grpSpPr>
          <p:pic>
            <p:nvPicPr>
              <p:cNvPr id="37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257398" y="4038983"/>
            <a:ext cx="2993874" cy="772886"/>
            <a:chOff x="381000" y="3932462"/>
            <a:chExt cx="2993874" cy="772886"/>
          </a:xfrm>
        </p:grpSpPr>
        <p:grpSp>
          <p:nvGrpSpPr>
            <p:cNvPr id="8" name="Group 7"/>
            <p:cNvGrpSpPr/>
            <p:nvPr/>
          </p:nvGrpSpPr>
          <p:grpSpPr>
            <a:xfrm>
              <a:off x="381000" y="3943348"/>
              <a:ext cx="1016000" cy="762000"/>
              <a:chOff x="3657600" y="3105150"/>
              <a:chExt cx="1016000" cy="762000"/>
            </a:xfrm>
          </p:grpSpPr>
          <p:pic>
            <p:nvPicPr>
              <p:cNvPr id="6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342874" y="3932462"/>
              <a:ext cx="1016000" cy="762000"/>
              <a:chOff x="3657600" y="3105150"/>
              <a:chExt cx="1016000" cy="762000"/>
            </a:xfrm>
          </p:grpSpPr>
          <p:pic>
            <p:nvPicPr>
              <p:cNvPr id="10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358874" y="3935183"/>
              <a:ext cx="1016000" cy="762000"/>
              <a:chOff x="3657600" y="3105150"/>
              <a:chExt cx="1016000" cy="762000"/>
            </a:xfrm>
          </p:grpSpPr>
          <p:pic>
            <p:nvPicPr>
              <p:cNvPr id="13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258267" y="4044425"/>
            <a:ext cx="2993874" cy="772886"/>
            <a:chOff x="381000" y="3932462"/>
            <a:chExt cx="2993874" cy="772886"/>
          </a:xfrm>
        </p:grpSpPr>
        <p:grpSp>
          <p:nvGrpSpPr>
            <p:cNvPr id="44" name="Group 43"/>
            <p:cNvGrpSpPr/>
            <p:nvPr/>
          </p:nvGrpSpPr>
          <p:grpSpPr>
            <a:xfrm>
              <a:off x="381000" y="3943348"/>
              <a:ext cx="1016000" cy="762000"/>
              <a:chOff x="3657600" y="3105150"/>
              <a:chExt cx="1016000" cy="762000"/>
            </a:xfrm>
          </p:grpSpPr>
          <p:pic>
            <p:nvPicPr>
              <p:cNvPr id="51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342874" y="3932462"/>
              <a:ext cx="1016000" cy="762000"/>
              <a:chOff x="3657600" y="3105150"/>
              <a:chExt cx="1016000" cy="762000"/>
            </a:xfrm>
          </p:grpSpPr>
          <p:pic>
            <p:nvPicPr>
              <p:cNvPr id="49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2283128" y="3935183"/>
              <a:ext cx="1091746" cy="762000"/>
              <a:chOff x="3581854" y="3105150"/>
              <a:chExt cx="1091746" cy="762000"/>
            </a:xfrm>
          </p:grpSpPr>
          <p:pic>
            <p:nvPicPr>
              <p:cNvPr id="47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854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AC7AB7-A4B9-404C-A175-CBF2D8EDA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19CB-860A-4115-9E1C-AFAB69DDCD10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D8712F-3478-448D-8088-42DEEBBB6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F1DBDBA-E963-4A3B-AA61-98238E9AE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27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Web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Changes</a:t>
            </a:r>
          </a:p>
          <a:p>
            <a:r>
              <a:rPr lang="en-US" dirty="0"/>
              <a:t>Design Changes</a:t>
            </a:r>
          </a:p>
          <a:p>
            <a:r>
              <a:rPr lang="en-US" dirty="0"/>
              <a:t>Test Changes</a:t>
            </a:r>
          </a:p>
          <a:p>
            <a:r>
              <a:rPr lang="en-US" dirty="0"/>
              <a:t>Deploy Changes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7CD5-5E08-4AFA-B07B-DCEB2B9E25C9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Responsive Web Design (RWD)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7391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Flexible images are also sized in relative units, so as to prevent them from displaying outside their containing element.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F79E-D5CF-43BB-B60E-11540CF4E84E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69" y="2495550"/>
            <a:ext cx="5739262" cy="190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457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Responsive Web Design (RWD)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51610"/>
            <a:ext cx="8610600" cy="6629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Media queries allow the page to use different CSS style rules based on characteristics of the device the site is being displayed on, most commonly the width of the browser.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190750"/>
            <a:ext cx="2134455" cy="1359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2724150"/>
            <a:ext cx="3155469" cy="1966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075" y="3745669"/>
            <a:ext cx="953850" cy="715387"/>
          </a:xfrm>
          <a:prstGeom prst="rect">
            <a:avLst/>
          </a:prstGeom>
        </p:spPr>
      </p:pic>
      <p:pic>
        <p:nvPicPr>
          <p:cNvPr id="7" name="Picture 2" descr="C:\IE\Temp\Temporary Internet Files\Content.IE5\UOM504YM\unnamed[1]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9" t="4910" r="19005" b="5693"/>
          <a:stretch/>
        </p:blipFill>
        <p:spPr bwMode="auto">
          <a:xfrm>
            <a:off x="6019800" y="2266950"/>
            <a:ext cx="2555635" cy="219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215D359-548D-45F6-8A8E-35663215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8467-5AFE-4B5C-ADF7-219DB7663D69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6930171-1DDB-4F54-B1A6-93103FDA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C972316-E24C-4859-A878-97428564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159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Templates &amp;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Based</a:t>
            </a:r>
          </a:p>
          <a:p>
            <a:r>
              <a:rPr lang="en-US" dirty="0"/>
              <a:t>HTML5 </a:t>
            </a:r>
          </a:p>
          <a:p>
            <a:r>
              <a:rPr lang="en-US" dirty="0"/>
              <a:t>CSS3</a:t>
            </a:r>
          </a:p>
          <a:p>
            <a:r>
              <a:rPr lang="en-US" dirty="0"/>
              <a:t>JavaScript</a:t>
            </a:r>
          </a:p>
          <a:p>
            <a:r>
              <a:rPr lang="en-US" dirty="0"/>
              <a:t>Mobile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A92D-174A-4C04-8C7F-CAAEAA820A5F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859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2110740"/>
          </a:xfrm>
        </p:spPr>
        <p:txBody>
          <a:bodyPr anchor="ctr">
            <a:noAutofit/>
          </a:bodyPr>
          <a:lstStyle/>
          <a:p>
            <a:pPr marL="0" lvl="0" indent="0" algn="ctr">
              <a:buNone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1603-E04A-4C88-8710-5DCA89E33AE0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7304" y="3486150"/>
            <a:ext cx="8309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– How to Deploy a Web Site on a Web Server</a:t>
            </a:r>
          </a:p>
        </p:txBody>
      </p:sp>
    </p:spTree>
    <p:extLst>
      <p:ext uri="{BB962C8B-B14F-4D97-AF65-F5344CB8AC3E}">
        <p14:creationId xmlns:p14="http://schemas.microsoft.com/office/powerpoint/2010/main" val="42172061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to Deploy a Web Site on a Web Server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Web Host &amp; Domain Name</a:t>
            </a:r>
            <a:endParaRPr lang="en-US" sz="2000" dirty="0"/>
          </a:p>
          <a:p>
            <a:pPr lvl="0"/>
            <a:r>
              <a:rPr lang="en-US" sz="2400" dirty="0"/>
              <a:t>Tools for Web Development</a:t>
            </a:r>
          </a:p>
          <a:p>
            <a:r>
              <a:rPr lang="en-US" sz="2400" dirty="0"/>
              <a:t>Setting Up Your Development Environment</a:t>
            </a:r>
          </a:p>
          <a:p>
            <a:r>
              <a:rPr lang="en-US" sz="2400" dirty="0"/>
              <a:t>Student Exercise 1</a:t>
            </a:r>
          </a:p>
          <a:p>
            <a:pPr lvl="0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474E-F275-4BF1-95E5-90772F98A7AD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654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Web Hosting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Free web hosting </a:t>
            </a:r>
          </a:p>
          <a:p>
            <a:r>
              <a:rPr lang="en-US" sz="2400" dirty="0"/>
              <a:t>Shared web hosting </a:t>
            </a:r>
          </a:p>
          <a:p>
            <a:r>
              <a:rPr lang="en-US" sz="2400" dirty="0"/>
              <a:t>Reseller web hosting </a:t>
            </a:r>
          </a:p>
          <a:p>
            <a:r>
              <a:rPr lang="en-US" sz="2400" dirty="0"/>
              <a:t>Virtual Dedicated Server</a:t>
            </a:r>
          </a:p>
          <a:p>
            <a:r>
              <a:rPr lang="en-US" sz="2400" dirty="0"/>
              <a:t>Dedicated hosting </a:t>
            </a:r>
          </a:p>
          <a:p>
            <a:r>
              <a:rPr lang="en-US" sz="2400" dirty="0"/>
              <a:t>Managed hosting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Colocation web hosting</a:t>
            </a:r>
          </a:p>
          <a:p>
            <a:r>
              <a:rPr lang="en-US" sz="2400" dirty="0"/>
              <a:t>Cloud hosting</a:t>
            </a:r>
          </a:p>
          <a:p>
            <a:r>
              <a:rPr lang="en-US" sz="2400" dirty="0"/>
              <a:t>Clustered hosting</a:t>
            </a:r>
          </a:p>
          <a:p>
            <a:r>
              <a:rPr lang="en-US" sz="2400" dirty="0"/>
              <a:t>Grid hosting</a:t>
            </a:r>
          </a:p>
          <a:p>
            <a:r>
              <a:rPr lang="en-US" sz="2400" dirty="0"/>
              <a:t>Home server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605C-BAA2-4FB6-94E6-FAA5B5D6C20D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800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Domain Name Services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Domain Name System (DNS) </a:t>
            </a:r>
          </a:p>
          <a:p>
            <a:r>
              <a:rPr lang="en-US" sz="2400" dirty="0"/>
              <a:t>Top Level Domains (TLD)</a:t>
            </a:r>
          </a:p>
          <a:p>
            <a:pPr lvl="1"/>
            <a:r>
              <a:rPr lang="en-US" sz="2000" dirty="0"/>
              <a:t>.com</a:t>
            </a:r>
          </a:p>
          <a:p>
            <a:pPr lvl="1"/>
            <a:r>
              <a:rPr lang="en-US" sz="2000" dirty="0"/>
              <a:t>.net</a:t>
            </a:r>
          </a:p>
          <a:p>
            <a:pPr lvl="1"/>
            <a:r>
              <a:rPr lang="en-US" sz="2000" dirty="0"/>
              <a:t>.org</a:t>
            </a:r>
          </a:p>
          <a:p>
            <a:pPr lvl="1"/>
            <a:r>
              <a:rPr lang="en-US" sz="2000" dirty="0"/>
              <a:t>.edu</a:t>
            </a:r>
          </a:p>
          <a:p>
            <a:pPr lvl="1"/>
            <a:r>
              <a:rPr lang="en-US" sz="2000" dirty="0"/>
              <a:t>.biz</a:t>
            </a:r>
          </a:p>
          <a:p>
            <a:pPr lvl="1"/>
            <a:r>
              <a:rPr lang="en-US" sz="2000" dirty="0"/>
              <a:t>.gov</a:t>
            </a:r>
          </a:p>
          <a:p>
            <a:pPr lvl="1"/>
            <a:r>
              <a:rPr lang="en-US" sz="2000" dirty="0"/>
              <a:t>Global Top Level Domain (gTLD)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5A4A-C4C2-4CA8-80C1-A139433C8653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EFA3DF2-4BC2-40AE-85DA-2BE629CC17C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9023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Domain Name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 tooltip="Internet Corporation for Assigned Names and Numbers"/>
              </a:rPr>
              <a:t>Internet Corporation for Assigned Names and Numbers</a:t>
            </a:r>
            <a:r>
              <a:rPr lang="en-US" sz="2400" dirty="0"/>
              <a:t> (ICANN)</a:t>
            </a:r>
          </a:p>
          <a:p>
            <a:r>
              <a:rPr lang="en-US" sz="2400" dirty="0">
                <a:hlinkClick r:id="rId3"/>
              </a:rPr>
              <a:t> WHOIS</a:t>
            </a:r>
            <a:endParaRPr lang="en-US" sz="2400" dirty="0"/>
          </a:p>
          <a:p>
            <a:pPr lvl="1"/>
            <a:r>
              <a:rPr lang="en-US" sz="2000" dirty="0"/>
              <a:t>Registrant</a:t>
            </a:r>
          </a:p>
          <a:p>
            <a:pPr lvl="1"/>
            <a:r>
              <a:rPr lang="en-US" sz="2000" dirty="0"/>
              <a:t>name servers</a:t>
            </a:r>
          </a:p>
          <a:p>
            <a:pPr lvl="1"/>
            <a:r>
              <a:rPr lang="en-US" sz="2000" dirty="0"/>
              <a:t>expiration dates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1BD-4894-42E8-9502-5799F4EBE278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391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BB5F1-2334-46CA-B4A3-A01DCCB59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Wireframe Design 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F89F8-EF36-420B-82D0-294C51056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frame box</a:t>
            </a:r>
            <a:endParaRPr lang="en-US" dirty="0"/>
          </a:p>
          <a:p>
            <a:r>
              <a:rPr lang="en-US" dirty="0">
                <a:hlinkClick r:id="rId3"/>
              </a:rPr>
              <a:t>Gliffy</a:t>
            </a:r>
            <a:endParaRPr lang="en-US" dirty="0"/>
          </a:p>
          <a:p>
            <a:r>
              <a:rPr lang="en-US" dirty="0">
                <a:hlinkClick r:id="rId4"/>
              </a:rPr>
              <a:t>Mockflow</a:t>
            </a:r>
            <a:endParaRPr lang="en-US" dirty="0"/>
          </a:p>
          <a:p>
            <a:r>
              <a:rPr lang="en-US" dirty="0">
                <a:hlinkClick r:id="rId5"/>
              </a:rPr>
              <a:t>Mockingbird</a:t>
            </a:r>
            <a:endParaRPr lang="en-US" dirty="0"/>
          </a:p>
          <a:p>
            <a:r>
              <a:rPr lang="en-US" dirty="0">
                <a:hlinkClick r:id="rId6"/>
              </a:rPr>
              <a:t>Proto</a:t>
            </a:r>
            <a:endParaRPr lang="en-US" dirty="0"/>
          </a:p>
          <a:p>
            <a:r>
              <a:rPr lang="en-US" dirty="0">
                <a:hlinkClick r:id="rId7"/>
              </a:rPr>
              <a:t>Wireframe</a:t>
            </a:r>
            <a:endParaRPr lang="en-US" dirty="0"/>
          </a:p>
          <a:p>
            <a:r>
              <a:rPr lang="en-US" dirty="0">
                <a:hlinkClick r:id="rId8"/>
              </a:rPr>
              <a:t>iPhone Mockup</a:t>
            </a:r>
            <a:r>
              <a:rPr lang="en-US" dirty="0"/>
              <a:t> (iPhone)</a:t>
            </a:r>
          </a:p>
          <a:p>
            <a:r>
              <a:rPr lang="en-US" dirty="0">
                <a:hlinkClick r:id="rId9"/>
              </a:rPr>
              <a:t>Mokk.me </a:t>
            </a:r>
            <a:r>
              <a:rPr lang="en-US" dirty="0"/>
              <a:t>(iPhone)</a:t>
            </a:r>
          </a:p>
          <a:p>
            <a:r>
              <a:rPr lang="en-US" dirty="0">
                <a:hlinkClick r:id="rId10"/>
              </a:rPr>
              <a:t>Sketch Design Resources</a:t>
            </a:r>
            <a:endParaRPr lang="en-US" dirty="0"/>
          </a:p>
          <a:p>
            <a:r>
              <a:rPr lang="en-US" dirty="0">
                <a:hlinkClick r:id="rId11"/>
              </a:rPr>
              <a:t>UI8 Design Resources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286A1-22C2-4FB2-9658-312662DBF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3D6B-8A2E-4AE2-8499-BDB0F7775887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202B8-0606-44D8-ADA8-7FB57C4C1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08DB1-6CC5-476E-BED3-E5804141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4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0ACF-7A97-4AC6-A5FD-89DE245E6A29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2800"/>
            <a:ext cx="8229600" cy="857250"/>
          </a:xfrm>
        </p:spPr>
        <p:txBody>
          <a:bodyPr/>
          <a:lstStyle/>
          <a:p>
            <a:pPr lvl="0"/>
            <a:r>
              <a:rPr lang="en-US" dirty="0"/>
              <a:t>Components of the Web</a:t>
            </a:r>
          </a:p>
        </p:txBody>
      </p:sp>
      <p:pic>
        <p:nvPicPr>
          <p:cNvPr id="1026" name="Picture 2" descr="C:\Users\Carl\AppData\Local\Microsoft\Windows\Temporary Internet Files\Content.IE5\L7H8CEZC\MC90043259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92" y="1667394"/>
            <a:ext cx="2411616" cy="18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915141" y="2871788"/>
            <a:ext cx="2658754" cy="1423035"/>
            <a:chOff x="915141" y="3829050"/>
            <a:chExt cx="2658754" cy="1897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41" y="4033509"/>
              <a:ext cx="2658754" cy="1692921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2503170" y="3829050"/>
              <a:ext cx="1070725" cy="6045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995747" y="1426668"/>
            <a:ext cx="2882948" cy="1072870"/>
            <a:chOff x="995747" y="1902224"/>
            <a:chExt cx="2882948" cy="14304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747" y="1902224"/>
              <a:ext cx="1907324" cy="1430493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2807970" y="2223192"/>
              <a:ext cx="1070725" cy="7143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417820" y="1139314"/>
            <a:ext cx="1752600" cy="1183835"/>
            <a:chOff x="5417820" y="1519085"/>
            <a:chExt cx="1752600" cy="157844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19" b="26233"/>
            <a:stretch/>
          </p:blipFill>
          <p:spPr>
            <a:xfrm>
              <a:off x="6240780" y="1519085"/>
              <a:ext cx="929640" cy="1578446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5417820" y="2103120"/>
              <a:ext cx="822960" cy="708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246370" y="3025133"/>
            <a:ext cx="2723368" cy="1569729"/>
            <a:chOff x="5246370" y="4033509"/>
            <a:chExt cx="2723368" cy="209297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081"/>
            <a:stretch/>
          </p:blipFill>
          <p:spPr>
            <a:xfrm>
              <a:off x="5989320" y="4433559"/>
              <a:ext cx="1980418" cy="1692921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5246370" y="4033509"/>
              <a:ext cx="1223010" cy="10185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315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Online Web Editors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WIX - </a:t>
            </a:r>
            <a:r>
              <a:rPr lang="en-US" dirty="0">
                <a:hlinkClick r:id="rId2"/>
              </a:rPr>
              <a:t>http://www.wix.com</a:t>
            </a:r>
            <a:endParaRPr lang="en-US" dirty="0"/>
          </a:p>
          <a:p>
            <a:r>
              <a:rPr lang="en-US" dirty="0" err="1"/>
              <a:t>Godaddy</a:t>
            </a:r>
            <a:r>
              <a:rPr lang="en-US" dirty="0"/>
              <a:t> Website Builder - </a:t>
            </a:r>
            <a:r>
              <a:rPr lang="en-US" dirty="0">
                <a:hlinkClick r:id="rId3"/>
              </a:rPr>
              <a:t>https://www.godaddy.com/</a:t>
            </a:r>
            <a:r>
              <a:rPr lang="en-US" dirty="0"/>
              <a:t> </a:t>
            </a:r>
          </a:p>
          <a:p>
            <a:r>
              <a:rPr lang="en-US" dirty="0"/>
              <a:t>Weebly - </a:t>
            </a:r>
            <a:r>
              <a:rPr lang="en-US" dirty="0">
                <a:hlinkClick r:id="rId4"/>
              </a:rPr>
              <a:t>http://www.weebly.com/</a:t>
            </a:r>
            <a:endParaRPr lang="en-US" dirty="0"/>
          </a:p>
          <a:p>
            <a:r>
              <a:rPr lang="en-US" dirty="0"/>
              <a:t>About.me – </a:t>
            </a:r>
            <a:r>
              <a:rPr lang="en-US" dirty="0">
                <a:hlinkClick r:id="rId5"/>
              </a:rPr>
              <a:t>http://about.me</a:t>
            </a:r>
            <a:endParaRPr lang="en-US" dirty="0"/>
          </a:p>
          <a:p>
            <a:r>
              <a:rPr lang="en-US" dirty="0" err="1"/>
              <a:t>WebsiteBuilder</a:t>
            </a:r>
            <a:r>
              <a:rPr lang="en-US" dirty="0"/>
              <a:t> - </a:t>
            </a:r>
            <a:r>
              <a:rPr lang="en-US" dirty="0">
                <a:hlinkClick r:id="rId6"/>
              </a:rPr>
              <a:t>https://www.websitebuilder.com/</a:t>
            </a:r>
            <a:r>
              <a:rPr lang="en-US" dirty="0"/>
              <a:t> </a:t>
            </a:r>
          </a:p>
          <a:p>
            <a:r>
              <a:rPr lang="en-US" dirty="0"/>
              <a:t>IM Creator - </a:t>
            </a:r>
            <a:r>
              <a:rPr lang="en-US" dirty="0">
                <a:hlinkClick r:id="rId7"/>
              </a:rPr>
              <a:t>http://www.imcreator.com/</a:t>
            </a:r>
            <a:endParaRPr lang="en-US" dirty="0"/>
          </a:p>
          <a:p>
            <a:r>
              <a:rPr lang="en-US" dirty="0" err="1"/>
              <a:t>Jimdo</a:t>
            </a:r>
            <a:r>
              <a:rPr lang="en-US" dirty="0"/>
              <a:t> - </a:t>
            </a:r>
            <a:r>
              <a:rPr lang="en-US" dirty="0">
                <a:hlinkClick r:id="rId8"/>
              </a:rPr>
              <a:t>https://www.jimdo.com/</a:t>
            </a:r>
            <a:endParaRPr lang="en-US" dirty="0"/>
          </a:p>
          <a:p>
            <a:r>
              <a:rPr lang="en-US" dirty="0" err="1"/>
              <a:t>Ucraft</a:t>
            </a:r>
            <a:r>
              <a:rPr lang="en-US" dirty="0"/>
              <a:t> - </a:t>
            </a:r>
            <a:r>
              <a:rPr lang="en-US" dirty="0">
                <a:hlinkClick r:id="rId9"/>
              </a:rPr>
              <a:t>https://www.ucraft.com/</a:t>
            </a:r>
            <a:r>
              <a:rPr lang="en-US" dirty="0"/>
              <a:t> </a:t>
            </a:r>
          </a:p>
          <a:p>
            <a:r>
              <a:rPr lang="en-US" dirty="0" err="1"/>
              <a:t>WebNode</a:t>
            </a:r>
            <a:r>
              <a:rPr lang="en-US" dirty="0"/>
              <a:t> - </a:t>
            </a:r>
            <a:r>
              <a:rPr lang="en-US" dirty="0">
                <a:hlinkClick r:id="rId10"/>
              </a:rPr>
              <a:t>https://us.webnode.com/</a:t>
            </a:r>
            <a:r>
              <a:rPr lang="en-US" dirty="0"/>
              <a:t> </a:t>
            </a:r>
          </a:p>
          <a:p>
            <a:r>
              <a:rPr lang="en-US" dirty="0"/>
              <a:t>WordPress - </a:t>
            </a:r>
            <a:r>
              <a:rPr lang="en-US" u="sng" dirty="0">
                <a:hlinkClick r:id="rId11"/>
              </a:rPr>
              <a:t>http://www.wordpress.com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37FD-8B2E-4575-9B1F-CC1035C940D9}" type="datetime1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708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9CDAB-23EA-49AB-B55B-958E018DC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Free Web Development 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D3E6E-26E5-4A03-A276-E4C996DBB5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Brackets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4"/>
              </a:rPr>
              <a:t>Visual Studio Code</a:t>
            </a:r>
            <a:endParaRPr lang="en-US" dirty="0"/>
          </a:p>
          <a:p>
            <a:r>
              <a:rPr lang="en-US" dirty="0" err="1">
                <a:hlinkClick r:id="rId5"/>
              </a:rPr>
              <a:t>Aptana</a:t>
            </a:r>
            <a:r>
              <a:rPr lang="en-US" dirty="0">
                <a:hlinkClick r:id="rId5"/>
              </a:rPr>
              <a:t> (JAVA Required)</a:t>
            </a:r>
            <a:endParaRPr lang="en-US" dirty="0"/>
          </a:p>
          <a:p>
            <a:r>
              <a:rPr lang="en-US" dirty="0">
                <a:hlinkClick r:id="rId6"/>
              </a:rPr>
              <a:t>Eclipse (JAVA Required)</a:t>
            </a:r>
            <a:endParaRPr lang="en-US" dirty="0"/>
          </a:p>
          <a:p>
            <a:r>
              <a:rPr lang="en-US" dirty="0">
                <a:hlinkClick r:id="rId7"/>
              </a:rPr>
              <a:t>Atom by Github</a:t>
            </a:r>
            <a:endParaRPr lang="en-US" dirty="0"/>
          </a:p>
          <a:p>
            <a:r>
              <a:rPr lang="en-US" dirty="0">
                <a:hlinkClick r:id="rId8"/>
              </a:rPr>
              <a:t>Google Web Designer</a:t>
            </a:r>
            <a:endParaRPr lang="en-US" dirty="0"/>
          </a:p>
          <a:p>
            <a:r>
              <a:rPr lang="en-US" dirty="0">
                <a:hlinkClick r:id="rId9"/>
              </a:rPr>
              <a:t>Komodo Edit</a:t>
            </a:r>
            <a:endParaRPr lang="en-US" dirty="0"/>
          </a:p>
          <a:p>
            <a:r>
              <a:rPr lang="en-US" dirty="0" err="1">
                <a:hlinkClick r:id="rId10"/>
              </a:rPr>
              <a:t>Netbeans</a:t>
            </a:r>
            <a:endParaRPr lang="en-US" dirty="0"/>
          </a:p>
          <a:p>
            <a:r>
              <a:rPr lang="en-US" dirty="0">
                <a:hlinkClick r:id="rId11"/>
              </a:rPr>
              <a:t>Light Table</a:t>
            </a:r>
            <a:endParaRPr lang="en-US" dirty="0"/>
          </a:p>
          <a:p>
            <a:r>
              <a:rPr lang="en-US" dirty="0">
                <a:hlinkClick r:id="rId12"/>
              </a:rPr>
              <a:t>RJ </a:t>
            </a:r>
            <a:r>
              <a:rPr lang="en-US" dirty="0" err="1">
                <a:hlinkClick r:id="rId12"/>
              </a:rPr>
              <a:t>TextEd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E2DAEE-9C83-4591-BA1B-CC1B71BCCD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>
                <a:hlinkClick r:id="rId13"/>
              </a:rPr>
              <a:t>CodeLobster</a:t>
            </a:r>
            <a:endParaRPr lang="en-US" dirty="0"/>
          </a:p>
          <a:p>
            <a:r>
              <a:rPr lang="en-US" dirty="0">
                <a:hlinkClick r:id="rId14"/>
              </a:rPr>
              <a:t>Bluefish</a:t>
            </a:r>
            <a:endParaRPr lang="en-US" dirty="0"/>
          </a:p>
          <a:p>
            <a:r>
              <a:rPr lang="en-US" dirty="0">
                <a:hlinkClick r:id="rId15"/>
              </a:rPr>
              <a:t>Coda</a:t>
            </a:r>
            <a:endParaRPr lang="en-US" dirty="0"/>
          </a:p>
          <a:p>
            <a:r>
              <a:rPr lang="en-US" dirty="0">
                <a:hlinkClick r:id="rId3"/>
              </a:rPr>
              <a:t>Sublime Text</a:t>
            </a:r>
            <a:endParaRPr lang="en-US" dirty="0"/>
          </a:p>
          <a:p>
            <a:r>
              <a:rPr lang="en-US" dirty="0" err="1">
                <a:hlinkClick r:id="rId16"/>
              </a:rPr>
              <a:t>CoffeeCup</a:t>
            </a:r>
            <a:r>
              <a:rPr lang="en-US" dirty="0">
                <a:hlinkClick r:id="rId16"/>
              </a:rPr>
              <a:t> Free HTML Editor</a:t>
            </a:r>
            <a:endParaRPr lang="en-US" dirty="0"/>
          </a:p>
          <a:p>
            <a:r>
              <a:rPr lang="en-US" dirty="0" err="1">
                <a:hlinkClick r:id="rId17"/>
              </a:rPr>
              <a:t>Webuilder</a:t>
            </a:r>
            <a:endParaRPr lang="en-US" dirty="0"/>
          </a:p>
          <a:p>
            <a:r>
              <a:rPr lang="en-US" dirty="0" err="1">
                <a:hlinkClick r:id="rId18"/>
              </a:rPr>
              <a:t>ICEcoder</a:t>
            </a:r>
            <a:endParaRPr lang="en-US" dirty="0"/>
          </a:p>
          <a:p>
            <a:r>
              <a:rPr lang="en-US" dirty="0">
                <a:hlinkClick r:id="rId19"/>
              </a:rPr>
              <a:t>BBEdit</a:t>
            </a:r>
            <a:endParaRPr lang="en-US" dirty="0"/>
          </a:p>
          <a:p>
            <a:r>
              <a:rPr lang="en-US" dirty="0">
                <a:hlinkClick r:id="rId20"/>
              </a:rPr>
              <a:t>Code Writer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CBB1F-BC15-46F8-8C84-94BF8E1FC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C02D-80A8-46DD-B988-3CAA6B6A63DA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4331F-484F-4FB1-919C-A71EC1EC0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ED7EA-3D2A-4827-8673-8D803614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771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7F6B-30E0-45D8-B052-1EF0D8E57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Downloadable Desktop </a:t>
            </a:r>
            <a:br>
              <a:rPr lang="en-US" sz="3600" dirty="0"/>
            </a:br>
            <a:r>
              <a:rPr lang="en-US" sz="3600" dirty="0"/>
              <a:t>Web Development 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6ACD7-89BB-471E-999D-8DC8A8898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>
                <a:hlinkClick r:id="rId2"/>
              </a:rPr>
              <a:t>Justinmind</a:t>
            </a:r>
            <a:endParaRPr lang="en-US" dirty="0"/>
          </a:p>
          <a:p>
            <a:r>
              <a:rPr lang="en-US" dirty="0">
                <a:hlinkClick r:id="rId3"/>
              </a:rPr>
              <a:t>Craft by </a:t>
            </a:r>
            <a:r>
              <a:rPr lang="en-US" dirty="0" err="1">
                <a:hlinkClick r:id="rId3"/>
              </a:rPr>
              <a:t>InVision</a:t>
            </a:r>
            <a:r>
              <a:rPr lang="en-US" dirty="0">
                <a:hlinkClick r:id="rId3"/>
              </a:rPr>
              <a:t> LABS</a:t>
            </a:r>
            <a:endParaRPr lang="en-US" dirty="0"/>
          </a:p>
          <a:p>
            <a:r>
              <a:rPr lang="en-US" dirty="0">
                <a:hlinkClick r:id="rId4"/>
              </a:rPr>
              <a:t>Bolt 2.0</a:t>
            </a:r>
            <a:r>
              <a:rPr lang="en-US" dirty="0"/>
              <a:t> ($)</a:t>
            </a:r>
          </a:p>
          <a:p>
            <a:r>
              <a:rPr lang="en-US" dirty="0">
                <a:hlinkClick r:id="rId5"/>
              </a:rPr>
              <a:t>Flair Builder</a:t>
            </a:r>
            <a:r>
              <a:rPr lang="en-US" dirty="0"/>
              <a:t> ($)</a:t>
            </a:r>
          </a:p>
          <a:p>
            <a:r>
              <a:rPr lang="en-US" dirty="0">
                <a:hlinkClick r:id="rId6"/>
              </a:rPr>
              <a:t>Indigo Studio</a:t>
            </a:r>
            <a:r>
              <a:rPr lang="en-US" dirty="0"/>
              <a:t> ($$$)</a:t>
            </a:r>
          </a:p>
          <a:p>
            <a:r>
              <a:rPr lang="en-US" dirty="0" err="1">
                <a:hlinkClick r:id="rId7"/>
              </a:rPr>
              <a:t>Omnigraffle</a:t>
            </a:r>
            <a:r>
              <a:rPr lang="en-US" dirty="0"/>
              <a:t> (iOS)($)</a:t>
            </a:r>
          </a:p>
          <a:p>
            <a:r>
              <a:rPr lang="en-US" dirty="0">
                <a:hlinkClick r:id="rId8"/>
              </a:rPr>
              <a:t>TETHR</a:t>
            </a:r>
            <a:r>
              <a:rPr lang="en-US" dirty="0"/>
              <a:t> (iOS)</a:t>
            </a:r>
          </a:p>
          <a:p>
            <a:r>
              <a:rPr lang="en-US" dirty="0" err="1">
                <a:hlinkClick r:id="rId9"/>
              </a:rPr>
              <a:t>iPlotz</a:t>
            </a:r>
            <a:r>
              <a:rPr lang="en-US" dirty="0"/>
              <a:t> (iPhone &amp; Android)</a:t>
            </a:r>
          </a:p>
          <a:p>
            <a:r>
              <a:rPr lang="en-US" dirty="0">
                <a:hlinkClick r:id="rId10"/>
              </a:rPr>
              <a:t>Mockups.me</a:t>
            </a:r>
            <a:r>
              <a:rPr lang="en-US" dirty="0"/>
              <a:t> - (Web &amp; Desktop)</a:t>
            </a:r>
          </a:p>
          <a:p>
            <a:r>
              <a:rPr lang="en-US" dirty="0" err="1">
                <a:hlinkClick r:id="rId11"/>
              </a:rPr>
              <a:t>Balsamiq</a:t>
            </a:r>
            <a:r>
              <a:rPr lang="en-US" dirty="0"/>
              <a:t> ($ - Web &amp; Desktop)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F5231-71A9-4FED-AD2D-9A803BC1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92FE-80B8-4F43-ABE4-9187FF9DF429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85535-DE6B-40DA-A492-AED6C2C26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5C64C-19C9-46FE-AD33-198D141FC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389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A72EE-4ECE-4BCC-BF07-9E48EA485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Cloud-Based Web Development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EA606-EEE6-4451-8059-9D598C6EF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Adobe Dreamweaver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Axure</a:t>
            </a:r>
            <a:r>
              <a:rPr lang="en-US" dirty="0"/>
              <a:t> ($)</a:t>
            </a:r>
          </a:p>
          <a:p>
            <a:r>
              <a:rPr lang="en-US" dirty="0">
                <a:hlinkClick r:id="rId3"/>
              </a:rPr>
              <a:t>Fluid</a:t>
            </a:r>
            <a:r>
              <a:rPr lang="en-US" dirty="0"/>
              <a:t> ($)</a:t>
            </a:r>
          </a:p>
          <a:p>
            <a:r>
              <a:rPr lang="en-US" dirty="0" err="1">
                <a:hlinkClick r:id="rId4"/>
              </a:rPr>
              <a:t>HotGloo</a:t>
            </a:r>
            <a:r>
              <a:rPr lang="en-US" dirty="0"/>
              <a:t> ($)</a:t>
            </a:r>
          </a:p>
          <a:p>
            <a:r>
              <a:rPr lang="en-US" dirty="0" err="1">
                <a:hlinkClick r:id="rId5"/>
              </a:rPr>
              <a:t>Moqups</a:t>
            </a:r>
            <a:r>
              <a:rPr lang="en-US" dirty="0"/>
              <a:t> ($)</a:t>
            </a:r>
          </a:p>
          <a:p>
            <a:r>
              <a:rPr lang="en-US" dirty="0" err="1">
                <a:hlinkClick r:id="rId6"/>
              </a:rPr>
              <a:t>Invision</a:t>
            </a:r>
            <a:r>
              <a:rPr lang="en-US" dirty="0"/>
              <a:t> ($$$)</a:t>
            </a:r>
          </a:p>
          <a:p>
            <a:r>
              <a:rPr lang="en-US" dirty="0" err="1">
                <a:hlinkClick r:id="rId7"/>
              </a:rPr>
              <a:t>Pidoco</a:t>
            </a:r>
            <a:r>
              <a:rPr lang="en-US" dirty="0"/>
              <a:t> ($)</a:t>
            </a:r>
          </a:p>
          <a:p>
            <a:r>
              <a:rPr lang="en-US" dirty="0" err="1">
                <a:hlinkClick r:id="rId8"/>
              </a:rPr>
              <a:t>Protoshare</a:t>
            </a:r>
            <a:r>
              <a:rPr lang="en-US" dirty="0"/>
              <a:t> ($)</a:t>
            </a:r>
          </a:p>
          <a:p>
            <a:r>
              <a:rPr lang="en-US" dirty="0">
                <a:hlinkClick r:id="rId9"/>
              </a:rPr>
              <a:t>Solidify</a:t>
            </a:r>
            <a:r>
              <a:rPr lang="en-US" dirty="0"/>
              <a:t> ($)</a:t>
            </a:r>
          </a:p>
          <a:p>
            <a:r>
              <a:rPr lang="en-US" dirty="0" err="1">
                <a:hlinkClick r:id="rId10"/>
              </a:rPr>
              <a:t>UXPin</a:t>
            </a:r>
            <a:r>
              <a:rPr lang="en-US" dirty="0"/>
              <a:t> ($)</a:t>
            </a:r>
          </a:p>
          <a:p>
            <a:r>
              <a:rPr lang="en-US" dirty="0" err="1">
                <a:hlinkClick r:id="rId11"/>
              </a:rPr>
              <a:t>Codepen</a:t>
            </a:r>
            <a:endParaRPr lang="en-US" dirty="0"/>
          </a:p>
          <a:p>
            <a:r>
              <a:rPr lang="en-US" dirty="0">
                <a:hlinkClick r:id="rId12"/>
              </a:rPr>
              <a:t>Cloud9</a:t>
            </a:r>
            <a:endParaRPr lang="en-US" dirty="0"/>
          </a:p>
          <a:p>
            <a:r>
              <a:rPr lang="en-US" dirty="0" err="1">
                <a:hlinkClick r:id="rId13"/>
              </a:rPr>
              <a:t>Codeanywhere</a:t>
            </a:r>
            <a:endParaRPr lang="en-US" dirty="0"/>
          </a:p>
          <a:p>
            <a:r>
              <a:rPr lang="en-US" dirty="0" err="1">
                <a:hlinkClick r:id="rId14"/>
              </a:rPr>
              <a:t>CodeEnvy</a:t>
            </a:r>
            <a:endParaRPr lang="en-US" dirty="0"/>
          </a:p>
          <a:p>
            <a:r>
              <a:rPr lang="en-US" dirty="0" err="1">
                <a:hlinkClick r:id="rId15"/>
              </a:rPr>
              <a:t>Kodingen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33C17-8E7E-4C0B-B490-A6FB31587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DBCE-9D24-4CE7-BD89-D761A3D18033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F3B68-DE1B-4E39-9E53-63DDA9AE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E6ACE-FEA0-4242-B4C5-EFBB8FB4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480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Adobe Dreamweaver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79F9-F305-43FE-8CB6-AC506A5B1E67}" type="datetime1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13" y="1450975"/>
            <a:ext cx="5819775" cy="3143250"/>
          </a:xfrm>
        </p:spPr>
      </p:pic>
    </p:spTree>
    <p:extLst>
      <p:ext uri="{BB962C8B-B14F-4D97-AF65-F5344CB8AC3E}">
        <p14:creationId xmlns:p14="http://schemas.microsoft.com/office/powerpoint/2010/main" val="9608973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Other Tools for Web Site Construction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WS-FTP</a:t>
            </a:r>
          </a:p>
          <a:p>
            <a:r>
              <a:rPr lang="en-US" dirty="0"/>
              <a:t>FileZilla</a:t>
            </a:r>
          </a:p>
          <a:p>
            <a:r>
              <a:rPr lang="en-US" dirty="0"/>
              <a:t>PayPal - http://www.paypal.com </a:t>
            </a:r>
          </a:p>
          <a:p>
            <a:r>
              <a:rPr lang="en-US" dirty="0"/>
              <a:t>Square - </a:t>
            </a:r>
            <a:r>
              <a:rPr lang="en-US" u="sng" dirty="0">
                <a:hlinkClick r:id="rId2"/>
              </a:rPr>
              <a:t>https://squareup.com/</a:t>
            </a:r>
            <a:r>
              <a:rPr lang="en-US" dirty="0"/>
              <a:t> </a:t>
            </a:r>
          </a:p>
          <a:p>
            <a:r>
              <a:rPr lang="en-US" dirty="0" err="1"/>
              <a:t>Authorize.Net</a:t>
            </a:r>
            <a:r>
              <a:rPr lang="en-US" dirty="0"/>
              <a:t> - </a:t>
            </a:r>
            <a:r>
              <a:rPr lang="en-US" u="sng" dirty="0">
                <a:hlinkClick r:id="rId3"/>
              </a:rPr>
              <a:t>http://www.authorize.net/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BB52-28AF-45B0-808C-4903C3C009E0}" type="datetime1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64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1 - Student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Students will setup Adobe Dreamweaver development environment for local, testing and live website using Dreamweaver site server setup.</a:t>
            </a:r>
          </a:p>
          <a:p>
            <a:r>
              <a:rPr lang="en-US" sz="1800" dirty="0"/>
              <a:t>Download Testing Server files and folders to your local development folder.</a:t>
            </a:r>
          </a:p>
          <a:p>
            <a:r>
              <a:rPr lang="en-US" sz="1800" dirty="0"/>
              <a:t>Change the student name in the index.html file to your name.</a:t>
            </a:r>
          </a:p>
          <a:p>
            <a:r>
              <a:rPr lang="en-US" sz="1800" dirty="0"/>
              <a:t>Upload local development site index.html file to testing development site.</a:t>
            </a:r>
          </a:p>
          <a:p>
            <a:r>
              <a:rPr lang="en-US" sz="1800" dirty="0"/>
              <a:t>Preview testing development files.</a:t>
            </a:r>
          </a:p>
          <a:p>
            <a:r>
              <a:rPr lang="en-US" sz="1800" dirty="0"/>
              <a:t>Upload testing development site to live site.</a:t>
            </a:r>
          </a:p>
          <a:p>
            <a:r>
              <a:rPr lang="en-US" sz="1800" dirty="0"/>
              <a:t>Preview in browser live files.</a:t>
            </a:r>
            <a:endParaRPr lang="en-US" sz="1800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323-D50C-400E-BC46-A1AF2E0E4D69}" type="datetime1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914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B6C78-FB20-4B03-91E8-1C606542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543C7-39C1-490D-AA3E-69D3E24C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ＭＳ Ｐゴシック" pitchFamily="34" charset="-128"/>
              </a:rPr>
              <a:t>Introduction to Web Development</a:t>
            </a:r>
          </a:p>
          <a:p>
            <a:pPr>
              <a:defRPr/>
            </a:pPr>
            <a:r>
              <a:rPr lang="en-US" sz="2800" dirty="0">
                <a:ea typeface="ＭＳ Ｐゴシック" pitchFamily="34" charset="-128"/>
              </a:rPr>
              <a:t>How to Design a Web Site</a:t>
            </a:r>
          </a:p>
          <a:p>
            <a:pPr>
              <a:defRPr/>
            </a:pPr>
            <a:r>
              <a:rPr lang="en-US" sz="2800" dirty="0">
                <a:ea typeface="ＭＳ Ｐゴシック" pitchFamily="34" charset="-128"/>
              </a:rPr>
              <a:t>How to Deploy a Web Site on a Web Server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67F5E-6B21-4CED-A15C-7BAD7041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6EDD9-F54A-4ABF-AB67-839997CC1886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EC20A-DEA9-44C5-9393-95C905F18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8D6B-8111-4AD8-B416-A4CA6EBFA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32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Request-Response Cycle</a:t>
            </a:r>
            <a:b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Web Page</a:t>
            </a:r>
          </a:p>
        </p:txBody>
      </p:sp>
      <p:grpSp>
        <p:nvGrpSpPr>
          <p:cNvPr id="50189" name="Group 13"/>
          <p:cNvGrpSpPr>
            <a:grpSpLocks/>
          </p:cNvGrpSpPr>
          <p:nvPr/>
        </p:nvGrpSpPr>
        <p:grpSpPr bwMode="auto">
          <a:xfrm>
            <a:off x="2057400" y="2571750"/>
            <a:ext cx="4914900" cy="1785938"/>
            <a:chOff x="768" y="2160"/>
            <a:chExt cx="4128" cy="1500"/>
          </a:xfrm>
        </p:grpSpPr>
        <p:sp>
          <p:nvSpPr>
            <p:cNvPr id="50190" name="Line 14"/>
            <p:cNvSpPr>
              <a:spLocks noChangeShapeType="1"/>
            </p:cNvSpPr>
            <p:nvPr/>
          </p:nvSpPr>
          <p:spPr bwMode="auto">
            <a:xfrm>
              <a:off x="768" y="2160"/>
              <a:ext cx="4128" cy="4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350" dirty="0"/>
            </a:p>
          </p:txBody>
        </p:sp>
        <p:grpSp>
          <p:nvGrpSpPr>
            <p:cNvPr id="50191" name="Group 15"/>
            <p:cNvGrpSpPr>
              <a:grpSpLocks/>
            </p:cNvGrpSpPr>
            <p:nvPr/>
          </p:nvGrpSpPr>
          <p:grpSpPr bwMode="auto">
            <a:xfrm>
              <a:off x="2160" y="3408"/>
              <a:ext cx="1345" cy="252"/>
              <a:chOff x="2160" y="3408"/>
              <a:chExt cx="1345" cy="252"/>
            </a:xfrm>
          </p:grpSpPr>
          <p:sp>
            <p:nvSpPr>
              <p:cNvPr id="50192" name="Line 16"/>
              <p:cNvSpPr>
                <a:spLocks noChangeShapeType="1"/>
              </p:cNvSpPr>
              <p:nvPr/>
            </p:nvSpPr>
            <p:spPr bwMode="auto">
              <a:xfrm>
                <a:off x="2160" y="3552"/>
                <a:ext cx="48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1350" dirty="0"/>
              </a:p>
            </p:txBody>
          </p:sp>
          <p:sp>
            <p:nvSpPr>
              <p:cNvPr id="50193" name="Text Box 17"/>
              <p:cNvSpPr txBox="1">
                <a:spLocks noChangeArrowheads="1"/>
              </p:cNvSpPr>
              <p:nvPr/>
            </p:nvSpPr>
            <p:spPr bwMode="auto">
              <a:xfrm>
                <a:off x="2736" y="3408"/>
                <a:ext cx="7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350" b="1" dirty="0">
                    <a:latin typeface="Arial" charset="0"/>
                  </a:rPr>
                  <a:t>Request </a:t>
                </a:r>
              </a:p>
            </p:txBody>
          </p:sp>
        </p:grpSp>
      </p:grpSp>
      <p:grpSp>
        <p:nvGrpSpPr>
          <p:cNvPr id="50194" name="Group 18"/>
          <p:cNvGrpSpPr>
            <a:grpSpLocks/>
          </p:cNvGrpSpPr>
          <p:nvPr/>
        </p:nvGrpSpPr>
        <p:grpSpPr bwMode="auto">
          <a:xfrm>
            <a:off x="2171700" y="2914650"/>
            <a:ext cx="4800600" cy="1785938"/>
            <a:chOff x="864" y="2448"/>
            <a:chExt cx="4032" cy="1500"/>
          </a:xfrm>
        </p:grpSpPr>
        <p:sp>
          <p:nvSpPr>
            <p:cNvPr id="50195" name="Line 19"/>
            <p:cNvSpPr>
              <a:spLocks noChangeShapeType="1"/>
            </p:cNvSpPr>
            <p:nvPr/>
          </p:nvSpPr>
          <p:spPr bwMode="auto">
            <a:xfrm flipH="1" flipV="1">
              <a:off x="864" y="2448"/>
              <a:ext cx="4032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350" dirty="0"/>
            </a:p>
          </p:txBody>
        </p:sp>
        <p:grpSp>
          <p:nvGrpSpPr>
            <p:cNvPr id="50196" name="Group 20"/>
            <p:cNvGrpSpPr>
              <a:grpSpLocks/>
            </p:cNvGrpSpPr>
            <p:nvPr/>
          </p:nvGrpSpPr>
          <p:grpSpPr bwMode="auto">
            <a:xfrm>
              <a:off x="2160" y="3696"/>
              <a:ext cx="1466" cy="252"/>
              <a:chOff x="2160" y="3696"/>
              <a:chExt cx="1466" cy="252"/>
            </a:xfrm>
          </p:grpSpPr>
          <p:sp>
            <p:nvSpPr>
              <p:cNvPr id="50197" name="Line 21"/>
              <p:cNvSpPr>
                <a:spLocks noChangeShapeType="1"/>
              </p:cNvSpPr>
              <p:nvPr/>
            </p:nvSpPr>
            <p:spPr bwMode="auto">
              <a:xfrm>
                <a:off x="2160" y="3840"/>
                <a:ext cx="480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1350" dirty="0"/>
              </a:p>
            </p:txBody>
          </p:sp>
          <p:sp>
            <p:nvSpPr>
              <p:cNvPr id="50198" name="Text Box 22"/>
              <p:cNvSpPr txBox="1">
                <a:spLocks noChangeArrowheads="1"/>
              </p:cNvSpPr>
              <p:nvPr/>
            </p:nvSpPr>
            <p:spPr bwMode="auto">
              <a:xfrm>
                <a:off x="2736" y="3696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350" b="1" dirty="0">
                    <a:latin typeface="Arial" charset="0"/>
                  </a:rPr>
                  <a:t>Response </a:t>
                </a:r>
              </a:p>
            </p:txBody>
          </p:sp>
        </p:grp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F00192-31AC-4162-B10E-45126422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DD04-CE24-4EC1-951F-01DA7C33F541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722A2F-9217-4979-AE99-B61A07896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9E153-C895-4E84-8E11-CDCB43D3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6</a:t>
            </a:fld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BB3F393-ACB8-40E4-9268-5C0AA2AB9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340697"/>
            <a:ext cx="1326356" cy="844537"/>
          </a:xfrm>
          <a:prstGeom prst="rect">
            <a:avLst/>
          </a:prstGeom>
        </p:spPr>
      </p:pic>
      <p:graphicFrame>
        <p:nvGraphicFramePr>
          <p:cNvPr id="50200" name="Object 2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446848" y="2538413"/>
          <a:ext cx="1267902" cy="735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53224" imgH="377533" progId="Visio.Drawing.6">
                  <p:embed/>
                </p:oleObj>
              </mc:Choice>
              <mc:Fallback>
                <p:oleObj name="Visio" r:id="rId3" imgW="653224" imgH="377533" progId="Visio.Drawing.6">
                  <p:embed/>
                  <p:pic>
                    <p:nvPicPr>
                      <p:cNvPr id="5020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848" y="2538413"/>
                        <a:ext cx="1267902" cy="735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9" name="Object 2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024694" y="2219191"/>
          <a:ext cx="57785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494462" imgH="1074991" progId="Visio.Drawing.6">
                  <p:embed/>
                </p:oleObj>
              </mc:Choice>
              <mc:Fallback>
                <p:oleObj name="Visio" r:id="rId5" imgW="494462" imgH="1074991" progId="Visio.Drawing.6">
                  <p:embed/>
                  <p:pic>
                    <p:nvPicPr>
                      <p:cNvPr id="5019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694" y="2219191"/>
                        <a:ext cx="57785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7A8C0AEC-8F76-446F-B26C-399C9E7B1E84}"/>
              </a:ext>
            </a:extLst>
          </p:cNvPr>
          <p:cNvGrpSpPr/>
          <p:nvPr/>
        </p:nvGrpSpPr>
        <p:grpSpPr>
          <a:xfrm>
            <a:off x="3741498" y="1890679"/>
            <a:ext cx="1808712" cy="1808712"/>
            <a:chOff x="3741498" y="1890679"/>
            <a:chExt cx="1808712" cy="1808712"/>
          </a:xfrm>
        </p:grpSpPr>
        <p:pic>
          <p:nvPicPr>
            <p:cNvPr id="30" name="Picture 2" descr="C:\Users\Carl\AppData\Local\Microsoft\Windows\Temporary Internet Files\Content.IE5\L7H8CEZC\MC900432591[1].png">
              <a:extLst>
                <a:ext uri="{FF2B5EF4-FFF2-40B4-BE49-F238E27FC236}">
                  <a16:creationId xmlns:a16="http://schemas.microsoft.com/office/drawing/2014/main" id="{F49223D3-34DD-43A3-BD37-56FB5C58D8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498" y="1890679"/>
              <a:ext cx="1808712" cy="1808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4559B8-B667-400D-986A-BD6550C9BF42}"/>
                </a:ext>
              </a:extLst>
            </p:cNvPr>
            <p:cNvSpPr txBox="1"/>
            <p:nvPr/>
          </p:nvSpPr>
          <p:spPr>
            <a:xfrm>
              <a:off x="4062203" y="2751072"/>
              <a:ext cx="958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j-lt"/>
                </a:rPr>
                <a:t>Internet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C5FE087-FE4B-444D-9D13-B84D854C134F}"/>
              </a:ext>
            </a:extLst>
          </p:cNvPr>
          <p:cNvGrpSpPr/>
          <p:nvPr/>
        </p:nvGrpSpPr>
        <p:grpSpPr>
          <a:xfrm>
            <a:off x="6844615" y="2160529"/>
            <a:ext cx="1045414" cy="1495170"/>
            <a:chOff x="6844615" y="2160529"/>
            <a:chExt cx="1045414" cy="149517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CCC93D0-920C-4EE3-99A2-E4387445AB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19" b="26233"/>
            <a:stretch/>
          </p:blipFill>
          <p:spPr>
            <a:xfrm>
              <a:off x="7031136" y="2160529"/>
              <a:ext cx="697230" cy="118383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356CDD-FFA9-46A5-8A7E-55B24796A6CC}"/>
                </a:ext>
              </a:extLst>
            </p:cNvPr>
            <p:cNvSpPr txBox="1"/>
            <p:nvPr/>
          </p:nvSpPr>
          <p:spPr>
            <a:xfrm>
              <a:off x="6844615" y="3347922"/>
              <a:ext cx="10454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j-lt"/>
                </a:rPr>
                <a:t>Web Server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C229C24-C326-48E4-BE33-6B60C7D09717}"/>
              </a:ext>
            </a:extLst>
          </p:cNvPr>
          <p:cNvSpPr/>
          <p:nvPr/>
        </p:nvSpPr>
        <p:spPr>
          <a:xfrm>
            <a:off x="693458" y="1713091"/>
            <a:ext cx="1363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>
                <a:latin typeface="+mj-lt"/>
              </a:rPr>
              <a:t>User Sends Request by URL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D522A9-2F57-441C-B74B-8EEB66A06A93}"/>
              </a:ext>
            </a:extLst>
          </p:cNvPr>
          <p:cNvSpPr/>
          <p:nvPr/>
        </p:nvSpPr>
        <p:spPr>
          <a:xfrm>
            <a:off x="2372049" y="1971704"/>
            <a:ext cx="10865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400" b="1" dirty="0">
                <a:latin typeface="+mj-lt"/>
              </a:rPr>
              <a:t>DNS Lookup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D0325C-D583-4DC1-90B9-8633B70DBE4A}"/>
              </a:ext>
            </a:extLst>
          </p:cNvPr>
          <p:cNvSpPr/>
          <p:nvPr/>
        </p:nvSpPr>
        <p:spPr>
          <a:xfrm>
            <a:off x="4194616" y="1448202"/>
            <a:ext cx="1077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400" b="1" dirty="0">
                <a:latin typeface="+mj-lt"/>
              </a:rPr>
              <a:t>Request </a:t>
            </a:r>
            <a:br>
              <a:rPr lang="en-US" altLang="en-US" sz="1400" b="1" dirty="0">
                <a:latin typeface="+mj-lt"/>
              </a:rPr>
            </a:br>
            <a:r>
              <a:rPr lang="en-US" altLang="en-US" sz="1400" b="1" dirty="0">
                <a:latin typeface="+mj-lt"/>
              </a:rPr>
              <a:t>Transmitted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C1EFBE-CEB7-402C-830A-5D07C1D2BA65}"/>
              </a:ext>
            </a:extLst>
          </p:cNvPr>
          <p:cNvSpPr/>
          <p:nvPr/>
        </p:nvSpPr>
        <p:spPr>
          <a:xfrm>
            <a:off x="5784458" y="1533281"/>
            <a:ext cx="2096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>
                <a:latin typeface="+mj-lt"/>
              </a:rPr>
              <a:t>Web Server </a:t>
            </a:r>
          </a:p>
          <a:p>
            <a:pPr algn="ctr"/>
            <a:r>
              <a:rPr lang="en-US" altLang="en-US" sz="1400" b="1" dirty="0">
                <a:latin typeface="+mj-lt"/>
              </a:rPr>
              <a:t>     Processes Request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C7835F-9282-4EB6-BA3F-0F9295604604}"/>
              </a:ext>
            </a:extLst>
          </p:cNvPr>
          <p:cNvSpPr/>
          <p:nvPr/>
        </p:nvSpPr>
        <p:spPr>
          <a:xfrm>
            <a:off x="6418142" y="3895952"/>
            <a:ext cx="1898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>
                <a:latin typeface="+mj-lt"/>
              </a:rPr>
              <a:t>Results Formatted in HTML for Browser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93B7EC-613F-4978-94C8-6E4C7152A06B}"/>
              </a:ext>
            </a:extLst>
          </p:cNvPr>
          <p:cNvSpPr/>
          <p:nvPr/>
        </p:nvSpPr>
        <p:spPr>
          <a:xfrm>
            <a:off x="4062203" y="3544498"/>
            <a:ext cx="1167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400" b="1" dirty="0">
                <a:latin typeface="+mj-lt"/>
              </a:rPr>
              <a:t>Results Send </a:t>
            </a:r>
          </a:p>
          <a:p>
            <a:pPr algn="ctr"/>
            <a:r>
              <a:rPr lang="en-US" altLang="en-US" sz="1400" b="1" dirty="0">
                <a:latin typeface="+mj-lt"/>
              </a:rPr>
              <a:t>to User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60EDDC-FF88-4073-8E5F-6E98B7C23C38}"/>
              </a:ext>
            </a:extLst>
          </p:cNvPr>
          <p:cNvSpPr/>
          <p:nvPr/>
        </p:nvSpPr>
        <p:spPr>
          <a:xfrm>
            <a:off x="2027890" y="3779071"/>
            <a:ext cx="1526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400" b="1" dirty="0">
                <a:latin typeface="+mj-lt"/>
              </a:rPr>
              <a:t>Results Displayed </a:t>
            </a:r>
          </a:p>
          <a:p>
            <a:pPr algn="ctr"/>
            <a:r>
              <a:rPr lang="en-US" altLang="en-US" sz="1400" b="1" dirty="0">
                <a:latin typeface="+mj-lt"/>
              </a:rPr>
              <a:t>to User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71F0B6-603C-42BC-8ACE-39908BC9047A}"/>
              </a:ext>
            </a:extLst>
          </p:cNvPr>
          <p:cNvSpPr/>
          <p:nvPr/>
        </p:nvSpPr>
        <p:spPr>
          <a:xfrm>
            <a:off x="141882" y="3266415"/>
            <a:ext cx="2182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>
                <a:latin typeface="+mj-lt"/>
              </a:rPr>
              <a:t>Browser Decodes HTML </a:t>
            </a:r>
            <a:br>
              <a:rPr lang="en-US" altLang="en-US" sz="1400" b="1" dirty="0">
                <a:latin typeface="+mj-lt"/>
              </a:rPr>
            </a:br>
            <a:r>
              <a:rPr lang="en-US" altLang="en-US" sz="1400" b="1" dirty="0">
                <a:latin typeface="+mj-lt"/>
              </a:rPr>
              <a:t>from Web Server</a:t>
            </a:r>
          </a:p>
        </p:txBody>
      </p:sp>
    </p:spTree>
    <p:extLst>
      <p:ext uri="{BB962C8B-B14F-4D97-AF65-F5344CB8AC3E}">
        <p14:creationId xmlns:p14="http://schemas.microsoft.com/office/powerpoint/2010/main" val="330920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528066"/>
            <a:ext cx="8305800" cy="857250"/>
          </a:xfrm>
        </p:spPr>
        <p:txBody>
          <a:bodyPr>
            <a:noAutofit/>
          </a:bodyPr>
          <a:lstStyle/>
          <a:p>
            <a:pPr algn="ctr"/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Web Medium</a:t>
            </a:r>
            <a:b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Web Site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59AB96-99E4-4DF7-8771-45A11A6A5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8456-C18C-428C-89AF-57A6AA1DA671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21BADF-8C80-4917-9166-EE87B5ED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6999" y="4677559"/>
            <a:ext cx="3352800" cy="273844"/>
          </a:xfr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19487-8CAB-449A-BFCC-1D84C408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55885-CF94-499A-8DBB-B56BF801476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002600" y="3979832"/>
            <a:ext cx="6815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b="1" dirty="0">
                <a:latin typeface="Arial" charset="0"/>
              </a:rPr>
              <a:t>HTTP</a:t>
            </a:r>
          </a:p>
          <a:p>
            <a:pPr algn="ctr"/>
            <a:r>
              <a:rPr lang="en-US" altLang="en-US" sz="1200" b="1" dirty="0">
                <a:latin typeface="Arial" charset="0"/>
              </a:rPr>
              <a:t>TCP/IP</a:t>
            </a: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>
            <a:off x="2857500" y="3162776"/>
            <a:ext cx="26289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350" dirty="0"/>
          </a:p>
        </p:txBody>
      </p:sp>
      <p:sp>
        <p:nvSpPr>
          <p:cNvPr id="51241" name="Text Box 41"/>
          <p:cNvSpPr txBox="1">
            <a:spLocks noChangeArrowheads="1"/>
          </p:cNvSpPr>
          <p:nvPr/>
        </p:nvSpPr>
        <p:spPr bwMode="auto">
          <a:xfrm>
            <a:off x="1188765" y="1702816"/>
            <a:ext cx="163378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00" b="1" dirty="0">
                <a:latin typeface="Tahoma" charset="0"/>
              </a:rPr>
              <a:t>Client Side</a:t>
            </a:r>
          </a:p>
        </p:txBody>
      </p:sp>
      <p:sp>
        <p:nvSpPr>
          <p:cNvPr id="51242" name="Text Box 42"/>
          <p:cNvSpPr txBox="1">
            <a:spLocks noChangeArrowheads="1"/>
          </p:cNvSpPr>
          <p:nvPr/>
        </p:nvSpPr>
        <p:spPr bwMode="auto">
          <a:xfrm>
            <a:off x="6081447" y="1562578"/>
            <a:ext cx="172515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00" b="1" dirty="0">
                <a:latin typeface="Tahoma" charset="0"/>
              </a:rPr>
              <a:t>Server Side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76315C3-7450-4BD1-833D-C6BDBFA5BDEC}"/>
              </a:ext>
            </a:extLst>
          </p:cNvPr>
          <p:cNvGrpSpPr/>
          <p:nvPr/>
        </p:nvGrpSpPr>
        <p:grpSpPr>
          <a:xfrm>
            <a:off x="3385091" y="2182925"/>
            <a:ext cx="1808712" cy="1808712"/>
            <a:chOff x="3741498" y="1890679"/>
            <a:chExt cx="1808712" cy="1808712"/>
          </a:xfrm>
        </p:grpSpPr>
        <p:pic>
          <p:nvPicPr>
            <p:cNvPr id="45" name="Picture 2" descr="C:\Users\Carl\AppData\Local\Microsoft\Windows\Temporary Internet Files\Content.IE5\L7H8CEZC\MC900432591[1].png">
              <a:extLst>
                <a:ext uri="{FF2B5EF4-FFF2-40B4-BE49-F238E27FC236}">
                  <a16:creationId xmlns:a16="http://schemas.microsoft.com/office/drawing/2014/main" id="{0D3F4EDC-C367-4B44-A05B-1D87C5A3E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498" y="1890679"/>
              <a:ext cx="1808712" cy="1808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25EF78D-D914-4334-8B80-0357191831A7}"/>
                </a:ext>
              </a:extLst>
            </p:cNvPr>
            <p:cNvSpPr txBox="1"/>
            <p:nvPr/>
          </p:nvSpPr>
          <p:spPr>
            <a:xfrm>
              <a:off x="4062203" y="2751072"/>
              <a:ext cx="958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j-lt"/>
                </a:rPr>
                <a:t>Internet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C9ABC48-4352-467A-98FD-07913266A1BC}"/>
              </a:ext>
            </a:extLst>
          </p:cNvPr>
          <p:cNvGrpSpPr/>
          <p:nvPr/>
        </p:nvGrpSpPr>
        <p:grpSpPr>
          <a:xfrm>
            <a:off x="5352011" y="2328704"/>
            <a:ext cx="1045414" cy="1494063"/>
            <a:chOff x="6803614" y="2160529"/>
            <a:chExt cx="1045414" cy="1494063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5C08352-D8B1-4A8C-9A3A-DCADF59943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19" b="26233"/>
            <a:stretch/>
          </p:blipFill>
          <p:spPr>
            <a:xfrm>
              <a:off x="7031136" y="2160529"/>
              <a:ext cx="697230" cy="1183835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C5D7A52-E589-490E-9AAE-491893D9FC15}"/>
                </a:ext>
              </a:extLst>
            </p:cNvPr>
            <p:cNvSpPr txBox="1"/>
            <p:nvPr/>
          </p:nvSpPr>
          <p:spPr>
            <a:xfrm>
              <a:off x="6803614" y="3346815"/>
              <a:ext cx="10454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j-lt"/>
                </a:rPr>
                <a:t>Web Server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C4308BB-E152-4800-9094-7ECB2364EE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24" y="2563531"/>
            <a:ext cx="1544427" cy="1158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D6B4BA-4B56-41BD-A170-7EEC270C41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00" y="2740958"/>
            <a:ext cx="500482" cy="6706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892BA4-A7EA-4750-B781-E7A1D5ED26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791450" y="2502070"/>
            <a:ext cx="1028700" cy="1028700"/>
          </a:xfrm>
          <a:prstGeom prst="rect">
            <a:avLst/>
          </a:prstGeom>
        </p:spPr>
      </p:pic>
      <p:sp>
        <p:nvSpPr>
          <p:cNvPr id="61" name="Line 26">
            <a:extLst>
              <a:ext uri="{FF2B5EF4-FFF2-40B4-BE49-F238E27FC236}">
                <a16:creationId xmlns:a16="http://schemas.microsoft.com/office/drawing/2014/main" id="{9BB18FC9-6CB8-4AF1-8CF4-98B35611818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6513" y="3076288"/>
            <a:ext cx="648288" cy="2198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350" dirty="0"/>
          </a:p>
        </p:txBody>
      </p:sp>
      <p:sp>
        <p:nvSpPr>
          <p:cNvPr id="51226" name="Line 26"/>
          <p:cNvSpPr>
            <a:spLocks noChangeShapeType="1"/>
          </p:cNvSpPr>
          <p:nvPr/>
        </p:nvSpPr>
        <p:spPr bwMode="auto">
          <a:xfrm>
            <a:off x="6118371" y="3098274"/>
            <a:ext cx="656399" cy="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35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1CCC349-3811-4F2E-9BA1-1B9DC7607DA0}"/>
              </a:ext>
            </a:extLst>
          </p:cNvPr>
          <p:cNvSpPr txBox="1"/>
          <p:nvPr/>
        </p:nvSpPr>
        <p:spPr>
          <a:xfrm>
            <a:off x="6605936" y="3530770"/>
            <a:ext cx="1036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Application</a:t>
            </a:r>
            <a:br>
              <a:rPr lang="en-US" sz="1400" b="1" dirty="0">
                <a:latin typeface="+mj-lt"/>
              </a:rPr>
            </a:br>
            <a:r>
              <a:rPr lang="en-US" sz="1400" b="1" dirty="0">
                <a:latin typeface="+mj-lt"/>
              </a:rPr>
              <a:t>Server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DDDB39-F595-4576-9BAB-1E02DD645B2F}"/>
              </a:ext>
            </a:extLst>
          </p:cNvPr>
          <p:cNvSpPr txBox="1"/>
          <p:nvPr/>
        </p:nvSpPr>
        <p:spPr>
          <a:xfrm>
            <a:off x="7939973" y="3567790"/>
            <a:ext cx="880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Database</a:t>
            </a:r>
            <a:br>
              <a:rPr lang="en-US" sz="1400" b="1" dirty="0">
                <a:latin typeface="+mj-lt"/>
              </a:rPr>
            </a:br>
            <a:r>
              <a:rPr lang="en-US" sz="1400" b="1" dirty="0">
                <a:latin typeface="+mj-lt"/>
              </a:rPr>
              <a:t>Server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36F7CDF-9D40-42CC-98A8-DA8CD3C4B65D}"/>
              </a:ext>
            </a:extLst>
          </p:cNvPr>
          <p:cNvSpPr txBox="1"/>
          <p:nvPr/>
        </p:nvSpPr>
        <p:spPr>
          <a:xfrm>
            <a:off x="1677452" y="3807151"/>
            <a:ext cx="772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+mj-lt"/>
              </a:rPr>
              <a:t>HTML5</a:t>
            </a:r>
          </a:p>
          <a:p>
            <a:pPr algn="ctr"/>
            <a:r>
              <a:rPr lang="en-US" sz="1100" b="1" dirty="0">
                <a:latin typeface="+mj-lt"/>
              </a:rPr>
              <a:t>CSS</a:t>
            </a:r>
          </a:p>
          <a:p>
            <a:pPr algn="ctr"/>
            <a:r>
              <a:rPr lang="en-US" sz="1100" b="1" dirty="0">
                <a:latin typeface="+mj-lt"/>
              </a:rPr>
              <a:t>JavaScript</a:t>
            </a:r>
          </a:p>
          <a:p>
            <a:pPr algn="ctr"/>
            <a:r>
              <a:rPr lang="en-US" sz="1100" b="1" dirty="0">
                <a:latin typeface="+mj-lt"/>
              </a:rPr>
              <a:t>jQuery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2A13962-C0C2-44E4-98BC-C854786254B2}"/>
              </a:ext>
            </a:extLst>
          </p:cNvPr>
          <p:cNvSpPr txBox="1"/>
          <p:nvPr/>
        </p:nvSpPr>
        <p:spPr>
          <a:xfrm>
            <a:off x="5587403" y="3899623"/>
            <a:ext cx="59182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+mj-lt"/>
              </a:rPr>
              <a:t>MEAN</a:t>
            </a:r>
          </a:p>
          <a:p>
            <a:pPr algn="ctr"/>
            <a:r>
              <a:rPr lang="en-US" sz="1100" b="1" dirty="0">
                <a:latin typeface="+mj-lt"/>
              </a:rPr>
              <a:t>LAMP</a:t>
            </a:r>
          </a:p>
          <a:p>
            <a:pPr algn="ctr"/>
            <a:r>
              <a:rPr lang="en-US" sz="1100" b="1" dirty="0">
                <a:latin typeface="+mj-lt"/>
              </a:rPr>
              <a:t>AMMP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031C67C-2382-45E0-8B20-0BA432D8FA04}"/>
              </a:ext>
            </a:extLst>
          </p:cNvPr>
          <p:cNvSpPr txBox="1"/>
          <p:nvPr/>
        </p:nvSpPr>
        <p:spPr>
          <a:xfrm>
            <a:off x="6812307" y="4084728"/>
            <a:ext cx="60304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+mj-lt"/>
              </a:rPr>
              <a:t>Java</a:t>
            </a:r>
          </a:p>
          <a:p>
            <a:pPr algn="ctr"/>
            <a:r>
              <a:rPr lang="en-US" sz="1100" b="1" dirty="0">
                <a:latin typeface="+mj-lt"/>
              </a:rPr>
              <a:t>C#</a:t>
            </a:r>
          </a:p>
          <a:p>
            <a:pPr algn="ctr"/>
            <a:r>
              <a:rPr lang="en-US" sz="1100" b="1" dirty="0">
                <a:latin typeface="+mj-lt"/>
              </a:rPr>
              <a:t>Python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7D86AB-CC3B-4F01-BF7C-38C151461A78}"/>
              </a:ext>
            </a:extLst>
          </p:cNvPr>
          <p:cNvSpPr txBox="1"/>
          <p:nvPr/>
        </p:nvSpPr>
        <p:spPr>
          <a:xfrm>
            <a:off x="8157885" y="4095224"/>
            <a:ext cx="4443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+mj-lt"/>
              </a:rPr>
              <a:t>SQL</a:t>
            </a:r>
          </a:p>
          <a:p>
            <a:pPr algn="ctr"/>
            <a:r>
              <a:rPr lang="en-US" sz="1100" b="1" dirty="0">
                <a:latin typeface="+mj-lt"/>
              </a:rPr>
              <a:t>XML</a:t>
            </a:r>
          </a:p>
        </p:txBody>
      </p:sp>
    </p:spTree>
    <p:extLst>
      <p:ext uri="{BB962C8B-B14F-4D97-AF65-F5344CB8AC3E}">
        <p14:creationId xmlns:p14="http://schemas.microsoft.com/office/powerpoint/2010/main" val="258509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/>
      <p:bldP spid="51225" grpId="0" animBg="1"/>
      <p:bldP spid="51241" grpId="0"/>
      <p:bldP spid="51242" grpId="0"/>
      <p:bldP spid="61" grpId="0" animBg="1"/>
      <p:bldP spid="512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Desktop Web Browsers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Edge</a:t>
            </a:r>
            <a:endParaRPr lang="en-US" sz="2200" dirty="0"/>
          </a:p>
          <a:p>
            <a:r>
              <a:rPr lang="en-US" dirty="0"/>
              <a:t>Firefox</a:t>
            </a:r>
            <a:endParaRPr lang="en-US" sz="2200" dirty="0"/>
          </a:p>
          <a:p>
            <a:r>
              <a:rPr lang="en-US" dirty="0"/>
              <a:t>Chrome</a:t>
            </a:r>
            <a:endParaRPr lang="en-US" sz="2200" dirty="0"/>
          </a:p>
          <a:p>
            <a:r>
              <a:rPr lang="en-US" dirty="0"/>
              <a:t>Opera</a:t>
            </a:r>
          </a:p>
          <a:p>
            <a:r>
              <a:rPr lang="en-US" dirty="0"/>
              <a:t>Safari</a:t>
            </a:r>
          </a:p>
          <a:p>
            <a:r>
              <a:rPr lang="en-US" dirty="0"/>
              <a:t>Brave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729E-3F64-47A7-85A4-01F3180BB663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7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Building Blocks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5140-6BB7-4C49-A9B6-703BEFDA884C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Cube 6"/>
          <p:cNvSpPr/>
          <p:nvPr/>
        </p:nvSpPr>
        <p:spPr>
          <a:xfrm>
            <a:off x="317321" y="1434465"/>
            <a:ext cx="2167343" cy="74295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Hypertext</a:t>
            </a:r>
          </a:p>
        </p:txBody>
      </p:sp>
      <p:sp>
        <p:nvSpPr>
          <p:cNvPr id="8" name="Cube 7"/>
          <p:cNvSpPr/>
          <p:nvPr/>
        </p:nvSpPr>
        <p:spPr>
          <a:xfrm>
            <a:off x="2484664" y="2114550"/>
            <a:ext cx="2167343" cy="742950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Stylization</a:t>
            </a:r>
          </a:p>
        </p:txBody>
      </p:sp>
      <p:sp>
        <p:nvSpPr>
          <p:cNvPr id="9" name="Cube 8"/>
          <p:cNvSpPr/>
          <p:nvPr/>
        </p:nvSpPr>
        <p:spPr>
          <a:xfrm>
            <a:off x="6561367" y="3706586"/>
            <a:ext cx="2167343" cy="742950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Metadata</a:t>
            </a:r>
          </a:p>
        </p:txBody>
      </p:sp>
      <p:sp>
        <p:nvSpPr>
          <p:cNvPr id="10" name="Cube 9"/>
          <p:cNvSpPr/>
          <p:nvPr/>
        </p:nvSpPr>
        <p:spPr>
          <a:xfrm>
            <a:off x="4671604" y="2792186"/>
            <a:ext cx="2167343" cy="742950"/>
          </a:xfrm>
          <a:prstGeom prst="cub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Interactivity</a:t>
            </a:r>
          </a:p>
        </p:txBody>
      </p:sp>
    </p:spTree>
    <p:extLst>
      <p:ext uri="{BB962C8B-B14F-4D97-AF65-F5344CB8AC3E}">
        <p14:creationId xmlns:p14="http://schemas.microsoft.com/office/powerpoint/2010/main" val="163191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112</TotalTime>
  <Words>2190</Words>
  <Application>Microsoft Office PowerPoint</Application>
  <PresentationFormat>On-screen Show (16:9)</PresentationFormat>
  <Paragraphs>650</Paragraphs>
  <Slides>57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ＭＳ Ｐゴシック</vt:lpstr>
      <vt:lpstr>Arial</vt:lpstr>
      <vt:lpstr>Calibri</vt:lpstr>
      <vt:lpstr>Constantia</vt:lpstr>
      <vt:lpstr>Tahoma</vt:lpstr>
      <vt:lpstr>Wingdings</vt:lpstr>
      <vt:lpstr>Wingdings 2</vt:lpstr>
      <vt:lpstr>ProfBurnett</vt:lpstr>
      <vt:lpstr>Visio</vt:lpstr>
      <vt:lpstr>HTML5</vt:lpstr>
      <vt:lpstr>Session Outline</vt:lpstr>
      <vt:lpstr>Intro to Web Outline</vt:lpstr>
      <vt:lpstr>What is the Internet?</vt:lpstr>
      <vt:lpstr>Components of the Web</vt:lpstr>
      <vt:lpstr>Web Request-Response Cycle Static Web Page</vt:lpstr>
      <vt:lpstr>The Web Medium Dynamic Web Site</vt:lpstr>
      <vt:lpstr>Desktop Web Browsers</vt:lpstr>
      <vt:lpstr>Web Building Blocks</vt:lpstr>
      <vt:lpstr>Key Technologies </vt:lpstr>
      <vt:lpstr>Server Side Scripting</vt:lpstr>
      <vt:lpstr>HTML Standards</vt:lpstr>
      <vt:lpstr>CSS Standards</vt:lpstr>
      <vt:lpstr>HTML Document </vt:lpstr>
      <vt:lpstr>CSS Document</vt:lpstr>
      <vt:lpstr>Viewing Web Pages </vt:lpstr>
      <vt:lpstr>Critical Web Development Issues</vt:lpstr>
      <vt:lpstr>PowerPoint Presentation</vt:lpstr>
      <vt:lpstr>How to Design a Web Site Outline</vt:lpstr>
      <vt:lpstr>Users and Usability</vt:lpstr>
      <vt:lpstr>Users and Usability</vt:lpstr>
      <vt:lpstr>Improving Usability</vt:lpstr>
      <vt:lpstr>Usability Conventions</vt:lpstr>
      <vt:lpstr>Home Page Design Guidelines</vt:lpstr>
      <vt:lpstr>Space Design Guidelines </vt:lpstr>
      <vt:lpstr>Web Writing Guidelines</vt:lpstr>
      <vt:lpstr>Graphic Design Principles</vt:lpstr>
      <vt:lpstr>Typographical Guidelines</vt:lpstr>
      <vt:lpstr>Design Methods and Procedures </vt:lpstr>
      <vt:lpstr>Developmental Team</vt:lpstr>
      <vt:lpstr>Design Methods</vt:lpstr>
      <vt:lpstr>Web Site Lifecycle</vt:lpstr>
      <vt:lpstr>Easy to Maintain Web Site </vt:lpstr>
      <vt:lpstr>Procedure for Designing Web Site</vt:lpstr>
      <vt:lpstr>Plan Navigation</vt:lpstr>
      <vt:lpstr>Plan Navigation – Personal Website</vt:lpstr>
      <vt:lpstr>Plan Folders</vt:lpstr>
      <vt:lpstr>Plan Folders – Personal Website</vt:lpstr>
      <vt:lpstr>Implementing Web Site</vt:lpstr>
      <vt:lpstr>Maintaining Web Site</vt:lpstr>
      <vt:lpstr>Responsive Web Design (RWD)</vt:lpstr>
      <vt:lpstr>Responsive Web Design (RWD)</vt:lpstr>
      <vt:lpstr>Templates &amp; Frameworks</vt:lpstr>
      <vt:lpstr>PowerPoint Presentation</vt:lpstr>
      <vt:lpstr>How to Deploy a Web Site on a Web Server Outline</vt:lpstr>
      <vt:lpstr>Web Hosting</vt:lpstr>
      <vt:lpstr>Domain Name Services</vt:lpstr>
      <vt:lpstr>Domain Name Registration</vt:lpstr>
      <vt:lpstr>Wireframe Design Apps</vt:lpstr>
      <vt:lpstr>Online Web Editors </vt:lpstr>
      <vt:lpstr>Free Web Development IDEs</vt:lpstr>
      <vt:lpstr>Downloadable Desktop  Web Development Apps</vt:lpstr>
      <vt:lpstr>Cloud-Based Web Development Sites</vt:lpstr>
      <vt:lpstr>Adobe Dreamweaver </vt:lpstr>
      <vt:lpstr>Other Tools for Web Site Construction </vt:lpstr>
      <vt:lpstr>Session 1 - Student Exercise</vt:lpstr>
      <vt:lpstr>Session Review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 133 HTML5 Desktop and Mobile  Level I</dc:title>
  <dc:creator>Professor Burnett</dc:creator>
  <cp:lastModifiedBy>Carl Burnett</cp:lastModifiedBy>
  <cp:revision>27</cp:revision>
  <dcterms:created xsi:type="dcterms:W3CDTF">2015-01-17T13:03:44Z</dcterms:created>
  <dcterms:modified xsi:type="dcterms:W3CDTF">2025-09-15T14:57:49Z</dcterms:modified>
</cp:coreProperties>
</file>