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6" r:id="rId7"/>
    <p:sldId id="267" r:id="rId8"/>
    <p:sldId id="270" r:id="rId9"/>
    <p:sldId id="273" r:id="rId10"/>
    <p:sldId id="271" r:id="rId11"/>
    <p:sldId id="276" r:id="rId12"/>
    <p:sldId id="275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0EEEF0-4402-483A-9231-5A3641D30EA1}">
          <p14:sldIdLst>
            <p14:sldId id="256"/>
            <p14:sldId id="257"/>
            <p14:sldId id="258"/>
            <p14:sldId id="261"/>
            <p14:sldId id="264"/>
            <p14:sldId id="266"/>
            <p14:sldId id="267"/>
            <p14:sldId id="270"/>
            <p14:sldId id="273"/>
            <p14:sldId id="271"/>
            <p14:sldId id="276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0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FCC1C-C3CF-49A9-88DF-1C528072DA7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Your </a:t>
            </a:r>
            <a:br>
              <a:rPr lang="en-US" dirty="0"/>
            </a:br>
            <a:r>
              <a:rPr lang="en-US" dirty="0"/>
              <a:t>Development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028950"/>
            <a:ext cx="7854696" cy="131445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1600" dirty="0">
                <a:hlinkClick r:id="rId3"/>
              </a:rPr>
              <a:t>www.profburnett.com</a:t>
            </a: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FFC000"/>
                </a:solidFill>
              </a:rPr>
              <a:t>Master a Skill </a:t>
            </a:r>
            <a:r>
              <a:rPr lang="en-US" sz="1600" i="1" dirty="0"/>
              <a:t>/ </a:t>
            </a:r>
            <a:r>
              <a:rPr lang="en-US" sz="16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01601-8AFC-4D2A-A879-2ABA64FD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5143500" cy="3914775"/>
          </a:xfrm>
          <a:prstGeom prst="rect">
            <a:avLst/>
          </a:prstGeom>
        </p:spPr>
      </p:pic>
      <p:sp>
        <p:nvSpPr>
          <p:cNvPr id="4" name="Down Arrow 2">
            <a:extLst>
              <a:ext uri="{FF2B5EF4-FFF2-40B4-BE49-F238E27FC236}">
                <a16:creationId xmlns:a16="http://schemas.microsoft.com/office/drawing/2014/main" id="{E1915BE2-7060-4F28-A800-86302CDDFFA4}"/>
              </a:ext>
            </a:extLst>
          </p:cNvPr>
          <p:cNvSpPr/>
          <p:nvPr/>
        </p:nvSpPr>
        <p:spPr>
          <a:xfrm rot="5400000">
            <a:off x="4610100" y="2857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4C5CCDDF-2599-463C-A9CF-B4BB746346D5}"/>
              </a:ext>
            </a:extLst>
          </p:cNvPr>
          <p:cNvSpPr/>
          <p:nvPr/>
        </p:nvSpPr>
        <p:spPr>
          <a:xfrm rot="5400000">
            <a:off x="4610100" y="8191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84DA98D0-CDFC-4384-8334-E1A5D6AF2826}"/>
              </a:ext>
            </a:extLst>
          </p:cNvPr>
          <p:cNvSpPr/>
          <p:nvPr/>
        </p:nvSpPr>
        <p:spPr>
          <a:xfrm rot="5400000">
            <a:off x="4610100" y="11239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88EE6E56-8FFF-4508-A740-355C5B60993F}"/>
              </a:ext>
            </a:extLst>
          </p:cNvPr>
          <p:cNvSpPr/>
          <p:nvPr/>
        </p:nvSpPr>
        <p:spPr>
          <a:xfrm rot="5400000">
            <a:off x="4838700" y="1634067"/>
            <a:ext cx="152400" cy="1828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C9A4CC0C-96B6-4F13-B679-D7F472DF71B6}"/>
              </a:ext>
            </a:extLst>
          </p:cNvPr>
          <p:cNvSpPr/>
          <p:nvPr/>
        </p:nvSpPr>
        <p:spPr>
          <a:xfrm rot="6815578">
            <a:off x="4645164" y="2731155"/>
            <a:ext cx="140899" cy="248690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48BFB-707F-4732-87DB-26A69FDB937E}"/>
              </a:ext>
            </a:extLst>
          </p:cNvPr>
          <p:cNvSpPr txBox="1"/>
          <p:nvPr/>
        </p:nvSpPr>
        <p:spPr>
          <a:xfrm>
            <a:off x="3154560" y="345046"/>
            <a:ext cx="283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Live Server Setup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818DA-5D40-4A9C-BF49-B6A6459B9F37}"/>
              </a:ext>
            </a:extLst>
          </p:cNvPr>
          <p:cNvSpPr txBox="1"/>
          <p:nvPr/>
        </p:nvSpPr>
        <p:spPr>
          <a:xfrm>
            <a:off x="5867400" y="1274861"/>
            <a:ext cx="1234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Server Name: 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47EED-C039-45CC-A9F5-EF2B95A81C5E}"/>
              </a:ext>
            </a:extLst>
          </p:cNvPr>
          <p:cNvSpPr txBox="1"/>
          <p:nvPr/>
        </p:nvSpPr>
        <p:spPr>
          <a:xfrm>
            <a:off x="5867400" y="1788749"/>
            <a:ext cx="117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FTP Address: 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99C0B-E6E3-499B-A6F7-BA4B1AE84613}"/>
              </a:ext>
            </a:extLst>
          </p:cNvPr>
          <p:cNvSpPr txBox="1"/>
          <p:nvPr/>
        </p:nvSpPr>
        <p:spPr>
          <a:xfrm>
            <a:off x="5839186" y="2096526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Username: 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9F3A5-AE8B-4C78-BA43-D29E943A9ADD}"/>
              </a:ext>
            </a:extLst>
          </p:cNvPr>
          <p:cNvSpPr txBox="1"/>
          <p:nvPr/>
        </p:nvSpPr>
        <p:spPr>
          <a:xfrm>
            <a:off x="5839186" y="2379730"/>
            <a:ext cx="98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Password: 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CDA9D-7DBC-4052-B01A-8470B1E963B5}"/>
              </a:ext>
            </a:extLst>
          </p:cNvPr>
          <p:cNvSpPr txBox="1"/>
          <p:nvPr/>
        </p:nvSpPr>
        <p:spPr>
          <a:xfrm>
            <a:off x="5826933" y="4056043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This should auto populate when the FTP address is added above. If not add - http://remote.itiwebcert.com</a:t>
            </a:r>
            <a:endParaRPr lang="en-US" sz="1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86380-776F-4432-8E56-50403DB15CC2}"/>
              </a:ext>
            </a:extLst>
          </p:cNvPr>
          <p:cNvSpPr txBox="1"/>
          <p:nvPr/>
        </p:nvSpPr>
        <p:spPr>
          <a:xfrm>
            <a:off x="5698068" y="2798411"/>
            <a:ext cx="308453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After you complete this screen test your connection to the server. If you get an error check your FTP Address, Username, and Password and try again until it connects. 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Down Arrow 2">
            <a:extLst>
              <a:ext uri="{FF2B5EF4-FFF2-40B4-BE49-F238E27FC236}">
                <a16:creationId xmlns:a16="http://schemas.microsoft.com/office/drawing/2014/main" id="{C5BEF791-464C-4527-A39C-6413AC447A17}"/>
              </a:ext>
            </a:extLst>
          </p:cNvPr>
          <p:cNvSpPr/>
          <p:nvPr/>
        </p:nvSpPr>
        <p:spPr>
          <a:xfrm rot="5741676">
            <a:off x="3862671" y="1313139"/>
            <a:ext cx="153156" cy="355384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2032CE-5D11-4DCA-BC1A-441CDDAB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3" y="938544"/>
            <a:ext cx="5143500" cy="3914775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23E88C70-93A6-49F1-AEB7-429691AA1A50}"/>
              </a:ext>
            </a:extLst>
          </p:cNvPr>
          <p:cNvSpPr/>
          <p:nvPr/>
        </p:nvSpPr>
        <p:spPr>
          <a:xfrm rot="5400000">
            <a:off x="4876800" y="-190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CDBAC4E4-07D7-4861-A652-CF1194F66457}"/>
              </a:ext>
            </a:extLst>
          </p:cNvPr>
          <p:cNvSpPr/>
          <p:nvPr/>
        </p:nvSpPr>
        <p:spPr>
          <a:xfrm rot="5400000">
            <a:off x="5029200" y="794480"/>
            <a:ext cx="152400" cy="1981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43AD0-9579-47A8-B91C-64F0B47AEAC5}"/>
              </a:ext>
            </a:extLst>
          </p:cNvPr>
          <p:cNvSpPr txBox="1"/>
          <p:nvPr/>
        </p:nvSpPr>
        <p:spPr>
          <a:xfrm>
            <a:off x="6172200" y="971550"/>
            <a:ext cx="2124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Activate the advanced tab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D38EA-F8A9-4D47-BFAE-4EEF8A54C7CB}"/>
              </a:ext>
            </a:extLst>
          </p:cNvPr>
          <p:cNvSpPr txBox="1"/>
          <p:nvPr/>
        </p:nvSpPr>
        <p:spPr>
          <a:xfrm>
            <a:off x="6121400" y="1599670"/>
            <a:ext cx="236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Select automatic upload on Save.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AAC76-4BB4-40C5-B877-9799DC094F65}"/>
              </a:ext>
            </a:extLst>
          </p:cNvPr>
          <p:cNvSpPr txBox="1"/>
          <p:nvPr/>
        </p:nvSpPr>
        <p:spPr>
          <a:xfrm>
            <a:off x="3154560" y="345046"/>
            <a:ext cx="283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Live Server Setup</a:t>
            </a:r>
          </a:p>
        </p:txBody>
      </p:sp>
    </p:spTree>
    <p:extLst>
      <p:ext uri="{BB962C8B-B14F-4D97-AF65-F5344CB8AC3E}">
        <p14:creationId xmlns:p14="http://schemas.microsoft.com/office/powerpoint/2010/main" val="392338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44829B-AE5C-43EF-82C9-231C7409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0" y="822430"/>
            <a:ext cx="5486541" cy="4248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218A4-FA20-4BA6-8391-4B93849D5890}"/>
              </a:ext>
            </a:extLst>
          </p:cNvPr>
          <p:cNvSpPr txBox="1"/>
          <p:nvPr/>
        </p:nvSpPr>
        <p:spPr>
          <a:xfrm>
            <a:off x="3154561" y="309063"/>
            <a:ext cx="283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Live Server Setup</a:t>
            </a:r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91459E5B-A60D-4586-95B4-48525D89D14B}"/>
              </a:ext>
            </a:extLst>
          </p:cNvPr>
          <p:cNvSpPr/>
          <p:nvPr/>
        </p:nvSpPr>
        <p:spPr>
          <a:xfrm rot="4873565">
            <a:off x="3771230" y="-1334784"/>
            <a:ext cx="153737" cy="52963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1CD9FC31-1188-4CA9-9C81-C3A33D34936C}"/>
              </a:ext>
            </a:extLst>
          </p:cNvPr>
          <p:cNvSpPr/>
          <p:nvPr/>
        </p:nvSpPr>
        <p:spPr>
          <a:xfrm rot="5999156">
            <a:off x="4889980" y="510640"/>
            <a:ext cx="145800" cy="248151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E6904-9D6A-476E-B9F5-2FA591D4B42D}"/>
              </a:ext>
            </a:extLst>
          </p:cNvPr>
          <p:cNvSpPr txBox="1"/>
          <p:nvPr/>
        </p:nvSpPr>
        <p:spPr>
          <a:xfrm>
            <a:off x="6421967" y="735855"/>
            <a:ext cx="256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Activate the Advanced Settings – Local Info Tab 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2FC56-220E-4C76-AD62-4313066D5B43}"/>
              </a:ext>
            </a:extLst>
          </p:cNvPr>
          <p:cNvSpPr txBox="1"/>
          <p:nvPr/>
        </p:nvSpPr>
        <p:spPr>
          <a:xfrm>
            <a:off x="6336920" y="1824102"/>
            <a:ext cx="236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Activate the Links relative to site: Site Root option.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70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DDA8BD-6229-40B3-856C-A7F96CF3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14350"/>
            <a:ext cx="5715000" cy="4425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AF7A3-4316-4579-B0CD-9FCCD1F92120}"/>
              </a:ext>
            </a:extLst>
          </p:cNvPr>
          <p:cNvSpPr txBox="1"/>
          <p:nvPr/>
        </p:nvSpPr>
        <p:spPr>
          <a:xfrm>
            <a:off x="6172201" y="97155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After all the selections are saved your site setup will look like this. </a:t>
            </a: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This will need to be done each class.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2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680273" y="3645178"/>
            <a:ext cx="2512863" cy="1066800"/>
            <a:chOff x="1680273" y="3645178"/>
            <a:chExt cx="2512863" cy="1066800"/>
          </a:xfrm>
        </p:grpSpPr>
        <p:sp>
          <p:nvSpPr>
            <p:cNvPr id="10" name="Flowchart: Magnetic Disk 9"/>
            <p:cNvSpPr/>
            <p:nvPr/>
          </p:nvSpPr>
          <p:spPr>
            <a:xfrm>
              <a:off x="3431136" y="3645178"/>
              <a:ext cx="762000" cy="10668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+mj-lt"/>
                </a:rPr>
                <a:t>Local Storage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0273" y="3858548"/>
              <a:ext cx="1734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Hard Drive in Computer </a:t>
              </a:r>
            </a:p>
            <a:p>
              <a:pPr algn="ctr"/>
              <a:r>
                <a:rPr lang="en-US" sz="1200" b="1" dirty="0">
                  <a:latin typeface="+mj-lt"/>
                </a:rPr>
                <a:t>or</a:t>
              </a:r>
            </a:p>
            <a:p>
              <a:pPr algn="ctr"/>
              <a:r>
                <a:rPr lang="en-US" sz="1200" b="1" dirty="0">
                  <a:latin typeface="+mj-lt"/>
                </a:rPr>
                <a:t>USB Memory Stick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7772400" cy="519684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Environment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1614953"/>
              </p:ext>
            </p:extLst>
          </p:nvPr>
        </p:nvGraphicFramePr>
        <p:xfrm>
          <a:off x="7543800" y="3081080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78213" imgH="1458673" progId="Visio.Drawing.11">
                  <p:embed/>
                </p:oleObj>
              </mc:Choice>
              <mc:Fallback>
                <p:oleObj name="Visio" r:id="rId2" imgW="778213" imgH="1458673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081080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09386572"/>
              </p:ext>
            </p:extLst>
          </p:nvPr>
        </p:nvGraphicFramePr>
        <p:xfrm>
          <a:off x="7820282" y="1665480"/>
          <a:ext cx="952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8213" imgH="1458673" progId="Visio.Drawing.11">
                  <p:embed/>
                </p:oleObj>
              </mc:Choice>
              <mc:Fallback>
                <p:oleObj name="Visio" r:id="rId4" imgW="778213" imgH="1458673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282" y="1665480"/>
                        <a:ext cx="9525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567079" y="1775196"/>
            <a:ext cx="1980418" cy="1441912"/>
            <a:chOff x="567079" y="1775196"/>
            <a:chExt cx="1980418" cy="14419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67079" y="1775196"/>
              <a:ext cx="1980418" cy="12696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65393" y="2940109"/>
              <a:ext cx="1229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Client Computer</a:t>
              </a:r>
            </a:p>
          </p:txBody>
        </p:sp>
      </p:grp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98105926"/>
              </p:ext>
            </p:extLst>
          </p:nvPr>
        </p:nvGraphicFramePr>
        <p:xfrm>
          <a:off x="5867400" y="1943100"/>
          <a:ext cx="7699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494462" imgH="1074991" progId="Visio.Drawing.11">
                  <p:embed/>
                </p:oleObj>
              </mc:Choice>
              <mc:Fallback>
                <p:oleObj name="Visio" r:id="rId7" imgW="494462" imgH="1074991" progId="Visio.Drawing.11">
                  <p:embed/>
                  <p:pic>
                    <p:nvPicPr>
                      <p:cNvPr id="0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43100"/>
                        <a:ext cx="76993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lowchart: Magnetic Disk 10"/>
          <p:cNvSpPr/>
          <p:nvPr/>
        </p:nvSpPr>
        <p:spPr>
          <a:xfrm>
            <a:off x="4041329" y="1172582"/>
            <a:ext cx="762000" cy="1066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+mj-lt"/>
              </a:rPr>
              <a:t>Remote</a:t>
            </a:r>
          </a:p>
          <a:p>
            <a:pPr algn="ctr"/>
            <a:r>
              <a:rPr lang="en-US" sz="1100" b="1" dirty="0">
                <a:latin typeface="+mj-lt"/>
              </a:rPr>
              <a:t>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2363" y="1400122"/>
            <a:ext cx="141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MC Online Storage</a:t>
            </a:r>
          </a:p>
          <a:p>
            <a:pPr algn="ctr"/>
            <a:r>
              <a:rPr lang="en-US" sz="1200" b="1" dirty="0">
                <a:latin typeface="+mj-lt"/>
              </a:rPr>
              <a:t>(</a:t>
            </a:r>
            <a:r>
              <a:rPr lang="en-US" sz="1200" b="1" dirty="0" err="1">
                <a:latin typeface="+mj-lt"/>
              </a:rPr>
              <a:t>UserID</a:t>
            </a:r>
            <a:r>
              <a:rPr lang="en-US" sz="1200" b="1" dirty="0">
                <a:latin typeface="+mj-lt"/>
              </a:rPr>
              <a:t> File Folder)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30745" y="3845333"/>
            <a:ext cx="762000" cy="762000"/>
            <a:chOff x="4191000" y="3333750"/>
            <a:chExt cx="762000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91000" y="3333750"/>
              <a:ext cx="7620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91000" y="3333750"/>
              <a:ext cx="685800" cy="76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8" idx="3"/>
            <a:endCxn id="11" idx="2"/>
          </p:cNvCxnSpPr>
          <p:nvPr/>
        </p:nvCxnSpPr>
        <p:spPr>
          <a:xfrm flipV="1">
            <a:off x="2547497" y="1705982"/>
            <a:ext cx="1493832" cy="7040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  <a:endCxn id="10" idx="1"/>
          </p:cNvCxnSpPr>
          <p:nvPr/>
        </p:nvCxnSpPr>
        <p:spPr>
          <a:xfrm>
            <a:off x="2547497" y="2410042"/>
            <a:ext cx="1264639" cy="12351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3"/>
            <a:endCxn id="12" idx="1"/>
          </p:cNvCxnSpPr>
          <p:nvPr/>
        </p:nvCxnSpPr>
        <p:spPr>
          <a:xfrm>
            <a:off x="2547497" y="2410042"/>
            <a:ext cx="3319903" cy="1617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6629400" y="2190036"/>
            <a:ext cx="1324888" cy="33222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629400" y="2533220"/>
            <a:ext cx="1072009" cy="107920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29698" y="1202009"/>
            <a:ext cx="162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Development Site</a:t>
            </a:r>
          </a:p>
          <a:p>
            <a:pPr algn="ctr"/>
            <a:r>
              <a:rPr lang="en-US" sz="1200" b="1" dirty="0">
                <a:latin typeface="+mj-lt"/>
              </a:rPr>
              <a:t>testing.itiwebcert.com</a:t>
            </a:r>
          </a:p>
          <a:p>
            <a:pPr algn="ctr"/>
            <a:r>
              <a:rPr lang="en-US" sz="1200" b="1" dirty="0">
                <a:latin typeface="+mj-lt"/>
              </a:rPr>
              <a:t>(Testing Server)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23372" y="4310236"/>
            <a:ext cx="165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Live  Web Site</a:t>
            </a:r>
          </a:p>
          <a:p>
            <a:pPr algn="ctr"/>
            <a:r>
              <a:rPr lang="en-US" sz="1200" b="1" dirty="0">
                <a:latin typeface="+mj-lt"/>
              </a:rPr>
              <a:t>remote.itiwebcert.com</a:t>
            </a:r>
          </a:p>
          <a:p>
            <a:pPr algn="ctr"/>
            <a:r>
              <a:rPr lang="en-US" sz="1200" b="1" dirty="0">
                <a:latin typeface="+mj-lt"/>
              </a:rPr>
              <a:t>(Remote Server)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29400" y="742950"/>
            <a:ext cx="23622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 Hosting Company</a:t>
            </a:r>
          </a:p>
        </p:txBody>
      </p:sp>
    </p:spTree>
    <p:extLst>
      <p:ext uri="{BB962C8B-B14F-4D97-AF65-F5344CB8AC3E}">
        <p14:creationId xmlns:p14="http://schemas.microsoft.com/office/powerpoint/2010/main" val="16919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38" y="364370"/>
            <a:ext cx="8305800" cy="685800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Dreamweaver Development Environment</a:t>
            </a:r>
            <a:endParaRPr lang="en-US" sz="32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7315200" y="971550"/>
            <a:ext cx="685800" cy="91942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+mj-lt"/>
              </a:rPr>
              <a:t>Remote</a:t>
            </a:r>
          </a:p>
          <a:p>
            <a:pPr algn="ctr"/>
            <a:r>
              <a:rPr lang="en-US" sz="1100" b="1" dirty="0">
                <a:latin typeface="+mj-lt"/>
              </a:rPr>
              <a:t>Storage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FD56AF-C6B3-4AFA-83CF-6D07FD7B69B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0958839"/>
              </p:ext>
            </p:extLst>
          </p:nvPr>
        </p:nvGraphicFramePr>
        <p:xfrm>
          <a:off x="7239000" y="3559743"/>
          <a:ext cx="838200" cy="123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78213" imgH="1458673" progId="Visio.Drawing.11">
                  <p:embed/>
                </p:oleObj>
              </mc:Choice>
              <mc:Fallback>
                <p:oleObj name="Visio" r:id="rId2" imgW="778213" imgH="1458673" progId="Visio.Drawing.11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59743"/>
                        <a:ext cx="838200" cy="1232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82B6069-96C8-4204-9D0E-07A05C127DAB}"/>
              </a:ext>
            </a:extLst>
          </p:cNvPr>
          <p:cNvSpPr txBox="1"/>
          <p:nvPr/>
        </p:nvSpPr>
        <p:spPr>
          <a:xfrm>
            <a:off x="5638800" y="378378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Live  Web Site</a:t>
            </a:r>
          </a:p>
          <a:p>
            <a:pPr algn="ctr"/>
            <a:r>
              <a:rPr lang="en-US" sz="1200" b="1" dirty="0">
                <a:latin typeface="+mj-lt"/>
              </a:rPr>
              <a:t>remote.itiwebcert.com</a:t>
            </a:r>
          </a:p>
          <a:p>
            <a:pPr algn="ctr"/>
            <a:r>
              <a:rPr lang="en-US" sz="1200" b="1" dirty="0">
                <a:latin typeface="+mj-lt"/>
              </a:rPr>
              <a:t>(Remote Server)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5FD2305-0D81-4556-824D-FE25ECFD7B7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6200809"/>
              </p:ext>
            </p:extLst>
          </p:nvPr>
        </p:nvGraphicFramePr>
        <p:xfrm>
          <a:off x="7281333" y="2109283"/>
          <a:ext cx="838200" cy="123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78213" imgH="1458673" progId="Visio.Drawing.11">
                  <p:embed/>
                </p:oleObj>
              </mc:Choice>
              <mc:Fallback>
                <p:oleObj name="Visio" r:id="rId4" imgW="778213" imgH="1458673" progId="Visio.Drawing.11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333" y="2109283"/>
                        <a:ext cx="838200" cy="1232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58EE8C5-B480-4004-92F3-175821540A8B}"/>
              </a:ext>
            </a:extLst>
          </p:cNvPr>
          <p:cNvSpPr txBox="1"/>
          <p:nvPr/>
        </p:nvSpPr>
        <p:spPr>
          <a:xfrm>
            <a:off x="5852300" y="2303759"/>
            <a:ext cx="170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Development Site</a:t>
            </a:r>
          </a:p>
          <a:p>
            <a:pPr algn="ctr"/>
            <a:r>
              <a:rPr lang="en-US" sz="1200" b="1" dirty="0">
                <a:latin typeface="+mj-lt"/>
              </a:rPr>
              <a:t>develop.itiwebcert.com</a:t>
            </a:r>
          </a:p>
          <a:p>
            <a:pPr algn="ctr"/>
            <a:r>
              <a:rPr lang="en-US" sz="1200" b="1" dirty="0">
                <a:latin typeface="+mj-lt"/>
              </a:rPr>
              <a:t>(Testing Server)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E40FD3-AC98-48F1-A9F0-9A3DC8377601}"/>
              </a:ext>
            </a:extLst>
          </p:cNvPr>
          <p:cNvSpPr/>
          <p:nvPr/>
        </p:nvSpPr>
        <p:spPr>
          <a:xfrm>
            <a:off x="538478" y="1050170"/>
            <a:ext cx="435248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Dreamweaver Local Development Environment Folder: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Site Name: Create a site name.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Local Folder: </a:t>
            </a:r>
            <a:r>
              <a:rPr lang="en-US" sz="10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pdrive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\public\HTML5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\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{Your USERID}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Dreamweaver Remote Servers Setup Information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 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00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Developmental Site (Testing Server</a:t>
            </a:r>
            <a:r>
              <a:rPr lang="en-US" sz="90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)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Server Name: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{You name your development site)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FTP Address: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develop.itiwebcert.com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Username: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iti38934889D01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Password: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*n-</a:t>
            </a:r>
            <a:r>
              <a:rPr lang="en-US" sz="1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djMeg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Web URL: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 develop.itiwebcert.com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b="1" i="1" dirty="0">
                <a:latin typeface="Courier New" panose="02070309020205020404" pitchFamily="49" charset="0"/>
                <a:ea typeface="Calibri" panose="020F0502020204030204" pitchFamily="34" charset="0"/>
              </a:rPr>
              <a:t>This should be selected as your testing server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 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00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Live Site (Remote Server</a:t>
            </a:r>
            <a:r>
              <a:rPr lang="en-US" sz="900" b="1" u="sng" dirty="0">
                <a:latin typeface="Courier New" panose="02070309020205020404" pitchFamily="49" charset="0"/>
                <a:ea typeface="Calibri" panose="020F0502020204030204" pitchFamily="34" charset="0"/>
              </a:rPr>
              <a:t>)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Server Name: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{You name your Live site)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FTP Address: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remote.itiwebcert.com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Username:</a:t>
            </a:r>
            <a:r>
              <a:rPr lang="en-US" sz="1000" dirty="0">
                <a:latin typeface="Courier New" panose="02070309020205020404" pitchFamily="49" charset="0"/>
                <a:ea typeface="Calibri" panose="020F050202020403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iti38934889L01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Password: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^nsDr^77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Web URL: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http://remote.itiwebcert.com</a:t>
            </a:r>
            <a:endParaRPr 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000" b="1" i="1" dirty="0">
                <a:latin typeface="Courier New" panose="02070309020205020404" pitchFamily="49" charset="0"/>
                <a:ea typeface="Calibri" panose="020F0502020204030204" pitchFamily="34" charset="0"/>
              </a:rPr>
              <a:t>This should be selected as your remote server</a:t>
            </a:r>
            <a:r>
              <a:rPr lang="en-US" sz="1000" b="1" dirty="0">
                <a:latin typeface="Courier New" panose="02070309020205020404" pitchFamily="49" charset="0"/>
                <a:ea typeface="Calibri" panose="020F0502020204030204" pitchFamily="34" charset="0"/>
              </a:rPr>
              <a:t>.</a:t>
            </a:r>
            <a:endParaRPr lang="en-US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D056ABE-483F-4EA3-9FBB-ABABBAD8F0EB}"/>
              </a:ext>
            </a:extLst>
          </p:cNvPr>
          <p:cNvSpPr/>
          <p:nvPr/>
        </p:nvSpPr>
        <p:spPr>
          <a:xfrm>
            <a:off x="4696430" y="1170866"/>
            <a:ext cx="2377762" cy="565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E475DFF-0758-4325-A853-729606B5B564}"/>
              </a:ext>
            </a:extLst>
          </p:cNvPr>
          <p:cNvSpPr/>
          <p:nvPr/>
        </p:nvSpPr>
        <p:spPr>
          <a:xfrm>
            <a:off x="3631208" y="2442808"/>
            <a:ext cx="1881584" cy="565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B797D9C-F747-4593-940E-B5A8C5FC8B7F}"/>
              </a:ext>
            </a:extLst>
          </p:cNvPr>
          <p:cNvSpPr/>
          <p:nvPr/>
        </p:nvSpPr>
        <p:spPr>
          <a:xfrm>
            <a:off x="3611074" y="3865009"/>
            <a:ext cx="1881584" cy="565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5F7D4B-BB29-479A-A9EB-F3D3E641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5750"/>
            <a:ext cx="8610600" cy="466111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6149463">
            <a:off x="2191010" y="294388"/>
            <a:ext cx="2286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1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6B852-1CA3-4E4F-9EF4-B05FBDA7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05863"/>
            <a:ext cx="6369449" cy="493177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5257800" y="198967"/>
            <a:ext cx="152400" cy="3048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7D53C9AA-D04B-43CC-ABD2-161778F1BD31}"/>
              </a:ext>
            </a:extLst>
          </p:cNvPr>
          <p:cNvSpPr/>
          <p:nvPr/>
        </p:nvSpPr>
        <p:spPr>
          <a:xfrm rot="6456479">
            <a:off x="5594693" y="1150207"/>
            <a:ext cx="153766" cy="253828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0C3E3-88DE-4E72-AE23-5947BE074B2A}"/>
              </a:ext>
            </a:extLst>
          </p:cNvPr>
          <p:cNvSpPr txBox="1"/>
          <p:nvPr/>
        </p:nvSpPr>
        <p:spPr>
          <a:xfrm>
            <a:off x="6858000" y="1440418"/>
            <a:ext cx="140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This is the name you give your site.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BDB75-9101-42FB-91AC-1184EE147953}"/>
              </a:ext>
            </a:extLst>
          </p:cNvPr>
          <p:cNvSpPr txBox="1"/>
          <p:nvPr/>
        </p:nvSpPr>
        <p:spPr>
          <a:xfrm>
            <a:off x="6904515" y="2520961"/>
            <a:ext cx="1402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This is the MC Public shared drive folder with your </a:t>
            </a:r>
            <a:r>
              <a:rPr lang="en-US" sz="1400" dirty="0" err="1">
                <a:latin typeface="+mj-lt"/>
              </a:rPr>
              <a:t>userid</a:t>
            </a:r>
            <a:r>
              <a:rPr lang="en-US" sz="1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56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D1CB3-56A4-414B-A450-FDA9BBD9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350"/>
            <a:ext cx="6064649" cy="469577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E81DD71-64A4-420C-9E2E-0A9971969E14}"/>
              </a:ext>
            </a:extLst>
          </p:cNvPr>
          <p:cNvSpPr/>
          <p:nvPr/>
        </p:nvSpPr>
        <p:spPr>
          <a:xfrm rot="10181745">
            <a:off x="2106556" y="2035888"/>
            <a:ext cx="4619433" cy="18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4A466-C443-470C-B791-FDD0AE97577E}"/>
              </a:ext>
            </a:extLst>
          </p:cNvPr>
          <p:cNvSpPr txBox="1"/>
          <p:nvPr/>
        </p:nvSpPr>
        <p:spPr>
          <a:xfrm>
            <a:off x="6781800" y="136368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Push the “+” to add a server to the  development environment.</a:t>
            </a:r>
          </a:p>
        </p:txBody>
      </p:sp>
    </p:spTree>
    <p:extLst>
      <p:ext uri="{BB962C8B-B14F-4D97-AF65-F5344CB8AC3E}">
        <p14:creationId xmlns:p14="http://schemas.microsoft.com/office/powerpoint/2010/main" val="35833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01601-8AFC-4D2A-A879-2ABA64FD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5143500" cy="3914775"/>
          </a:xfrm>
          <a:prstGeom prst="rect">
            <a:avLst/>
          </a:prstGeom>
        </p:spPr>
      </p:pic>
      <p:sp>
        <p:nvSpPr>
          <p:cNvPr id="4" name="Down Arrow 2">
            <a:extLst>
              <a:ext uri="{FF2B5EF4-FFF2-40B4-BE49-F238E27FC236}">
                <a16:creationId xmlns:a16="http://schemas.microsoft.com/office/drawing/2014/main" id="{E1915BE2-7060-4F28-A800-86302CDDFFA4}"/>
              </a:ext>
            </a:extLst>
          </p:cNvPr>
          <p:cNvSpPr/>
          <p:nvPr/>
        </p:nvSpPr>
        <p:spPr>
          <a:xfrm rot="5400000">
            <a:off x="4610100" y="2857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4C5CCDDF-2599-463C-A9CF-B4BB746346D5}"/>
              </a:ext>
            </a:extLst>
          </p:cNvPr>
          <p:cNvSpPr/>
          <p:nvPr/>
        </p:nvSpPr>
        <p:spPr>
          <a:xfrm rot="5400000">
            <a:off x="4610100" y="8191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84DA98D0-CDFC-4384-8334-E1A5D6AF2826}"/>
              </a:ext>
            </a:extLst>
          </p:cNvPr>
          <p:cNvSpPr/>
          <p:nvPr/>
        </p:nvSpPr>
        <p:spPr>
          <a:xfrm rot="5400000">
            <a:off x="4610100" y="11239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88EE6E56-8FFF-4508-A740-355C5B60993F}"/>
              </a:ext>
            </a:extLst>
          </p:cNvPr>
          <p:cNvSpPr/>
          <p:nvPr/>
        </p:nvSpPr>
        <p:spPr>
          <a:xfrm rot="5400000">
            <a:off x="4838700" y="1634067"/>
            <a:ext cx="152400" cy="1828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C9A4CC0C-96B6-4F13-B679-D7F472DF71B6}"/>
              </a:ext>
            </a:extLst>
          </p:cNvPr>
          <p:cNvSpPr/>
          <p:nvPr/>
        </p:nvSpPr>
        <p:spPr>
          <a:xfrm rot="6467397">
            <a:off x="4495800" y="2645665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48BFB-707F-4732-87DB-26A69FDB937E}"/>
              </a:ext>
            </a:extLst>
          </p:cNvPr>
          <p:cNvSpPr txBox="1"/>
          <p:nvPr/>
        </p:nvSpPr>
        <p:spPr>
          <a:xfrm>
            <a:off x="2483031" y="348255"/>
            <a:ext cx="417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Development Server Setup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818DA-5D40-4A9C-BF49-B6A6459B9F37}"/>
              </a:ext>
            </a:extLst>
          </p:cNvPr>
          <p:cNvSpPr txBox="1"/>
          <p:nvPr/>
        </p:nvSpPr>
        <p:spPr>
          <a:xfrm>
            <a:off x="5867400" y="1274861"/>
            <a:ext cx="1234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Server Name: 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47EED-C039-45CC-A9F5-EF2B95A81C5E}"/>
              </a:ext>
            </a:extLst>
          </p:cNvPr>
          <p:cNvSpPr txBox="1"/>
          <p:nvPr/>
        </p:nvSpPr>
        <p:spPr>
          <a:xfrm>
            <a:off x="5867400" y="1788749"/>
            <a:ext cx="1178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FTP Address: 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99C0B-E6E3-499B-A6F7-BA4B1AE84613}"/>
              </a:ext>
            </a:extLst>
          </p:cNvPr>
          <p:cNvSpPr txBox="1"/>
          <p:nvPr/>
        </p:nvSpPr>
        <p:spPr>
          <a:xfrm>
            <a:off x="5839186" y="2096526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Username: 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9F3A5-AE8B-4C78-BA43-D29E943A9ADD}"/>
              </a:ext>
            </a:extLst>
          </p:cNvPr>
          <p:cNvSpPr txBox="1"/>
          <p:nvPr/>
        </p:nvSpPr>
        <p:spPr>
          <a:xfrm>
            <a:off x="5839186" y="2379730"/>
            <a:ext cx="98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Password: 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CDA9D-7DBC-4052-B01A-8470B1E963B5}"/>
              </a:ext>
            </a:extLst>
          </p:cNvPr>
          <p:cNvSpPr txBox="1"/>
          <p:nvPr/>
        </p:nvSpPr>
        <p:spPr>
          <a:xfrm>
            <a:off x="5707576" y="3938013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This should auto populate when the FTP address is added above. If not add - </a:t>
            </a:r>
          </a:p>
          <a:p>
            <a:r>
              <a:rPr lang="en-US" sz="1400" b="1" dirty="0">
                <a:latin typeface="+mj-lt"/>
              </a:rPr>
              <a:t>http://testing.itiwebcert.com</a:t>
            </a:r>
            <a:endParaRPr lang="en-US" sz="1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A31BB-4205-4D1D-941A-8F4FBBACACC4}"/>
              </a:ext>
            </a:extLst>
          </p:cNvPr>
          <p:cNvSpPr txBox="1"/>
          <p:nvPr/>
        </p:nvSpPr>
        <p:spPr>
          <a:xfrm>
            <a:off x="5943600" y="2699952"/>
            <a:ext cx="308453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After you complete this screen test your connection to the server. If you get an error check your FTP Address, Username, and Password and try again until it connects. 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Down Arrow 2">
            <a:extLst>
              <a:ext uri="{FF2B5EF4-FFF2-40B4-BE49-F238E27FC236}">
                <a16:creationId xmlns:a16="http://schemas.microsoft.com/office/drawing/2014/main" id="{60A3F462-C33A-441A-A4C9-0D7A0E0339F7}"/>
              </a:ext>
            </a:extLst>
          </p:cNvPr>
          <p:cNvSpPr/>
          <p:nvPr/>
        </p:nvSpPr>
        <p:spPr>
          <a:xfrm rot="5741676">
            <a:off x="3975353" y="1192611"/>
            <a:ext cx="173618" cy="37988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3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3E63D-3D18-4689-B22A-A2D72777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1550"/>
            <a:ext cx="5143500" cy="3914775"/>
          </a:xfrm>
          <a:prstGeom prst="rect">
            <a:avLst/>
          </a:prstGeom>
        </p:spPr>
      </p:pic>
      <p:sp>
        <p:nvSpPr>
          <p:cNvPr id="4" name="Down Arrow 2">
            <a:extLst>
              <a:ext uri="{FF2B5EF4-FFF2-40B4-BE49-F238E27FC236}">
                <a16:creationId xmlns:a16="http://schemas.microsoft.com/office/drawing/2014/main" id="{F69CC0F4-BD82-4E69-AB01-5FAF30A08EA9}"/>
              </a:ext>
            </a:extLst>
          </p:cNvPr>
          <p:cNvSpPr/>
          <p:nvPr/>
        </p:nvSpPr>
        <p:spPr>
          <a:xfrm rot="5400000">
            <a:off x="4876800" y="-19050"/>
            <a:ext cx="152400" cy="228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F3872-213A-4B11-8C63-4D162C4EDE61}"/>
              </a:ext>
            </a:extLst>
          </p:cNvPr>
          <p:cNvSpPr txBox="1"/>
          <p:nvPr/>
        </p:nvSpPr>
        <p:spPr>
          <a:xfrm>
            <a:off x="2483031" y="348255"/>
            <a:ext cx="417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Development Server Setup</a:t>
            </a:r>
          </a:p>
        </p:txBody>
      </p:sp>
      <p:sp>
        <p:nvSpPr>
          <p:cNvPr id="7" name="Down Arrow 2">
            <a:extLst>
              <a:ext uri="{FF2B5EF4-FFF2-40B4-BE49-F238E27FC236}">
                <a16:creationId xmlns:a16="http://schemas.microsoft.com/office/drawing/2014/main" id="{7368DDB6-2913-42AD-8CFF-77F949F2124E}"/>
              </a:ext>
            </a:extLst>
          </p:cNvPr>
          <p:cNvSpPr/>
          <p:nvPr/>
        </p:nvSpPr>
        <p:spPr>
          <a:xfrm rot="5400000">
            <a:off x="4559300" y="2072215"/>
            <a:ext cx="198965" cy="287443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414375DD-B53E-473C-8891-EBCE035D0032}"/>
              </a:ext>
            </a:extLst>
          </p:cNvPr>
          <p:cNvSpPr/>
          <p:nvPr/>
        </p:nvSpPr>
        <p:spPr>
          <a:xfrm rot="5400000">
            <a:off x="4663016" y="2937402"/>
            <a:ext cx="198965" cy="266699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606C5-8BBE-45F8-8FC3-CFBE92C37853}"/>
              </a:ext>
            </a:extLst>
          </p:cNvPr>
          <p:cNvSpPr txBox="1"/>
          <p:nvPr/>
        </p:nvSpPr>
        <p:spPr>
          <a:xfrm>
            <a:off x="6172200" y="971550"/>
            <a:ext cx="2124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Activate the advanced tab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5FDD6-DEB7-4CA0-A43C-27D6293C9F14}"/>
              </a:ext>
            </a:extLst>
          </p:cNvPr>
          <p:cNvSpPr txBox="1"/>
          <p:nvPr/>
        </p:nvSpPr>
        <p:spPr>
          <a:xfrm>
            <a:off x="6240958" y="3358484"/>
            <a:ext cx="236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Select none for the testing server model.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F0933-57EB-42CD-949A-D95B0E539E91}"/>
              </a:ext>
            </a:extLst>
          </p:cNvPr>
          <p:cNvSpPr txBox="1"/>
          <p:nvPr/>
        </p:nvSpPr>
        <p:spPr>
          <a:xfrm>
            <a:off x="6240958" y="4062607"/>
            <a:ext cx="20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Select auto Save option.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30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163E0-1AC0-4757-9033-A9398E56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9229"/>
            <a:ext cx="5715000" cy="4425042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8A453353-8E71-4120-B500-F500E72C2E1E}"/>
              </a:ext>
            </a:extLst>
          </p:cNvPr>
          <p:cNvSpPr/>
          <p:nvPr/>
        </p:nvSpPr>
        <p:spPr>
          <a:xfrm rot="5400000">
            <a:off x="5676900" y="933450"/>
            <a:ext cx="1524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34F5-2AA5-4A6F-B460-E96EC1B8494D}"/>
              </a:ext>
            </a:extLst>
          </p:cNvPr>
          <p:cNvSpPr txBox="1"/>
          <p:nvPr/>
        </p:nvSpPr>
        <p:spPr>
          <a:xfrm>
            <a:off x="6248400" y="1274861"/>
            <a:ext cx="2174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Select as the testing server</a:t>
            </a:r>
            <a:endParaRPr lang="en-US" sz="1400" dirty="0">
              <a:latin typeface="+mj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AC57C6C-F137-45AC-83A7-986537C4DE90}"/>
              </a:ext>
            </a:extLst>
          </p:cNvPr>
          <p:cNvSpPr/>
          <p:nvPr/>
        </p:nvSpPr>
        <p:spPr>
          <a:xfrm rot="10505777">
            <a:off x="1836388" y="2414216"/>
            <a:ext cx="4619433" cy="168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E054A-69BA-4862-9E51-71049F2D3CA0}"/>
              </a:ext>
            </a:extLst>
          </p:cNvPr>
          <p:cNvSpPr txBox="1"/>
          <p:nvPr/>
        </p:nvSpPr>
        <p:spPr>
          <a:xfrm>
            <a:off x="6506244" y="188595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Push the “+” to add another server to the development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51447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148</TotalTime>
  <Words>498</Words>
  <Application>Microsoft Office PowerPoint</Application>
  <PresentationFormat>On-screen Show (16:9)</PresentationFormat>
  <Paragraphs>83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Courier New</vt:lpstr>
      <vt:lpstr>Wingdings 2</vt:lpstr>
      <vt:lpstr>ProfBurnett</vt:lpstr>
      <vt:lpstr>Visio</vt:lpstr>
      <vt:lpstr>Setting Up Your  Development Environment</vt:lpstr>
      <vt:lpstr>Development Environment</vt:lpstr>
      <vt:lpstr>Dreamweaver Development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 Burnett</dc:creator>
  <cp:lastModifiedBy>Burnett, Carl M</cp:lastModifiedBy>
  <cp:revision>16</cp:revision>
  <dcterms:created xsi:type="dcterms:W3CDTF">2015-02-10T22:07:29Z</dcterms:created>
  <dcterms:modified xsi:type="dcterms:W3CDTF">2025-09-14T21:29:22Z</dcterms:modified>
</cp:coreProperties>
</file>