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363" r:id="rId2"/>
    <p:sldId id="421" r:id="rId3"/>
    <p:sldId id="414" r:id="rId4"/>
    <p:sldId id="366" r:id="rId5"/>
    <p:sldId id="364" r:id="rId6"/>
    <p:sldId id="365" r:id="rId7"/>
    <p:sldId id="417" r:id="rId8"/>
    <p:sldId id="415" r:id="rId9"/>
    <p:sldId id="416" r:id="rId10"/>
    <p:sldId id="422" r:id="rId11"/>
    <p:sldId id="418" r:id="rId12"/>
    <p:sldId id="420" r:id="rId13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howGuides="1">
      <p:cViewPr varScale="1">
        <p:scale>
          <a:sx n="146" d="100"/>
          <a:sy n="146" d="100"/>
        </p:scale>
        <p:origin x="55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9B22155-F6E3-406E-B04F-D5269B29CDF0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8864D0-3CBE-4737-8223-7367875442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6BBD-7D11-438D-9ABC-611327C7C3A0}" type="datetime1">
              <a:rPr lang="en-US" smtClean="0"/>
              <a:t>8/7/2019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8951-3D12-4A1D-9ACD-BE2887DE299D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EE15-D1E0-4781-9666-E4B28E10A308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4CEF-87BA-446C-9FE1-2419EDA2CCF9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89A-A0B4-4C0A-AE67-45A85D942FFB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9179-5979-42E2-8941-D38ECEBD9EFF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1D0C-ADEA-47BD-9734-68D0454AEDF1}" type="datetime1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7EF2-9A9D-48BF-95FA-12EC85999B8D}" type="datetime1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41DF-A9B9-447B-B103-D62B46D07942}" type="datetime1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C1F4-9B28-4C01-8CF1-11F4CD948515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61E3-E0B1-4774-9FAB-E41F3CC7E928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E445E3-D696-4654-B73C-E65D159EA5F9}" type="datetime1">
              <a:rPr lang="en-US" smtClean="0"/>
              <a:t>8/7/2019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Copyright © 2007 - 2019 Carl M. Burnett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burnet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apps.profburnett.com/jQuery-2019/examples/ch11/tabs/index.html" TargetMode="External"/><Relationship Id="rId3" Type="http://schemas.openxmlformats.org/officeDocument/2006/relationships/hyperlink" Target="http://apps.profburnett.com/jQuery-2019/examples/ch11/button_and_dialog/index.html" TargetMode="External"/><Relationship Id="rId7" Type="http://schemas.openxmlformats.org/officeDocument/2006/relationships/hyperlink" Target="http://apps.profburnett.com/jQuery-2019/examples/ch11/lightbox/index.html" TargetMode="External"/><Relationship Id="rId2" Type="http://schemas.openxmlformats.org/officeDocument/2006/relationships/hyperlink" Target="http://apps.profburnett.com/jQuery-2019/examples/ch11/accordion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ps.profburnett.com/jQuery-2019/examples/ch11/datepicker/index.html" TargetMode="External"/><Relationship Id="rId5" Type="http://schemas.openxmlformats.org/officeDocument/2006/relationships/hyperlink" Target="http://apps.profburnett.com/jQuery-2019/examples/ch11/cycle2/index.html" TargetMode="External"/><Relationship Id="rId4" Type="http://schemas.openxmlformats.org/officeDocument/2006/relationships/hyperlink" Target="http://apps.profburnett.com/jQuery-2019/examples/ch11/bxSlider/index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query-plugins.net/" TargetMode="External"/><Relationship Id="rId2" Type="http://schemas.openxmlformats.org/officeDocument/2006/relationships/hyperlink" Target="http://plugins.jquer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biscroll.com/" TargetMode="External"/><Relationship Id="rId2" Type="http://schemas.openxmlformats.org/officeDocument/2006/relationships/hyperlink" Target="https://codegeekz.com/best-jquery-widgets-develope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chshard.com/2017/03/19/7-javascript-libraries-for-dashboard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lokeshdhakar.com/projects/lightbox2/" TargetMode="External"/><Relationship Id="rId3" Type="http://schemas.openxmlformats.org/officeDocument/2006/relationships/hyperlink" Target="http://baijs.com/tinycarousel/" TargetMode="External"/><Relationship Id="rId7" Type="http://schemas.openxmlformats.org/officeDocument/2006/relationships/hyperlink" Target="http://www.smashingapps.com/2012/05/22/37-fresh-jquery-image-content-sliders-and-slideshows.html" TargetMode="External"/><Relationship Id="rId2" Type="http://schemas.openxmlformats.org/officeDocument/2006/relationships/hyperlink" Target="http://www.pixelzdesign.com/blog_view.php?id=5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owslider.com/" TargetMode="External"/><Relationship Id="rId11" Type="http://schemas.openxmlformats.org/officeDocument/2006/relationships/hyperlink" Target="http://www.jacklmoore.com/colorbox/" TargetMode="External"/><Relationship Id="rId5" Type="http://schemas.openxmlformats.org/officeDocument/2006/relationships/hyperlink" Target="http://www.jssor.com/" TargetMode="External"/><Relationship Id="rId10" Type="http://schemas.openxmlformats.org/officeDocument/2006/relationships/hyperlink" Target="http://codylindley.com/thickbox/" TargetMode="External"/><Relationship Id="rId4" Type="http://schemas.openxmlformats.org/officeDocument/2006/relationships/hyperlink" Target="http://www.webdesignerdepot.com/2011/08/25-jquery-image-galleries-and-slideshow-plugins/" TargetMode="External"/><Relationship Id="rId9" Type="http://schemas.openxmlformats.org/officeDocument/2006/relationships/hyperlink" Target="http://fancyapps.com/fancybox/3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jquery.malsup.com/hoverpulse/" TargetMode="External"/><Relationship Id="rId3" Type="http://schemas.openxmlformats.org/officeDocument/2006/relationships/hyperlink" Target="http://jquery.malsup.com/corner/" TargetMode="External"/><Relationship Id="rId7" Type="http://schemas.openxmlformats.org/officeDocument/2006/relationships/hyperlink" Target="http://jquery.malsup.com/form/" TargetMode="External"/><Relationship Id="rId2" Type="http://schemas.openxmlformats.org/officeDocument/2006/relationships/hyperlink" Target="http://jquery.malsup.com/block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jquery.malsup.com/gfeed/" TargetMode="External"/><Relationship Id="rId11" Type="http://schemas.openxmlformats.org/officeDocument/2006/relationships/hyperlink" Target="http://jquery.malsup.com/" TargetMode="External"/><Relationship Id="rId5" Type="http://schemas.openxmlformats.org/officeDocument/2006/relationships/hyperlink" Target="http://jquery.malsup.com/cycle2/" TargetMode="External"/><Relationship Id="rId10" Type="http://schemas.openxmlformats.org/officeDocument/2006/relationships/hyperlink" Target="http://jquery.malsup.com/taconite/" TargetMode="External"/><Relationship Id="rId4" Type="http://schemas.openxmlformats.org/officeDocument/2006/relationships/hyperlink" Target="http://jquery.malsup.com/cycle/" TargetMode="External"/><Relationship Id="rId9" Type="http://schemas.openxmlformats.org/officeDocument/2006/relationships/hyperlink" Target="http://jquery.malsup.com/media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jquery.com/jquery-ui/widget-factory/extending-widgets/" TargetMode="External"/><Relationship Id="rId2" Type="http://schemas.openxmlformats.org/officeDocument/2006/relationships/hyperlink" Target="http://learn.jquery.com/jquery-ui/widget-factor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arn.jquery.com/jquery-ui/widget-factory/classes-option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399" y="819150"/>
            <a:ext cx="8201024" cy="762000"/>
          </a:xfrm>
        </p:spPr>
        <p:txBody>
          <a:bodyPr/>
          <a:lstStyle/>
          <a:p>
            <a:pPr>
              <a:defRPr/>
            </a:pPr>
            <a:r>
              <a:rPr lang="en-US" dirty="0"/>
              <a:t>jQuery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399" y="3486150"/>
            <a:ext cx="8201025" cy="914400"/>
          </a:xfrm>
        </p:spPr>
        <p:txBody>
          <a:bodyPr anchor="b">
            <a:normAutofit fontScale="77500" lnSpcReduction="20000"/>
          </a:bodyPr>
          <a:lstStyle/>
          <a:p>
            <a:pPr>
              <a:defRPr/>
            </a:pPr>
            <a:br>
              <a:rPr lang="en-US" sz="3600" dirty="0"/>
            </a:b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www.profburnett.com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0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a Skill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for Life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EF2FAB-46A1-4B39-81B7-830589B630F6}"/>
              </a:ext>
            </a:extLst>
          </p:cNvPr>
          <p:cNvSpPr txBox="1">
            <a:spLocks noChangeArrowheads="1"/>
          </p:cNvSpPr>
          <p:nvPr/>
        </p:nvSpPr>
        <p:spPr>
          <a:xfrm>
            <a:off x="409576" y="2343150"/>
            <a:ext cx="8324850" cy="76200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dirty="0"/>
              <a:t>Session IV </a:t>
            </a:r>
          </a:p>
          <a:p>
            <a:r>
              <a:rPr lang="en-US" sz="1800" dirty="0"/>
              <a:t>Chapter 11 - How to use jQuery plugins and jQuery UI Widgets</a:t>
            </a:r>
          </a:p>
        </p:txBody>
      </p:sp>
    </p:spTree>
    <p:extLst>
      <p:ext uri="{BB962C8B-B14F-4D97-AF65-F5344CB8AC3E}">
        <p14:creationId xmlns:p14="http://schemas.microsoft.com/office/powerpoint/2010/main" val="320874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AF9DA-EA7F-4FD6-8A57-871CFC62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Plugin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0CC02-A594-4322-A636-2B74A2BC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Accordion</a:t>
            </a:r>
            <a:endParaRPr lang="en-US" dirty="0"/>
          </a:p>
          <a:p>
            <a:r>
              <a:rPr lang="en-US" dirty="0">
                <a:hlinkClick r:id="rId3"/>
              </a:rPr>
              <a:t>Button &amp; Dialog</a:t>
            </a:r>
            <a:endParaRPr lang="en-US" dirty="0"/>
          </a:p>
          <a:p>
            <a:r>
              <a:rPr lang="en-US" dirty="0" err="1">
                <a:hlinkClick r:id="rId4"/>
              </a:rPr>
              <a:t>bxSlider</a:t>
            </a:r>
            <a:endParaRPr lang="en-US" dirty="0"/>
          </a:p>
          <a:p>
            <a:r>
              <a:rPr lang="en-US" dirty="0">
                <a:hlinkClick r:id="rId5"/>
              </a:rPr>
              <a:t>Cycle2</a:t>
            </a:r>
            <a:endParaRPr lang="en-US" dirty="0"/>
          </a:p>
          <a:p>
            <a:r>
              <a:rPr lang="en-US" dirty="0" err="1">
                <a:hlinkClick r:id="rId6"/>
              </a:rPr>
              <a:t>Datapicker</a:t>
            </a:r>
            <a:endParaRPr lang="en-US" dirty="0"/>
          </a:p>
          <a:p>
            <a:r>
              <a:rPr lang="en-US" dirty="0">
                <a:hlinkClick r:id="rId7"/>
              </a:rPr>
              <a:t>Lightbox</a:t>
            </a:r>
            <a:endParaRPr lang="en-US" dirty="0"/>
          </a:p>
          <a:p>
            <a:r>
              <a:rPr lang="en-US" dirty="0">
                <a:hlinkClick r:id="rId8"/>
              </a:rPr>
              <a:t>Tabs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A1B61-22E4-482C-9A9E-F5CD30D63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4CEF-87BA-446C-9FE1-2419EDA2CCF9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FF301-979B-4A24-9F54-A2B998D3B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3C63A-D13F-47F7-B386-FFE5C5EE8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D5528-C5F2-4402-A5D6-33DEF57DA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Exercise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CD9B4-2E97-447F-8929-EEB95F09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13D7-6B85-4616-90A6-699513119373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5292-AC2D-46DE-954E-0C3F375B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4227E-630F-462F-B54E-D69E955D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96E5427-95E6-4EA7-9D8B-53FEB63E3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Complete Chapter 11 - Exercise 11-1 and 11-2 on Page 333 using Dreamweaver.</a:t>
            </a:r>
          </a:p>
          <a:p>
            <a:r>
              <a:rPr lang="en-US" sz="2000" dirty="0"/>
              <a:t>Students will upload test files to development site.</a:t>
            </a:r>
          </a:p>
          <a:p>
            <a:r>
              <a:rPr lang="en-US" sz="2000" dirty="0"/>
              <a:t>Students will preview in browser development files.</a:t>
            </a:r>
          </a:p>
          <a:p>
            <a:r>
              <a:rPr lang="en-US" sz="2000" dirty="0"/>
              <a:t>Students will upload files to live site.</a:t>
            </a:r>
          </a:p>
          <a:p>
            <a:r>
              <a:rPr lang="en-US" sz="2000" dirty="0"/>
              <a:t>Students will preview in browser live files.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3935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D5528-C5F2-4402-A5D6-33DEF57DA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Exercise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CD9B4-2E97-447F-8929-EEB95F09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5F0-6711-49BB-B1AC-84D34CC0131F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5292-AC2D-46DE-954E-0C3F375B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4227E-630F-462F-B54E-D69E955D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2EFA02-3B6B-4333-8C14-9214D5AFA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Select a jQuery Displaying Images Plugin. </a:t>
            </a:r>
          </a:p>
          <a:p>
            <a:r>
              <a:rPr lang="en-US" sz="2000" dirty="0"/>
              <a:t>Include selected jQuery Displaying Images Plugin on a separate webpage.</a:t>
            </a:r>
          </a:p>
          <a:p>
            <a:r>
              <a:rPr lang="en-US" sz="2000" dirty="0"/>
              <a:t>Students will upload test files to development site.</a:t>
            </a:r>
          </a:p>
          <a:p>
            <a:r>
              <a:rPr lang="en-US" sz="2000" dirty="0"/>
              <a:t>Students will preview in browser development files.</a:t>
            </a:r>
          </a:p>
          <a:p>
            <a:r>
              <a:rPr lang="en-US" sz="2000" dirty="0"/>
              <a:t>Students will upload files to live site.</a:t>
            </a:r>
          </a:p>
          <a:p>
            <a:r>
              <a:rPr lang="en-US" sz="2000" dirty="0"/>
              <a:t>Students will preview in browser live files.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832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Class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Websites For Finding jQuery Plugins</a:t>
            </a:r>
          </a:p>
          <a:p>
            <a:r>
              <a:rPr lang="en-US" dirty="0"/>
              <a:t>Additional jQuery Widgets</a:t>
            </a:r>
          </a:p>
          <a:p>
            <a:r>
              <a:rPr lang="en-US" sz="2800" dirty="0"/>
              <a:t>How to Use jQuery Carousels, Slideshows, Images</a:t>
            </a:r>
            <a:endParaRPr lang="en-US" dirty="0"/>
          </a:p>
          <a:p>
            <a:r>
              <a:rPr lang="en-US" dirty="0"/>
              <a:t>jQuery Plugins from </a:t>
            </a:r>
            <a:r>
              <a:rPr lang="en-US" dirty="0" err="1"/>
              <a:t>malsup</a:t>
            </a:r>
            <a:endParaRPr lang="en-US" dirty="0"/>
          </a:p>
          <a:p>
            <a:r>
              <a:rPr lang="en-US" dirty="0"/>
              <a:t>jQuery UI Widget Factory</a:t>
            </a:r>
          </a:p>
          <a:p>
            <a:r>
              <a:rPr lang="en-US" dirty="0"/>
              <a:t>Using a Plugin </a:t>
            </a:r>
          </a:p>
          <a:p>
            <a:r>
              <a:rPr lang="en-US" dirty="0"/>
              <a:t>Plugin Cautions</a:t>
            </a:r>
          </a:p>
          <a:p>
            <a:r>
              <a:rPr lang="en-US" dirty="0"/>
              <a:t>Exercises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C4AF-40EC-46BC-9825-0613AD97404A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2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08CB-4690-4A6F-A35B-92CBCF1B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Websites For Finding jQuery Plugins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8E535-B6A0-4956-B104-EE7E45C5F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jQuery Plugin Registry</a:t>
            </a:r>
            <a:r>
              <a:rPr lang="en-US" dirty="0"/>
              <a:t>	</a:t>
            </a:r>
          </a:p>
          <a:p>
            <a:r>
              <a:rPr lang="en-US" dirty="0">
                <a:hlinkClick r:id="rId3"/>
              </a:rPr>
              <a:t>jQuery Plugins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45794-C9F2-4BF4-8392-628CF3FB6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2A92-F78D-409B-8FAD-B1DC693D18F3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3DDD4-9FB9-4DA0-A40B-214C2D1B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C373F-60C5-4903-958A-2E6704BA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2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25253B0-EED6-4FF1-8C3C-5E03E2BDA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jQuery Widgets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A72472-219F-4BF7-BCA6-5D4399E95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16 Best jQuery Widgets for Developers</a:t>
            </a:r>
            <a:endParaRPr lang="en-US" dirty="0"/>
          </a:p>
          <a:p>
            <a:r>
              <a:rPr lang="en-US" dirty="0">
                <a:hlinkClick r:id="rId3"/>
              </a:rPr>
              <a:t>UI Controls for Great Web &amp; Mobile Developers</a:t>
            </a:r>
            <a:endParaRPr lang="en-US" dirty="0"/>
          </a:p>
          <a:p>
            <a:r>
              <a:rPr lang="en-US" dirty="0">
                <a:hlinkClick r:id="rId4"/>
              </a:rPr>
              <a:t>7 JavaScript Libraries for Dashboards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C61BA-2B05-417C-AE82-2308D12F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52E4-0511-43D7-8BC4-6B23BAF6AC70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AB6FE-3843-4E65-BF46-EE4081DE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86707-F043-45D2-B0C7-EAFC315B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8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How to Use jQuery Carousels, Slideshows, Images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jQuery Carousel Plugins</a:t>
            </a:r>
            <a:endParaRPr lang="en-US" sz="2400" dirty="0">
              <a:hlinkClick r:id="rId2"/>
            </a:endParaRPr>
          </a:p>
          <a:p>
            <a:pPr lvl="1"/>
            <a:r>
              <a:rPr lang="en-US" sz="2000" dirty="0">
                <a:hlinkClick r:id="rId3"/>
              </a:rPr>
              <a:t>Tiny Carousel </a:t>
            </a:r>
            <a:endParaRPr lang="en-US" sz="2000" dirty="0"/>
          </a:p>
          <a:p>
            <a:r>
              <a:rPr lang="en-US" sz="2400" dirty="0"/>
              <a:t>jQuery Slideshows Plugins</a:t>
            </a:r>
          </a:p>
          <a:p>
            <a:pPr lvl="1"/>
            <a:r>
              <a:rPr lang="en-US" sz="2000" dirty="0">
                <a:hlinkClick r:id="rId4"/>
              </a:rPr>
              <a:t>Web Designer Depot</a:t>
            </a:r>
            <a:r>
              <a:rPr lang="en-US" sz="2000" dirty="0"/>
              <a:t> </a:t>
            </a:r>
          </a:p>
          <a:p>
            <a:pPr lvl="1"/>
            <a:r>
              <a:rPr lang="en-US" sz="2000" dirty="0">
                <a:hlinkClick r:id="rId5"/>
              </a:rPr>
              <a:t>JSSOR</a:t>
            </a:r>
          </a:p>
          <a:p>
            <a:pPr lvl="1"/>
            <a:r>
              <a:rPr lang="en-US" sz="2000" dirty="0">
                <a:hlinkClick r:id="rId6"/>
              </a:rPr>
              <a:t>Wow Slider</a:t>
            </a:r>
          </a:p>
          <a:p>
            <a:pPr lvl="1"/>
            <a:r>
              <a:rPr lang="en-US" sz="2000" dirty="0">
                <a:hlinkClick r:id="rId7"/>
              </a:rPr>
              <a:t>Smashing Apps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B0931D-00B1-42CD-98E8-1F2D96EB57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jQuery Displaying Images Plugins</a:t>
            </a:r>
          </a:p>
          <a:p>
            <a:pPr lvl="1"/>
            <a:r>
              <a:rPr lang="en-US" sz="2000" dirty="0">
                <a:hlinkClick r:id="rId8"/>
              </a:rPr>
              <a:t>Lightbox</a:t>
            </a:r>
            <a:r>
              <a:rPr lang="en-US" sz="2000" dirty="0"/>
              <a:t>	</a:t>
            </a:r>
          </a:p>
          <a:p>
            <a:pPr lvl="1"/>
            <a:r>
              <a:rPr lang="en-US" sz="2000" dirty="0" err="1">
                <a:hlinkClick r:id="rId9"/>
              </a:rPr>
              <a:t>Fancybox</a:t>
            </a:r>
            <a:r>
              <a:rPr lang="en-US" sz="2000" dirty="0"/>
              <a:t>	</a:t>
            </a:r>
          </a:p>
          <a:p>
            <a:pPr lvl="1"/>
            <a:r>
              <a:rPr lang="en-US" sz="2000" dirty="0" err="1">
                <a:hlinkClick r:id="rId10"/>
              </a:rPr>
              <a:t>ThickBox</a:t>
            </a:r>
            <a:r>
              <a:rPr lang="en-US" sz="2000" dirty="0">
                <a:hlinkClick r:id="rId10"/>
              </a:rPr>
              <a:t> 3.1</a:t>
            </a:r>
            <a:r>
              <a:rPr lang="en-US" sz="2000" dirty="0"/>
              <a:t>	</a:t>
            </a:r>
          </a:p>
          <a:p>
            <a:pPr lvl="1"/>
            <a:r>
              <a:rPr lang="en-US" sz="2000" dirty="0" err="1">
                <a:hlinkClick r:id="rId11"/>
              </a:rPr>
              <a:t>ColorBox</a:t>
            </a:r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DAE-2BF2-4DCF-A92C-45E82E1438E0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3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271"/>
            <a:ext cx="8229600" cy="857250"/>
          </a:xfrm>
        </p:spPr>
        <p:txBody>
          <a:bodyPr/>
          <a:lstStyle/>
          <a:p>
            <a:r>
              <a:rPr lang="en-US" b="1" dirty="0"/>
              <a:t>jQuery Plugins from </a:t>
            </a:r>
            <a:r>
              <a:rPr lang="en-US" b="1" dirty="0" err="1"/>
              <a:t>malsup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50482"/>
            <a:ext cx="4038600" cy="2815712"/>
          </a:xfrm>
        </p:spPr>
        <p:txBody>
          <a:bodyPr/>
          <a:lstStyle/>
          <a:p>
            <a:r>
              <a:rPr lang="en-US" dirty="0" err="1">
                <a:hlinkClick r:id="rId2"/>
              </a:rPr>
              <a:t>BlockUI</a:t>
            </a:r>
            <a:r>
              <a:rPr lang="en-US" dirty="0">
                <a:hlinkClick r:id="rId2"/>
              </a:rPr>
              <a:t> Plugin</a:t>
            </a:r>
            <a:endParaRPr lang="en-US" dirty="0"/>
          </a:p>
          <a:p>
            <a:r>
              <a:rPr lang="en-US" dirty="0">
                <a:hlinkClick r:id="rId3"/>
              </a:rPr>
              <a:t>Corner Plugin</a:t>
            </a:r>
            <a:endParaRPr lang="en-US" dirty="0"/>
          </a:p>
          <a:p>
            <a:r>
              <a:rPr lang="en-US" dirty="0">
                <a:hlinkClick r:id="rId4"/>
              </a:rPr>
              <a:t>Cycle Plugin</a:t>
            </a:r>
            <a:endParaRPr lang="en-US" dirty="0"/>
          </a:p>
          <a:p>
            <a:r>
              <a:rPr lang="en-US" dirty="0">
                <a:hlinkClick r:id="rId5"/>
              </a:rPr>
              <a:t>Cycle2!</a:t>
            </a:r>
            <a:endParaRPr lang="en-US" dirty="0"/>
          </a:p>
          <a:p>
            <a:r>
              <a:rPr lang="en-US" dirty="0">
                <a:hlinkClick r:id="rId6"/>
              </a:rPr>
              <a:t>Google Feed Plugin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50482"/>
            <a:ext cx="4038600" cy="2815712"/>
          </a:xfrm>
        </p:spPr>
        <p:txBody>
          <a:bodyPr/>
          <a:lstStyle/>
          <a:p>
            <a:r>
              <a:rPr lang="en-US" dirty="0">
                <a:hlinkClick r:id="rId7"/>
              </a:rPr>
              <a:t>Form Plugin</a:t>
            </a:r>
            <a:endParaRPr lang="en-US" dirty="0"/>
          </a:p>
          <a:p>
            <a:r>
              <a:rPr lang="en-US" dirty="0" err="1">
                <a:hlinkClick r:id="rId8"/>
              </a:rPr>
              <a:t>HoverPulse</a:t>
            </a:r>
            <a:r>
              <a:rPr lang="en-US" dirty="0">
                <a:hlinkClick r:id="rId8"/>
              </a:rPr>
              <a:t> Plugin</a:t>
            </a:r>
            <a:endParaRPr lang="en-US" dirty="0"/>
          </a:p>
          <a:p>
            <a:r>
              <a:rPr lang="en-US" dirty="0">
                <a:hlinkClick r:id="rId9"/>
              </a:rPr>
              <a:t>Media Plugin</a:t>
            </a:r>
            <a:endParaRPr lang="en-US" dirty="0"/>
          </a:p>
          <a:p>
            <a:r>
              <a:rPr lang="en-US" dirty="0">
                <a:hlinkClick r:id="rId10"/>
              </a:rPr>
              <a:t>Taconite Plugin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428750"/>
            <a:ext cx="371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  <a:cs typeface="Arial" panose="020B0604020202020204" pitchFamily="34" charset="0"/>
                <a:hlinkClick r:id="rId11"/>
              </a:rPr>
              <a:t>http://jquery.malsup.com/</a:t>
            </a:r>
            <a:r>
              <a:rPr lang="en-US" sz="2400" b="1" dirty="0">
                <a:latin typeface="+mj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6D9676-C865-4124-89B4-B1CFAD35E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30EA-4EC5-4F0A-B73F-B7BDDC08F5A1}" type="datetime1">
              <a:rPr lang="en-US" smtClean="0"/>
              <a:t>8/7/2019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2BE21-9F5F-47DC-A469-B9792A69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A3DB38-B09E-42B5-9D32-26F06ED9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BAF2D-3B50-40CA-B981-22D96642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jQuery UI Widget Factory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8891-2A4A-4A8A-97DF-F0FA349A0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Stateless vs. </a:t>
            </a:r>
            <a:r>
              <a:rPr lang="en-US" dirty="0" err="1"/>
              <a:t>Stateful</a:t>
            </a:r>
            <a:r>
              <a:rPr lang="en-US" dirty="0"/>
              <a:t> Plugins</a:t>
            </a:r>
          </a:p>
          <a:p>
            <a:r>
              <a:rPr lang="en-US" dirty="0"/>
              <a:t>Consistent API</a:t>
            </a:r>
          </a:p>
          <a:p>
            <a:r>
              <a:rPr lang="en-US" dirty="0">
                <a:hlinkClick r:id="rId3"/>
              </a:rPr>
              <a:t>Extending Widgets with the Widget Factory</a:t>
            </a:r>
            <a:endParaRPr lang="en-US" dirty="0"/>
          </a:p>
          <a:p>
            <a:r>
              <a:rPr lang="en-US" dirty="0">
                <a:hlinkClick r:id="rId4"/>
              </a:rPr>
              <a:t>Using the classes Option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9CB08-B7AB-4AC1-8FD8-7268F0F1A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A42D-F586-4DE8-86DC-73CFD6936ED8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A8154-4949-402F-A515-E9AB6755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430FC-023C-43F3-A9D9-AC09B6C2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2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92BA236-7FAA-4A16-843B-722145A9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a Plugin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D735488-F2EF-4F8A-9462-44B417440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Study the documentation for the plugin.</a:t>
            </a:r>
          </a:p>
          <a:p>
            <a:pPr lvl="0"/>
            <a:r>
              <a:rPr lang="en-US" dirty="0"/>
              <a:t>Get the URLs for the plugin files</a:t>
            </a:r>
          </a:p>
          <a:p>
            <a:pPr lvl="0"/>
            <a:r>
              <a:rPr lang="en-US" dirty="0"/>
              <a:t>Download the files and save them in one of the folders of your website.</a:t>
            </a:r>
          </a:p>
          <a:p>
            <a:pPr lvl="0"/>
            <a:r>
              <a:rPr lang="en-US" dirty="0"/>
              <a:t>In the head element of the HTML </a:t>
            </a:r>
          </a:p>
          <a:p>
            <a:pPr lvl="1"/>
            <a:r>
              <a:rPr lang="en-US" dirty="0"/>
              <a:t>Code the link elements for any CSS files. </a:t>
            </a:r>
          </a:p>
          <a:p>
            <a:pPr lvl="1"/>
            <a:r>
              <a:rPr lang="en-US" dirty="0"/>
              <a:t>Code the script elements for the JavaScript files.</a:t>
            </a:r>
          </a:p>
          <a:p>
            <a:pPr lvl="0"/>
            <a:r>
              <a:rPr lang="en-US" dirty="0"/>
              <a:t>Make folder have the right relationship for both the CSS and JavaScript files.</a:t>
            </a:r>
          </a:p>
          <a:p>
            <a:pPr lvl="0"/>
            <a:r>
              <a:rPr lang="en-US" dirty="0"/>
              <a:t>Code the HTML and CSS for the page. </a:t>
            </a:r>
          </a:p>
          <a:p>
            <a:pPr lvl="0"/>
            <a:r>
              <a:rPr lang="en-US" dirty="0"/>
              <a:t>If Necessary, write the jQuery code that uses the methods and options of the plugin.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2811B-5965-4646-BCE0-C7DCFC9D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119E-2DB4-41E2-83B0-E207CBB39E5B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4D658-BC8E-461E-97A5-D327599D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C2064-7EE4-4EC3-BEF3-E1CEEA7B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64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C9D8-A86F-4E0D-917A-02F5789D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Plugin 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BD8B4-30A6-46DB-93EC-2857690F9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Include a script element for jQuery Core and UI Library.</a:t>
            </a:r>
          </a:p>
          <a:p>
            <a:pPr lvl="0"/>
            <a:r>
              <a:rPr lang="en-US" dirty="0"/>
              <a:t>Script element for the plugin comes after it.</a:t>
            </a:r>
          </a:p>
          <a:p>
            <a:pPr lvl="0"/>
            <a:r>
              <a:rPr lang="en-US" dirty="0"/>
              <a:t>Some plugins won’t work with the latest version of jQuery. </a:t>
            </a:r>
          </a:p>
          <a:p>
            <a:pPr lvl="0"/>
            <a:r>
              <a:rPr lang="en-US" dirty="0"/>
              <a:t>Check documentation to see which version of jQuery is required.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907A6-34D4-40DB-966B-9FA17988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DD8-C4D2-46F2-9B5A-F706D3F8BDF7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596EB-08A4-414B-A565-795EB23A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825C-0DD5-4E68-9718-86366981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81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FD69377-597A-4789-A5E1-44053C13E378}" vid="{B76F6B00-CD17-4E68-8987-364BAF9C9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114</TotalTime>
  <Words>537</Words>
  <Application>Microsoft Office PowerPoint</Application>
  <PresentationFormat>On-screen Show (16:9)</PresentationFormat>
  <Paragraphs>123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Verdana</vt:lpstr>
      <vt:lpstr>Wingdings 2</vt:lpstr>
      <vt:lpstr>ProfBurnett</vt:lpstr>
      <vt:lpstr>jQuery</vt:lpstr>
      <vt:lpstr>Class Outline</vt:lpstr>
      <vt:lpstr>Websites For Finding jQuery Plugins</vt:lpstr>
      <vt:lpstr>Additional jQuery Widgets</vt:lpstr>
      <vt:lpstr>How to Use jQuery Carousels, Slideshows, Images </vt:lpstr>
      <vt:lpstr>jQuery Plugins from malsup</vt:lpstr>
      <vt:lpstr>jQuery UI Widget Factory</vt:lpstr>
      <vt:lpstr>Using a Plugin </vt:lpstr>
      <vt:lpstr>Plugin Cautions</vt:lpstr>
      <vt:lpstr>Plugin Examples</vt:lpstr>
      <vt:lpstr>Student Exercise 1</vt:lpstr>
      <vt:lpstr>Student Exercise 2</vt:lpstr>
    </vt:vector>
  </TitlesOfParts>
  <Company>BWGM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11 - How to use jQuery plugins and jQuery UI Widgets</dc:title>
  <dc:creator>Prof Burnett</dc:creator>
  <cp:lastModifiedBy>Carl Burnett</cp:lastModifiedBy>
  <cp:revision>16</cp:revision>
  <cp:lastPrinted>2016-10-26T11:45:17Z</cp:lastPrinted>
  <dcterms:created xsi:type="dcterms:W3CDTF">2017-08-31T11:00:41Z</dcterms:created>
  <dcterms:modified xsi:type="dcterms:W3CDTF">2019-08-07T09:49:53Z</dcterms:modified>
</cp:coreProperties>
</file>