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7" r:id="rId2"/>
    <p:sldId id="258" r:id="rId3"/>
    <p:sldId id="287" r:id="rId4"/>
    <p:sldId id="298" r:id="rId5"/>
    <p:sldId id="299" r:id="rId6"/>
    <p:sldId id="309" r:id="rId7"/>
    <p:sldId id="300" r:id="rId8"/>
    <p:sldId id="302" r:id="rId9"/>
    <p:sldId id="303" r:id="rId10"/>
    <p:sldId id="304" r:id="rId11"/>
    <p:sldId id="305" r:id="rId12"/>
    <p:sldId id="306" r:id="rId13"/>
    <p:sldId id="308" r:id="rId14"/>
    <p:sldId id="307" r:id="rId15"/>
    <p:sldId id="286" r:id="rId16"/>
    <p:sldId id="291" r:id="rId17"/>
    <p:sldId id="312" r:id="rId18"/>
    <p:sldId id="313" r:id="rId19"/>
    <p:sldId id="314" r:id="rId20"/>
    <p:sldId id="315" r:id="rId21"/>
    <p:sldId id="316" r:id="rId22"/>
    <p:sldId id="318" r:id="rId23"/>
    <p:sldId id="319" r:id="rId24"/>
    <p:sldId id="320" r:id="rId25"/>
    <p:sldId id="321" r:id="rId26"/>
    <p:sldId id="322" r:id="rId27"/>
    <p:sldId id="311" r:id="rId28"/>
    <p:sldId id="296" r:id="rId29"/>
    <p:sldId id="310" r:id="rId3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6" autoAdjust="0"/>
    <p:restoredTop sz="94660"/>
  </p:normalViewPr>
  <p:slideViewPr>
    <p:cSldViewPr showGuides="1">
      <p:cViewPr varScale="1">
        <p:scale>
          <a:sx n="138" d="100"/>
          <a:sy n="138" d="100"/>
        </p:scale>
        <p:origin x="810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B6101-0B46-46C9-9858-7DE7D63DCE4E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88D1B-7A35-481C-BC72-06C56126F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64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8864D0-3CBE-4737-8223-73678754424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383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88D1B-7A35-481C-BC72-06C56126FE7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70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88D1B-7A35-481C-BC72-06C56126FE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07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CC1C-C3CF-49A9-88DF-1C528072DA7A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CC1C-C3CF-49A9-88DF-1C528072DA7A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CC1C-C3CF-49A9-88DF-1C528072DA7A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CC1C-C3CF-49A9-88DF-1C528072DA7A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CC1C-C3CF-49A9-88DF-1C528072DA7A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CC1C-C3CF-49A9-88DF-1C528072DA7A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CC1C-C3CF-49A9-88DF-1C528072DA7A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CC1C-C3CF-49A9-88DF-1C528072DA7A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CC1C-C3CF-49A9-88DF-1C528072DA7A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CC1C-C3CF-49A9-88DF-1C528072DA7A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CC1C-C3CF-49A9-88DF-1C528072DA7A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1FCC1C-C3CF-49A9-88DF-1C528072DA7A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fburnett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jquery/trysel.as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apps.profburnett.com/jQuery-2019/examples/ch10/completed_exercises/complete-birthdate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apps.profburnett.com/jQuery-2019/examples/ch10/completed_exercises/complete_form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apps.profburnett.com/jQuery-2019/examples/ch10/completed_exercises/complete_form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apps.profburnett.com/jQuery-2019/examples/ch10/jQuery_UI_Form_Widget/form.html" TargetMode="External"/><Relationship Id="rId2" Type="http://schemas.openxmlformats.org/officeDocument/2006/relationships/hyperlink" Target="http://apps.profburnett.com/jQuery-2019/examples/ch10/member_form/index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queryform.com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343150"/>
            <a:ext cx="832485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III </a:t>
            </a:r>
          </a:p>
          <a:p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10 – How to Work with Forms and Data Validation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846637"/>
            <a:ext cx="8248650" cy="914400"/>
          </a:xfrm>
        </p:spPr>
        <p:txBody>
          <a:bodyPr/>
          <a:lstStyle/>
          <a:p>
            <a:pPr>
              <a:defRPr/>
            </a:pPr>
            <a:r>
              <a:rPr lang="en-US" dirty="0"/>
              <a:t>jQuery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61950" y="4296863"/>
            <a:ext cx="8572500" cy="46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Font typeface="Wingdings" pitchFamily="2" charset="2"/>
              <a:buNone/>
              <a:defRPr sz="2800" b="1" i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Font typeface="Wingdings" pitchFamily="2" charset="2"/>
              <a:buNone/>
              <a:defRPr sz="2400" b="1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Font typeface="Wingdings" pitchFamily="2" charset="2"/>
              <a:buNone/>
              <a:defRPr sz="2000" b="1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Font typeface="Wingdings" pitchFamily="2" charset="2"/>
              <a:buNone/>
              <a:defRPr sz="1800" b="1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Font typeface="Wingdings" pitchFamily="2" charset="2"/>
              <a:buNone/>
              <a:defRPr sz="1800" b="1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endParaRPr lang="en-US" sz="24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10B277F-D2A4-4E59-A39E-39442B2FDD8C}"/>
              </a:ext>
            </a:extLst>
          </p:cNvPr>
          <p:cNvSpPr txBox="1">
            <a:spLocks noChangeArrowheads="1"/>
          </p:cNvSpPr>
          <p:nvPr/>
        </p:nvSpPr>
        <p:spPr>
          <a:xfrm>
            <a:off x="581025" y="3486150"/>
            <a:ext cx="8201025" cy="914400"/>
          </a:xfrm>
          <a:prstGeom prst="rect">
            <a:avLst/>
          </a:prstGeom>
        </p:spPr>
        <p:txBody>
          <a:bodyPr vert="horz" lIns="0" rIns="18288" anchor="b">
            <a:normAutofit fontScale="77500" lnSpcReduction="20000"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b="1" kern="120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b="1" kern="120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b="1" kern="120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b="1" kern="120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br>
              <a:rPr lang="en-US" sz="3600" dirty="0"/>
            </a:br>
            <a:r>
              <a:rPr lang="en-US" sz="2000" dirty="0">
                <a:hlinkClick r:id="rId3"/>
              </a:rPr>
              <a:t>www.profburnett.com</a:t>
            </a:r>
            <a:endParaRPr lang="en-US" sz="2000" dirty="0"/>
          </a:p>
          <a:p>
            <a:pPr>
              <a:defRPr/>
            </a:pPr>
            <a:r>
              <a:rPr lang="en-US" sz="2000" i="1" dirty="0">
                <a:solidFill>
                  <a:srgbClr val="FFC000"/>
                </a:solidFill>
              </a:rPr>
              <a:t>Master a Skill </a:t>
            </a:r>
            <a:r>
              <a:rPr lang="en-US" sz="2000" i="1" dirty="0"/>
              <a:t>/ </a:t>
            </a:r>
            <a:r>
              <a:rPr lang="en-US" sz="2000" i="1" dirty="0">
                <a:solidFill>
                  <a:srgbClr val="FFFF00"/>
                </a:solidFill>
              </a:rPr>
              <a:t>Learn for Life</a:t>
            </a:r>
          </a:p>
        </p:txBody>
      </p:sp>
    </p:spTree>
    <p:extLst>
      <p:ext uri="{BB962C8B-B14F-4D97-AF65-F5344CB8AC3E}">
        <p14:creationId xmlns:p14="http://schemas.microsoft.com/office/powerpoint/2010/main" val="1478377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 Form Selectors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504950"/>
          <a:ext cx="8229599" cy="348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9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9702">
                  <a:extLst>
                    <a:ext uri="{9D8B030D-6E8A-4147-A177-3AD203B41FA5}">
                      <a16:colId xmlns:a16="http://schemas.microsoft.com/office/drawing/2014/main" val="921254024"/>
                    </a:ext>
                  </a:extLst>
                </a:gridCol>
                <a:gridCol w="5550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  <a:latin typeface="+mj-lt"/>
                        </a:rPr>
                        <a:t>Selector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  <a:latin typeface="+mj-lt"/>
                        </a:rPr>
                        <a:t>Example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latin typeface="+mj-lt"/>
                        </a:rPr>
                        <a:t>Description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:input 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$(':input') 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Selects all input, </a:t>
                      </a:r>
                      <a:r>
                        <a:rPr kumimoji="0" lang="en-US" sz="1400" b="1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textarea</a:t>
                      </a:r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select, and button elements. In other words, it selects all form elements. 	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:text 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$(':text') 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Selects all text fields. 	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:password 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$(':password') 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Selects all password fields. 	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:radio 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$(':radio') 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Selects all radio buttons. 	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:checkbox 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$(':checkbox') 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Selects all checkboxes. 	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:submit 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$(':submit') 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Selects all submit buttons.</a:t>
                      </a:r>
                      <a:endParaRPr kumimoji="0" lang="en-US" sz="1400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:image 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$(':image') 	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Selects all image buttons. 	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:reset 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$(':reset') 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Selects all reset buttons.</a:t>
                      </a:r>
                      <a:endParaRPr kumimoji="0" lang="en-US" sz="1400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7070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 Form Selectors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5687722"/>
              </p:ext>
            </p:extLst>
          </p:nvPr>
        </p:nvGraphicFramePr>
        <p:xfrm>
          <a:off x="457200" y="1504950"/>
          <a:ext cx="822959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9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9702">
                  <a:extLst>
                    <a:ext uri="{9D8B030D-6E8A-4147-A177-3AD203B41FA5}">
                      <a16:colId xmlns:a16="http://schemas.microsoft.com/office/drawing/2014/main" val="921254024"/>
                    </a:ext>
                  </a:extLst>
                </a:gridCol>
                <a:gridCol w="5550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  <a:latin typeface="+mj-lt"/>
                        </a:rPr>
                        <a:t>Selector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  <a:latin typeface="+mj-lt"/>
                        </a:rPr>
                        <a:t>Example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latin typeface="+mj-lt"/>
                        </a:rPr>
                        <a:t>Description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:button 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$(':button') 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Selects all fields with type button.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:file 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$(':file') 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Selects all file fields (used for uploading a file). 	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:hidden 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$(':hidden') 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Selects all hidden fields.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:enabled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$(':enabled')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Selects all enabled input elements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4745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:checked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$(':checked')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Selects all checked input elements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399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:selected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$(':selected')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Selects all selected input elements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253112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0A36B07-BA4A-4119-B440-398C481C5C4C}"/>
              </a:ext>
            </a:extLst>
          </p:cNvPr>
          <p:cNvSpPr txBox="1"/>
          <p:nvPr/>
        </p:nvSpPr>
        <p:spPr>
          <a:xfrm>
            <a:off x="381000" y="4220464"/>
            <a:ext cx="2339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  <a:hlinkClick r:id="rId2"/>
              </a:rPr>
              <a:t> jQuery Selector Tester</a:t>
            </a: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01275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FBE9D-29A5-4C54-96AF-6B2F25B21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The jQuery methods for getting, setting, </a:t>
            </a:r>
            <a:br>
              <a:rPr lang="en-US" sz="3200" dirty="0"/>
            </a:br>
            <a:r>
              <a:rPr lang="en-US" sz="3200" dirty="0"/>
              <a:t>and trimming control values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7ADCF5B6-F5A4-4CA6-9F25-39AC74EA2A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2683688"/>
              </p:ext>
            </p:extLst>
          </p:nvPr>
        </p:nvGraphicFramePr>
        <p:xfrm>
          <a:off x="457200" y="1504950"/>
          <a:ext cx="7772400" cy="142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1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  <a:latin typeface="+mj-lt"/>
                        </a:rPr>
                        <a:t>Method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latin typeface="+mj-lt"/>
                        </a:rPr>
                        <a:t>Description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latin typeface="+mj-lt"/>
                        </a:rPr>
                        <a:t>val</a:t>
                      </a:r>
                      <a:r>
                        <a:rPr lang="en-US" sz="1400" b="1" dirty="0">
                          <a:latin typeface="+mj-lt"/>
                        </a:rPr>
                        <a:t>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Gets the value attribute of the selected elements (for form elements)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latin typeface="+mj-lt"/>
                        </a:rPr>
                        <a:t>val</a:t>
                      </a:r>
                      <a:r>
                        <a:rPr lang="en-US" sz="1400" b="1" dirty="0">
                          <a:latin typeface="+mj-lt"/>
                        </a:rPr>
                        <a:t>(value)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Sets the value attribute of the selected elements (for form elements)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trim()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Removes all the spaces as the start and end of the string (for form elements)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4830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360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9FBD4-6C7C-4E2C-A57B-D93CDFAD7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The jQuery methods for triggering events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8A5C470-B5D8-453C-9F1E-EC48C2A0FF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1986866"/>
              </p:ext>
            </p:extLst>
          </p:nvPr>
        </p:nvGraphicFramePr>
        <p:xfrm>
          <a:off x="457200" y="1504950"/>
          <a:ext cx="7772400" cy="216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  <a:latin typeface="+mj-lt"/>
                        </a:rPr>
                        <a:t>Method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latin typeface="+mj-lt"/>
                        </a:rPr>
                        <a:t>Description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focus()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Moves the focus to the selected element and triggers the focus event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blur()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Removes the focus to the selected element and triggers the blur event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change()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Triggers the change event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4830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select()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Triggers the select event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submit()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Triggers the submit event for a form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3929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9690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02BB9-9798-4DE3-B2AF-BB93AEF07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The jQuery event methods for forms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E360BB6-A8F6-485E-9E75-300AA4A470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1499071"/>
              </p:ext>
            </p:extLst>
          </p:nvPr>
        </p:nvGraphicFramePr>
        <p:xfrm>
          <a:off x="457200" y="1504950"/>
          <a:ext cx="7772400" cy="216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  <a:latin typeface="+mj-lt"/>
                        </a:rPr>
                        <a:t>Method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latin typeface="+mj-lt"/>
                        </a:rPr>
                        <a:t>Description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focus(</a:t>
                      </a:r>
                      <a:r>
                        <a:rPr lang="en-US" sz="1400" b="1" i="1" dirty="0">
                          <a:latin typeface="+mj-lt"/>
                        </a:rPr>
                        <a:t>handler</a:t>
                      </a:r>
                      <a:r>
                        <a:rPr lang="en-US" sz="1400" b="1" dirty="0">
                          <a:latin typeface="+mj-lt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The handler runs when the focus moves to the selected element 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blur(</a:t>
                      </a:r>
                      <a:r>
                        <a:rPr kumimoji="0" lang="en-US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handler</a:t>
                      </a:r>
                      <a:r>
                        <a:rPr lang="en-US" sz="1400" b="1" dirty="0">
                          <a:latin typeface="+mj-lt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The handler runs when the focus leaves the selected element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change(</a:t>
                      </a:r>
                      <a:r>
                        <a:rPr kumimoji="0" lang="en-US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handler</a:t>
                      </a:r>
                      <a:r>
                        <a:rPr lang="en-US" sz="1400" b="1" dirty="0">
                          <a:latin typeface="+mj-lt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The handler runs when the value in the selected element is changed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4830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select(</a:t>
                      </a:r>
                      <a:r>
                        <a:rPr kumimoji="0" lang="en-US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handler</a:t>
                      </a:r>
                      <a:r>
                        <a:rPr lang="en-US" sz="1400" b="1" dirty="0">
                          <a:latin typeface="+mj-lt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The handler runs when the user selects text in a text or text area box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submit(</a:t>
                      </a:r>
                      <a:r>
                        <a:rPr kumimoji="0" lang="en-US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handler</a:t>
                      </a:r>
                      <a:r>
                        <a:rPr lang="en-US" sz="1400" b="1" dirty="0">
                          <a:latin typeface="+mj-lt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The handler runs when the a submit button is clicked in a form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3929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376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 Form Validation Rules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659785"/>
              </p:ext>
            </p:extLst>
          </p:nvPr>
        </p:nvGraphicFramePr>
        <p:xfrm>
          <a:off x="457200" y="1504950"/>
          <a:ext cx="8229600" cy="349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  <a:latin typeface="+mj-lt"/>
                        </a:rPr>
                        <a:t>Validation</a:t>
                      </a:r>
                      <a:r>
                        <a:rPr lang="en-US" sz="1600" b="1" baseline="0" dirty="0">
                          <a:effectLst/>
                          <a:latin typeface="+mj-lt"/>
                        </a:rPr>
                        <a:t> Rule</a:t>
                      </a:r>
                      <a:endParaRPr lang="en-US" sz="1600" b="1" dirty="0">
                        <a:effectLst/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j-lt"/>
                        </a:rPr>
                        <a:t>Description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2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required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2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The field won’t be submitted unless this field is filled out, checked, or selected. 	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2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date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2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Information must be in the format MM/DD/YYYY. For example, 10/30/2014 is considered valid, but 10-30-2014 is not. 	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200" b="1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url</a:t>
                      </a:r>
                      <a:r>
                        <a:rPr kumimoji="0" lang="en-US" sz="12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2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Must be a full, valid web address like http://www.chia-vet.com. Partial URLs like www.chia-vet.com or chia-vet.com (http://chia-vet. com) are considered invalid. 	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2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email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2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Must be formatted like an email address: bob@chia-vet.com. This class doesn’t actually check to make sure the email address is real, so someone could still enter nobody@noplace.com and the field would pass validation. 	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2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number 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2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Must be a number like 32 or 102.50 or even –145.5555. However, the input can’t include any symbols, so $45.00 and 100,000 are invalid. 	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2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digits 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2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Can only include positive integers. So 1, 20, 12333 are valid, but 10.33 and –12 are not valid. 	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200" b="1" i="0" u="none" strike="noStrike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creditcard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Must be a validly formatted credit card number. 	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9510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CEE3B-25FB-40DC-A49A-0594C3372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 with jQuery UI Widgets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2C14D-DE74-44C9-8C96-437BD9DDF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Date Picker</a:t>
            </a:r>
          </a:p>
          <a:p>
            <a:r>
              <a:rPr lang="en-US" dirty="0"/>
              <a:t>Improved Buttons </a:t>
            </a:r>
          </a:p>
          <a:p>
            <a:r>
              <a:rPr lang="en-US" dirty="0"/>
              <a:t>Autocompletion</a:t>
            </a:r>
          </a:p>
        </p:txBody>
      </p:sp>
    </p:spTree>
    <p:extLst>
      <p:ext uri="{BB962C8B-B14F-4D97-AF65-F5344CB8AC3E}">
        <p14:creationId xmlns:p14="http://schemas.microsoft.com/office/powerpoint/2010/main" val="508748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Picking Dates with Style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Attach jQuery UI’s CSS and JavaScript files to your web page. </a:t>
            </a:r>
            <a:endParaRPr lang="en-US" sz="2400" b="0" dirty="0"/>
          </a:p>
          <a:p>
            <a:r>
              <a:rPr lang="en-US" sz="2400" dirty="0"/>
              <a:t>Add a form to a page, and include a text &lt;input&gt; field for capturing a date. </a:t>
            </a:r>
          </a:p>
          <a:p>
            <a:r>
              <a:rPr lang="en-US" sz="2400" dirty="0"/>
              <a:t>Add jQuery’s $(document).ready() function to your page</a:t>
            </a:r>
            <a:endParaRPr lang="en-US" sz="2400" b="0" dirty="0"/>
          </a:p>
          <a:p>
            <a:r>
              <a:rPr lang="en-US" sz="2400" dirty="0"/>
              <a:t>Use jQuery to select the input element(s) and call the </a:t>
            </a:r>
            <a:r>
              <a:rPr lang="en-US" sz="2400" dirty="0" err="1"/>
              <a:t>datepicker</a:t>
            </a:r>
            <a:r>
              <a:rPr lang="en-US" sz="2400" dirty="0"/>
              <a:t>() function. </a:t>
            </a:r>
            <a:endParaRPr lang="en-US" sz="2400" b="0" dirty="0"/>
          </a:p>
          <a:p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42854490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Date Picker Properties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changeMonth</a:t>
            </a:r>
            <a:endParaRPr lang="en-US" b="0" dirty="0"/>
          </a:p>
          <a:p>
            <a:r>
              <a:rPr lang="en-US" dirty="0" err="1"/>
              <a:t>changeYear</a:t>
            </a:r>
            <a:endParaRPr lang="en-US" b="0" dirty="0"/>
          </a:p>
          <a:p>
            <a:r>
              <a:rPr lang="en-US" dirty="0" err="1"/>
              <a:t>dateFormat</a:t>
            </a:r>
            <a:endParaRPr lang="en-US" b="0" dirty="0"/>
          </a:p>
          <a:p>
            <a:r>
              <a:rPr lang="en-US" dirty="0" err="1"/>
              <a:t>monthNames</a:t>
            </a:r>
            <a:endParaRPr lang="en-US" b="0" dirty="0"/>
          </a:p>
          <a:p>
            <a:r>
              <a:rPr lang="en-US" dirty="0" err="1"/>
              <a:t>numberOfMonths</a:t>
            </a:r>
            <a:endParaRPr lang="en-US" b="0" dirty="0"/>
          </a:p>
          <a:p>
            <a:r>
              <a:rPr lang="en-US" dirty="0" err="1"/>
              <a:t>maxDate</a:t>
            </a:r>
            <a:endParaRPr lang="en-US" b="0" dirty="0"/>
          </a:p>
          <a:p>
            <a:r>
              <a:rPr lang="en-US" dirty="0" err="1"/>
              <a:t>minDate</a:t>
            </a:r>
            <a:endParaRPr lang="en-US" b="0" dirty="0"/>
          </a:p>
          <a:p>
            <a:r>
              <a:rPr lang="en-US" dirty="0" err="1"/>
              <a:t>yearRange</a:t>
            </a:r>
            <a:endParaRPr lang="en-US" b="0" dirty="0"/>
          </a:p>
          <a:p>
            <a:endParaRPr lang="en-US" b="0" dirty="0"/>
          </a:p>
          <a:p>
            <a:endParaRPr lang="en-US" dirty="0"/>
          </a:p>
        </p:txBody>
      </p:sp>
      <p:sp>
        <p:nvSpPr>
          <p:cNvPr id="4" name="Rounded Rectangle 3">
            <a:hlinkClick r:id="rId2"/>
          </p:cNvPr>
          <p:cNvSpPr/>
          <p:nvPr/>
        </p:nvSpPr>
        <p:spPr>
          <a:xfrm>
            <a:off x="5638800" y="2209800"/>
            <a:ext cx="1676400" cy="7239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Basic 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5965598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Stylish Select Menus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Attach jQuery UI’s CSS and JavaScript files to your web page. </a:t>
            </a:r>
            <a:endParaRPr lang="en-US" sz="2000" b="0" dirty="0"/>
          </a:p>
          <a:p>
            <a:r>
              <a:rPr lang="en-US" sz="2000" dirty="0"/>
              <a:t>Add a form to a page, and include a text &lt;input&gt; field for capturing a date. </a:t>
            </a:r>
          </a:p>
          <a:p>
            <a:r>
              <a:rPr lang="en-US" sz="2000" dirty="0"/>
              <a:t>Add jQuery’s $(document).ready() function to your page</a:t>
            </a:r>
            <a:endParaRPr lang="en-US" sz="2000" b="0" dirty="0"/>
          </a:p>
          <a:p>
            <a:r>
              <a:rPr lang="en-US" sz="2000" dirty="0"/>
              <a:t>Use jQuery to select the menu and call the </a:t>
            </a:r>
            <a:r>
              <a:rPr lang="en-US" sz="2000" dirty="0" err="1"/>
              <a:t>selectmenu</a:t>
            </a:r>
            <a:r>
              <a:rPr lang="en-US" sz="2000" dirty="0"/>
              <a:t>() function: </a:t>
            </a:r>
            <a:endParaRPr lang="en-US" sz="2000" b="0" dirty="0"/>
          </a:p>
          <a:p>
            <a:r>
              <a:rPr lang="en-US" sz="2000" dirty="0"/>
              <a:t>Pass an object literal to the </a:t>
            </a:r>
            <a:r>
              <a:rPr lang="en-US" sz="2000" dirty="0" err="1"/>
              <a:t>selectmenu</a:t>
            </a:r>
            <a:r>
              <a:rPr lang="en-US" sz="2000" dirty="0"/>
              <a:t>() function with a width property.</a:t>
            </a:r>
            <a:endParaRPr lang="en-US" sz="2000" b="0" dirty="0"/>
          </a:p>
          <a:p>
            <a:endParaRPr lang="en-US" sz="2000" b="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20820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Class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Forms and Form Controls</a:t>
            </a:r>
          </a:p>
          <a:p>
            <a:r>
              <a:rPr lang="en-US" dirty="0"/>
              <a:t>jQuery Form Selectors</a:t>
            </a:r>
          </a:p>
          <a:p>
            <a:r>
              <a:rPr lang="en-US" dirty="0"/>
              <a:t>jQuery Event Methods for Forms </a:t>
            </a:r>
          </a:p>
          <a:p>
            <a:r>
              <a:rPr lang="en-US" dirty="0"/>
              <a:t>jQuery Form Validation</a:t>
            </a:r>
          </a:p>
          <a:p>
            <a:r>
              <a:rPr lang="en-US" dirty="0"/>
              <a:t>jQuery Date Picker</a:t>
            </a:r>
          </a:p>
          <a:p>
            <a:r>
              <a:rPr lang="en-US" dirty="0"/>
              <a:t>jQuery Improved Buttons </a:t>
            </a:r>
          </a:p>
          <a:p>
            <a:r>
              <a:rPr lang="en-US" dirty="0"/>
              <a:t>jQuery Autocompletion</a:t>
            </a:r>
          </a:p>
          <a:p>
            <a:r>
              <a:rPr lang="en-US" dirty="0"/>
              <a:t>jQuery Form Builder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A96B-8E2A-43B5-8796-1FA57AAF1155}" type="datetime1">
              <a:rPr lang="en-US" smtClean="0"/>
              <a:t>8/7/2019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Copyright © Carl M. Burnett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1270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Select Menu Properties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width </a:t>
            </a:r>
            <a:endParaRPr lang="en-US" b="0" dirty="0"/>
          </a:p>
          <a:p>
            <a:r>
              <a:rPr lang="en-US" dirty="0"/>
              <a:t>icons</a:t>
            </a:r>
            <a:endParaRPr lang="en-US" b="0" dirty="0"/>
          </a:p>
          <a:p>
            <a:r>
              <a:rPr lang="en-US" dirty="0"/>
              <a:t>position </a:t>
            </a:r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408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Styling Buttons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Attach jQuery UI’s CSS and JavaScript files to your web page. </a:t>
            </a:r>
            <a:endParaRPr lang="en-US" sz="2400" b="0" dirty="0"/>
          </a:p>
          <a:p>
            <a:r>
              <a:rPr lang="en-US" sz="2400" dirty="0"/>
              <a:t>Add a button to the page. It can be either a reset, submit, or input button or &lt;button&gt; element. </a:t>
            </a:r>
            <a:endParaRPr lang="en-US" sz="2400" b="0" dirty="0"/>
          </a:p>
          <a:p>
            <a:r>
              <a:rPr lang="en-US" sz="2400" dirty="0"/>
              <a:t>Add jQuery’s $(document).ready() function to your page</a:t>
            </a:r>
            <a:endParaRPr lang="en-US" sz="2400" b="0" dirty="0"/>
          </a:p>
          <a:p>
            <a:r>
              <a:rPr lang="en-US" sz="2400" dirty="0"/>
              <a:t>Use jQuery to select the button and call the button function</a:t>
            </a:r>
          </a:p>
          <a:p>
            <a:r>
              <a:rPr lang="en-US" sz="2400" dirty="0"/>
              <a:t>Customizing Buttons </a:t>
            </a:r>
            <a:endParaRPr lang="en-US" sz="2400" b="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Rounded Rectangle 4">
            <a:hlinkClick r:id="rId2"/>
            <a:extLst>
              <a:ext uri="{FF2B5EF4-FFF2-40B4-BE49-F238E27FC236}">
                <a16:creationId xmlns:a16="http://schemas.microsoft.com/office/drawing/2014/main" id="{07EA475E-625B-4A89-BA2D-F19AD762FBA7}"/>
              </a:ext>
            </a:extLst>
          </p:cNvPr>
          <p:cNvSpPr/>
          <p:nvPr/>
        </p:nvSpPr>
        <p:spPr>
          <a:xfrm>
            <a:off x="5715000" y="3790950"/>
            <a:ext cx="1676400" cy="7239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Stylized</a:t>
            </a:r>
          </a:p>
          <a:p>
            <a:pPr algn="ctr"/>
            <a:r>
              <a:rPr lang="en-US" dirty="0">
                <a:latin typeface="+mj-lt"/>
              </a:rPr>
              <a:t>Form</a:t>
            </a:r>
          </a:p>
        </p:txBody>
      </p:sp>
    </p:spTree>
    <p:extLst>
      <p:ext uri="{BB962C8B-B14F-4D97-AF65-F5344CB8AC3E}">
        <p14:creationId xmlns:p14="http://schemas.microsoft.com/office/powerpoint/2010/main" val="40343680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Providing Hints with Autocomplete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Attach jQuery UI’s CSS and JavaScript files to your web page. </a:t>
            </a:r>
            <a:endParaRPr lang="en-US" sz="2400" b="0" dirty="0"/>
          </a:p>
          <a:p>
            <a:r>
              <a:rPr lang="en-US" sz="2400" dirty="0"/>
              <a:t>Add a form to the page, and include a text input field</a:t>
            </a:r>
            <a:endParaRPr lang="en-US" sz="2400" b="0" dirty="0"/>
          </a:p>
          <a:p>
            <a:r>
              <a:rPr lang="en-US" sz="2400" dirty="0"/>
              <a:t>Add jQuery’s $(document).ready() function to your page</a:t>
            </a:r>
            <a:endParaRPr lang="en-US" sz="2400" b="0" dirty="0"/>
          </a:p>
          <a:p>
            <a:r>
              <a:rPr lang="en-US" sz="2400" dirty="0"/>
              <a:t>Use jQuery to select the text field and call the autocomplete function.</a:t>
            </a:r>
            <a:endParaRPr lang="en-US" sz="2400" b="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46124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Arrays for Autocomplete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airports = [ </a:t>
            </a:r>
            <a:b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'Aberdeen Regional Airport, Aberdeen, South Dakota', 'Abilene Regional Airport, Abilene, Texas’, 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'Abraham Lincoln Capital Airport, Springfield, Illinois’, 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'Adak Airport, Adak Island, Alaska’, 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'Adirondack Regional Airport,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Saranca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Lake, New York’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]; // lots more airports would go in here </a:t>
            </a:r>
          </a:p>
        </p:txBody>
      </p:sp>
    </p:spTree>
    <p:extLst>
      <p:ext uri="{BB962C8B-B14F-4D97-AF65-F5344CB8AC3E}">
        <p14:creationId xmlns:p14="http://schemas.microsoft.com/office/powerpoint/2010/main" val="21099842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Separate Labels and Values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airports = [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label : 'Aberdeen Regional Airport, Aberdeen, South Dakota', 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value : 'ABR' 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}, 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label : 'Abilene Regional Airport, Abilene, Texas', 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value : 'ABI' 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}, 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     label : 'Abraham Lincoln Capital Airport, Springfield, Illinois', 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value : 'SPI' 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}, 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    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label : 'Adak Airport, Adak Island, Alaska', 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value : 'ADK' 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}, 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label : 'Adirondack Regional Airport,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Saranca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Lake, New York', 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value : 'SLK' 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9154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Getting Autocomplete Data from the Server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b="0" dirty="0"/>
          </a:p>
          <a:p>
            <a:r>
              <a:rPr lang="en-US" dirty="0"/>
              <a:t>A visitor begins typing into a text field. </a:t>
            </a:r>
            <a:endParaRPr lang="en-US" b="0" dirty="0"/>
          </a:p>
          <a:p>
            <a:r>
              <a:rPr lang="en-US" dirty="0"/>
              <a:t>The visitor’s input is sent to the server. </a:t>
            </a:r>
            <a:r>
              <a:rPr lang="en-US" b="0" dirty="0"/>
              <a:t> </a:t>
            </a:r>
          </a:p>
          <a:p>
            <a:pPr lvl="1"/>
            <a:r>
              <a:rPr lang="en-US" b="0" dirty="0"/>
              <a:t>Using Ajax, the browser sends data to the server and waits for a response. In this case, the browser sends the text the visitor has typed so far. </a:t>
            </a:r>
          </a:p>
          <a:p>
            <a:r>
              <a:rPr lang="en-US" dirty="0"/>
              <a:t>The server sends back an array of terms that match what the visitor has typed so far. </a:t>
            </a:r>
          </a:p>
          <a:p>
            <a:pPr lvl="1"/>
            <a:r>
              <a:rPr lang="en-US" b="0" dirty="0"/>
              <a:t>The server provides a list of matching terms. Usually, this is accomplished using server-side programming that searches a database, gets results, and formats those results into an array that’s sent back to the browser. </a:t>
            </a:r>
          </a:p>
          <a:p>
            <a:r>
              <a:rPr lang="en-US" dirty="0"/>
              <a:t>The list of matching terms appears in the autocomplete menu.</a:t>
            </a:r>
            <a:endParaRPr lang="en-US" b="0" dirty="0"/>
          </a:p>
        </p:txBody>
      </p:sp>
      <p:sp>
        <p:nvSpPr>
          <p:cNvPr id="4" name="Rounded Rectangle 4">
            <a:hlinkClick r:id="rId2"/>
            <a:extLst>
              <a:ext uri="{FF2B5EF4-FFF2-40B4-BE49-F238E27FC236}">
                <a16:creationId xmlns:a16="http://schemas.microsoft.com/office/drawing/2014/main" id="{B085D50C-467D-41E6-982E-10035F4B1F3A}"/>
              </a:ext>
            </a:extLst>
          </p:cNvPr>
          <p:cNvSpPr/>
          <p:nvPr/>
        </p:nvSpPr>
        <p:spPr>
          <a:xfrm>
            <a:off x="6248400" y="1504950"/>
            <a:ext cx="1676400" cy="7239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Autocomplete</a:t>
            </a:r>
          </a:p>
          <a:p>
            <a:pPr algn="ctr"/>
            <a:r>
              <a:rPr lang="en-US" dirty="0">
                <a:latin typeface="+mj-lt"/>
              </a:rPr>
              <a:t>Form</a:t>
            </a:r>
          </a:p>
        </p:txBody>
      </p:sp>
    </p:spTree>
    <p:extLst>
      <p:ext uri="{BB962C8B-B14F-4D97-AF65-F5344CB8AC3E}">
        <p14:creationId xmlns:p14="http://schemas.microsoft.com/office/powerpoint/2010/main" val="39984477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663D9-7119-4E80-AC5D-FD7FC5D57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Validation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DDC7E-0B5F-43E0-AACE-435D4DECF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Form Validation</a:t>
            </a:r>
            <a:endParaRPr lang="en-US" dirty="0"/>
          </a:p>
          <a:p>
            <a:r>
              <a:rPr lang="en-US" dirty="0">
                <a:hlinkClick r:id="rId3"/>
              </a:rPr>
              <a:t>jQuery UI Form Widget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5773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D80D8-5C99-478E-9912-A096C5532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921A9-781F-4C6B-BBC7-32CE3DA26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hlinkClick r:id="rId2"/>
              </a:rPr>
              <a:t>https://www.jqueryform.com/</a:t>
            </a:r>
            <a:endParaRPr lang="en-US" dirty="0"/>
          </a:p>
          <a:p>
            <a:r>
              <a:rPr lang="en-US" dirty="0"/>
              <a:t>jQuery Form Builder</a:t>
            </a:r>
          </a:p>
          <a:p>
            <a:pPr lvl="1"/>
            <a:r>
              <a:rPr lang="en-US" dirty="0"/>
              <a:t>12 Form Validation</a:t>
            </a:r>
          </a:p>
          <a:p>
            <a:pPr lvl="1"/>
            <a:r>
              <a:rPr lang="en-US" dirty="0"/>
              <a:t>Date Picker</a:t>
            </a:r>
          </a:p>
          <a:p>
            <a:pPr lvl="1"/>
            <a:r>
              <a:rPr lang="en-US" dirty="0"/>
              <a:t>Picture Choice</a:t>
            </a:r>
          </a:p>
          <a:p>
            <a:pPr lvl="1"/>
            <a:r>
              <a:rPr lang="en-US" dirty="0"/>
              <a:t>Form Logic</a:t>
            </a:r>
          </a:p>
          <a:p>
            <a:pPr lvl="1"/>
            <a:r>
              <a:rPr lang="en-US" dirty="0"/>
              <a:t>Google Friendly</a:t>
            </a:r>
          </a:p>
          <a:p>
            <a:pPr lvl="1"/>
            <a:r>
              <a:rPr lang="en-US" dirty="0"/>
              <a:t>Personalized Email Messages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2243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5DFC0-8D0A-4D20-A3E7-A88A1E816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Student Exercise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47239-62CC-4E98-A613-DBCA2A04E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00902"/>
            <a:ext cx="8229600" cy="3291840"/>
          </a:xfrm>
        </p:spPr>
        <p:txBody>
          <a:bodyPr>
            <a:normAutofit/>
          </a:bodyPr>
          <a:lstStyle/>
          <a:p>
            <a:r>
              <a:rPr lang="en-US" sz="2000" dirty="0"/>
              <a:t>Complete Chapter 10-1 Validate with JavaScript exercise on page 305</a:t>
            </a:r>
          </a:p>
          <a:p>
            <a:r>
              <a:rPr lang="en-US" sz="2000" dirty="0"/>
              <a:t>Students will upload test files to development site.</a:t>
            </a:r>
          </a:p>
          <a:p>
            <a:r>
              <a:rPr lang="en-US" sz="2000" dirty="0"/>
              <a:t>Students will preview in browser development files.</a:t>
            </a:r>
          </a:p>
          <a:p>
            <a:r>
              <a:rPr lang="en-US" sz="2000" dirty="0"/>
              <a:t>Students will upload files to live site.</a:t>
            </a:r>
          </a:p>
          <a:p>
            <a:r>
              <a:rPr lang="en-US" sz="2000" dirty="0"/>
              <a:t>Students will preview in browser live files.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46261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5DFC0-8D0A-4D20-A3E7-A88A1E816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Student Exercise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47239-62CC-4E98-A613-DBCA2A04E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Complete jQuery UI Form Widget Tutorial. (refer to handout) </a:t>
            </a:r>
          </a:p>
          <a:p>
            <a:r>
              <a:rPr lang="en-US" sz="2000" dirty="0"/>
              <a:t>Students will upload test files to development site.</a:t>
            </a:r>
          </a:p>
          <a:p>
            <a:r>
              <a:rPr lang="en-US" sz="2000" dirty="0"/>
              <a:t>Students will preview in browser development files.</a:t>
            </a:r>
          </a:p>
          <a:p>
            <a:r>
              <a:rPr lang="en-US" sz="2000" dirty="0"/>
              <a:t>Students will upload files to live site.</a:t>
            </a:r>
          </a:p>
          <a:p>
            <a:r>
              <a:rPr lang="en-US" sz="2000" dirty="0"/>
              <a:t>Students will preview in browser live files.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0666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5FD3E-BEC8-4338-BE60-D33749E52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Forms – Why are they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69552-0150-4288-8091-3F757CCC2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6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Form Element Attributes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528416"/>
              </p:ext>
            </p:extLst>
          </p:nvPr>
        </p:nvGraphicFramePr>
        <p:xfrm>
          <a:off x="457200" y="1504950"/>
          <a:ext cx="7772400" cy="157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1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  <a:latin typeface="+mj-lt"/>
                        </a:rPr>
                        <a:t>Attribute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latin typeface="+mj-lt"/>
                        </a:rPr>
                        <a:t>Description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name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 name the can be referred to by client-side or server-side code.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action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The URL of the file that will process the data in the form.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method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Specifies the HTTP method (GET or POST) to be used when submitting the form data. “get” is default.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0638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3BDEF-ACAA-4F55-9C98-C948627CA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HTML5 controls for input data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940340D-7007-48BF-9C79-4293C4D0AE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0653577"/>
              </p:ext>
            </p:extLst>
          </p:nvPr>
        </p:nvGraphicFramePr>
        <p:xfrm>
          <a:off x="457200" y="1504950"/>
          <a:ext cx="822959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921254024"/>
                    </a:ext>
                  </a:extLst>
                </a:gridCol>
                <a:gridCol w="4952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  <a:latin typeface="+mj-lt"/>
                        </a:rPr>
                        <a:t>Input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  <a:latin typeface="+mj-lt"/>
                        </a:rPr>
                        <a:t>Example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latin typeface="+mj-lt"/>
                        </a:rPr>
                        <a:t>Description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email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&lt;input type="email"&gt;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used for input fields that should contain an e-mail address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kern="120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url</a:t>
                      </a:r>
                      <a:endParaRPr kumimoji="0" lang="en-US" sz="1400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&lt;input type="</a:t>
                      </a:r>
                      <a:r>
                        <a:rPr lang="en-US" sz="1400" b="1" dirty="0" err="1">
                          <a:latin typeface="+mj-lt"/>
                        </a:rPr>
                        <a:t>url</a:t>
                      </a:r>
                      <a:r>
                        <a:rPr lang="en-US" sz="1400" b="1" dirty="0">
                          <a:latin typeface="+mj-lt"/>
                        </a:rPr>
                        <a:t>"&gt;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used for input fields that should contain a URL address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latin typeface="+mj-lt"/>
                        </a:rPr>
                        <a:t>tel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&lt;input type="</a:t>
                      </a:r>
                      <a:r>
                        <a:rPr lang="en-US" sz="1400" b="1" dirty="0" err="1">
                          <a:latin typeface="+mj-lt"/>
                        </a:rPr>
                        <a:t>tel</a:t>
                      </a:r>
                      <a:r>
                        <a:rPr lang="en-US" sz="1400" b="1" dirty="0">
                          <a:latin typeface="+mj-lt"/>
                        </a:rPr>
                        <a:t>"&gt;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used for input fields that should contain a telephone number.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number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&lt;input type="number"&gt;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defines a numeric input field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&lt;input type="date"&gt;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used for input fields that should contain a 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&lt;input type="time"&gt;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allows the user to select a time (no time zone)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color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&lt;input type="color"&gt;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used for input fields that should contain a color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716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3BDEF-ACAA-4F55-9C98-C948627CA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HTML5 controls for input data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940340D-7007-48BF-9C79-4293C4D0AE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2706225"/>
              </p:ext>
            </p:extLst>
          </p:nvPr>
        </p:nvGraphicFramePr>
        <p:xfrm>
          <a:off x="457201" y="1504950"/>
          <a:ext cx="8229599" cy="315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921254024"/>
                    </a:ext>
                  </a:extLst>
                </a:gridCol>
                <a:gridCol w="4419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  <a:latin typeface="+mj-lt"/>
                        </a:rPr>
                        <a:t>Input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  <a:latin typeface="+mj-lt"/>
                        </a:rPr>
                        <a:t>Example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latin typeface="+mj-lt"/>
                        </a:rPr>
                        <a:t>Description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datetime-local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&lt;input type="datetime-local"&gt;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specifies a date and time input field, with no time zone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month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&lt;input type="month"&gt;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allows the user to select a month and year.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search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&lt;input type="search"&gt;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used for search fields (a search field behaves like a regular text field).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week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&lt;input type="week"&gt;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allows the user to select a week and year.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range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&lt;input type="range"&gt;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defines a control for entering a number whose exact value is not important (like a slider control). Default range is 0 to 100. However, you can set restrictions on what numbers are accepted with the min, max, and step attributes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6334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A0F14-F509-4CDB-9982-E602E14C0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The basic HTML5 attributes for working with 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E6EA3-2E08-4EA5-9F55-6BF40CDB0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028950"/>
            <a:ext cx="8229600" cy="329184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228F68C-611F-4529-831A-2751DF3438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3869169"/>
              </p:ext>
            </p:extLst>
          </p:nvPr>
        </p:nvGraphicFramePr>
        <p:xfrm>
          <a:off x="457200" y="1504950"/>
          <a:ext cx="7772400" cy="120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1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  <a:latin typeface="+mj-lt"/>
                        </a:rPr>
                        <a:t>Attribute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latin typeface="+mj-lt"/>
                        </a:rPr>
                        <a:t>Description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autofocus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specifies that the input field should automatically get focus when the page loads.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placeholder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specifies a hint that describes the expected value of an input field (a sample value or a short description of the format)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2418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C2CEE-2488-4F80-94FA-FDAB26E77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The HTML5 attributes for data validation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274F138-3FB2-4612-8C04-5D69CFC356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7686017"/>
              </p:ext>
            </p:extLst>
          </p:nvPr>
        </p:nvGraphicFramePr>
        <p:xfrm>
          <a:off x="457200" y="1504950"/>
          <a:ext cx="77724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901790451"/>
                    </a:ext>
                  </a:extLst>
                </a:gridCol>
                <a:gridCol w="579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  <a:latin typeface="+mj-lt"/>
                        </a:rPr>
                        <a:t>Attribute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j-lt"/>
                        </a:rPr>
                        <a:t>Tag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latin typeface="+mj-lt"/>
                        </a:rPr>
                        <a:t>Description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+mj-lt"/>
                        </a:rPr>
                        <a:t>autocomplete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&lt;input&gt;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specifies whether a form or input field should have autocomplete on or off.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+mj-lt"/>
                        </a:rPr>
                        <a:t>pattern (</a:t>
                      </a:r>
                      <a:r>
                        <a:rPr lang="en-US" sz="1400" b="1" dirty="0" err="1">
                          <a:latin typeface="+mj-lt"/>
                        </a:rPr>
                        <a:t>regexp</a:t>
                      </a:r>
                      <a:r>
                        <a:rPr lang="en-US" sz="1400" b="1" dirty="0">
                          <a:latin typeface="+mj-lt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&lt;input&gt;</a:t>
                      </a:r>
                    </a:p>
                    <a:p>
                      <a:endParaRPr kumimoji="0" lang="en-US" sz="1400" b="1" i="0" u="none" strike="noStrike" kern="1200" baseline="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specifies a regular expression that the &lt;input&gt; element's value is checked against.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title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&lt;input&gt;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en-US" sz="1400" b="1" i="0" u="none" strike="noStrike" kern="1200" baseline="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7396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+mj-lt"/>
                        </a:rPr>
                        <a:t>required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&lt;input&gt;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specifies that an input field must be filled out before submitting the form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2748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latin typeface="+mj-lt"/>
                        </a:rPr>
                        <a:t>novalidate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&lt;form&gt;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specifies that the form data should not be validated when submitted.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0524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210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78E6E-50D3-423E-B76F-829EF7DE5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CSS3 pseudo-classes selectors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FA3C827-E1BE-4E11-9E2B-5C5B4EB2BD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09171"/>
              </p:ext>
            </p:extLst>
          </p:nvPr>
        </p:nvGraphicFramePr>
        <p:xfrm>
          <a:off x="429827" y="1504950"/>
          <a:ext cx="82295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9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9702">
                  <a:extLst>
                    <a:ext uri="{9D8B030D-6E8A-4147-A177-3AD203B41FA5}">
                      <a16:colId xmlns:a16="http://schemas.microsoft.com/office/drawing/2014/main" val="921254024"/>
                    </a:ext>
                  </a:extLst>
                </a:gridCol>
                <a:gridCol w="5550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  <a:latin typeface="+mj-lt"/>
                        </a:rPr>
                        <a:t>Selector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  <a:latin typeface="+mj-lt"/>
                        </a:rPr>
                        <a:t>Example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latin typeface="+mj-lt"/>
                        </a:rPr>
                        <a:t>Description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:required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latin typeface="+mj-lt"/>
                        </a:rPr>
                        <a:t>input:required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Selects input elements with the "required" attribute specified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:valid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latin typeface="+mj-lt"/>
                        </a:rPr>
                        <a:t>input:valid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Selects all input elements with a valid value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j-lt"/>
                        </a:rPr>
                        <a:t>:invalid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latin typeface="+mj-lt"/>
                        </a:rPr>
                        <a:t>input:invalid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Selects all input elements with an invalid value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51450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ProfBurnett</Template>
  <TotalTime>730</TotalTime>
  <Words>1805</Words>
  <Application>Microsoft Office PowerPoint</Application>
  <PresentationFormat>On-screen Show (16:9)</PresentationFormat>
  <Paragraphs>319</Paragraphs>
  <Slides>29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Calibri</vt:lpstr>
      <vt:lpstr>Constantia</vt:lpstr>
      <vt:lpstr>Courier New</vt:lpstr>
      <vt:lpstr>Verdana</vt:lpstr>
      <vt:lpstr>Wingdings</vt:lpstr>
      <vt:lpstr>Wingdings 2</vt:lpstr>
      <vt:lpstr>ProfBurnett</vt:lpstr>
      <vt:lpstr>jQuery</vt:lpstr>
      <vt:lpstr>Class Outline</vt:lpstr>
      <vt:lpstr>Forms – Why are they Important?</vt:lpstr>
      <vt:lpstr>Form Element Attributes</vt:lpstr>
      <vt:lpstr>HTML5 controls for input data</vt:lpstr>
      <vt:lpstr>HTML5 controls for input data</vt:lpstr>
      <vt:lpstr>The basic HTML5 attributes for working with forms</vt:lpstr>
      <vt:lpstr>The HTML5 attributes for data validation </vt:lpstr>
      <vt:lpstr>CSS3 pseudo-classes selectors</vt:lpstr>
      <vt:lpstr>jQuery Form Selectors</vt:lpstr>
      <vt:lpstr>jQuery Form Selectors</vt:lpstr>
      <vt:lpstr>The jQuery methods for getting, setting,  and trimming control values</vt:lpstr>
      <vt:lpstr>The jQuery methods for triggering events</vt:lpstr>
      <vt:lpstr>The jQuery event methods for forms</vt:lpstr>
      <vt:lpstr>jQuery Form Validation Rules</vt:lpstr>
      <vt:lpstr>Forms with jQuery UI Widgets</vt:lpstr>
      <vt:lpstr>Picking Dates with Style </vt:lpstr>
      <vt:lpstr>Setting Date Picker Properties </vt:lpstr>
      <vt:lpstr>Stylish Select Menus </vt:lpstr>
      <vt:lpstr>Setting Select Menu Properties </vt:lpstr>
      <vt:lpstr>Styling Buttons </vt:lpstr>
      <vt:lpstr>Providing Hints with Autocomplete </vt:lpstr>
      <vt:lpstr>Using Arrays for Autocomplete </vt:lpstr>
      <vt:lpstr>Using Separate Labels and Values </vt:lpstr>
      <vt:lpstr>Getting Autocomplete Data from the Server </vt:lpstr>
      <vt:lpstr>Form Validation Example</vt:lpstr>
      <vt:lpstr>jQuery Form</vt:lpstr>
      <vt:lpstr>Student Exercise 1</vt:lpstr>
      <vt:lpstr>Student Exercise 2</vt:lpstr>
    </vt:vector>
  </TitlesOfParts>
  <Company>BWGM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Professor Burnett</dc:creator>
  <cp:lastModifiedBy>Carl Burnett</cp:lastModifiedBy>
  <cp:revision>66</cp:revision>
  <dcterms:created xsi:type="dcterms:W3CDTF">2015-01-18T18:04:19Z</dcterms:created>
  <dcterms:modified xsi:type="dcterms:W3CDTF">2019-08-07T09:41:41Z</dcterms:modified>
</cp:coreProperties>
</file>