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4"/>
  </p:notesMasterIdLst>
  <p:sldIdLst>
    <p:sldId id="257" r:id="rId2"/>
    <p:sldId id="258" r:id="rId3"/>
    <p:sldId id="328" r:id="rId4"/>
    <p:sldId id="293" r:id="rId5"/>
    <p:sldId id="295" r:id="rId6"/>
    <p:sldId id="294" r:id="rId7"/>
    <p:sldId id="399" r:id="rId8"/>
    <p:sldId id="329" r:id="rId9"/>
    <p:sldId id="303" r:id="rId10"/>
    <p:sldId id="365" r:id="rId11"/>
    <p:sldId id="400" r:id="rId12"/>
    <p:sldId id="331" r:id="rId13"/>
    <p:sldId id="334" r:id="rId14"/>
    <p:sldId id="346" r:id="rId15"/>
    <p:sldId id="347" r:id="rId16"/>
    <p:sldId id="348" r:id="rId17"/>
    <p:sldId id="406" r:id="rId18"/>
    <p:sldId id="405" r:id="rId19"/>
    <p:sldId id="351" r:id="rId20"/>
    <p:sldId id="352" r:id="rId21"/>
    <p:sldId id="353" r:id="rId22"/>
    <p:sldId id="354" r:id="rId23"/>
    <p:sldId id="355" r:id="rId24"/>
    <p:sldId id="358" r:id="rId25"/>
    <p:sldId id="359" r:id="rId26"/>
    <p:sldId id="360" r:id="rId27"/>
    <p:sldId id="361" r:id="rId28"/>
    <p:sldId id="408" r:id="rId29"/>
    <p:sldId id="409" r:id="rId30"/>
    <p:sldId id="364" r:id="rId31"/>
    <p:sldId id="362" r:id="rId32"/>
    <p:sldId id="368" r:id="rId33"/>
    <p:sldId id="363" r:id="rId34"/>
    <p:sldId id="369" r:id="rId35"/>
    <p:sldId id="371" r:id="rId36"/>
    <p:sldId id="372" r:id="rId37"/>
    <p:sldId id="373" r:id="rId38"/>
    <p:sldId id="374" r:id="rId39"/>
    <p:sldId id="375" r:id="rId40"/>
    <p:sldId id="376" r:id="rId41"/>
    <p:sldId id="377" r:id="rId42"/>
    <p:sldId id="378" r:id="rId43"/>
    <p:sldId id="379" r:id="rId44"/>
    <p:sldId id="380" r:id="rId45"/>
    <p:sldId id="381" r:id="rId46"/>
    <p:sldId id="382" r:id="rId47"/>
    <p:sldId id="383" r:id="rId48"/>
    <p:sldId id="416" r:id="rId49"/>
    <p:sldId id="384" r:id="rId50"/>
    <p:sldId id="385" r:id="rId51"/>
    <p:sldId id="386" r:id="rId52"/>
    <p:sldId id="387" r:id="rId53"/>
    <p:sldId id="388" r:id="rId54"/>
    <p:sldId id="389" r:id="rId55"/>
    <p:sldId id="390" r:id="rId56"/>
    <p:sldId id="391" r:id="rId57"/>
    <p:sldId id="392" r:id="rId58"/>
    <p:sldId id="393" r:id="rId59"/>
    <p:sldId id="394" r:id="rId60"/>
    <p:sldId id="395" r:id="rId61"/>
    <p:sldId id="410" r:id="rId62"/>
    <p:sldId id="282" r:id="rId63"/>
    <p:sldId id="412" r:id="rId64"/>
    <p:sldId id="259" r:id="rId65"/>
    <p:sldId id="260" r:id="rId66"/>
    <p:sldId id="261" r:id="rId67"/>
    <p:sldId id="262" r:id="rId68"/>
    <p:sldId id="263" r:id="rId69"/>
    <p:sldId id="264" r:id="rId70"/>
    <p:sldId id="265" r:id="rId71"/>
    <p:sldId id="266" r:id="rId72"/>
    <p:sldId id="267" r:id="rId73"/>
    <p:sldId id="414" r:id="rId74"/>
    <p:sldId id="415" r:id="rId75"/>
    <p:sldId id="271" r:id="rId76"/>
    <p:sldId id="272" r:id="rId77"/>
    <p:sldId id="273" r:id="rId78"/>
    <p:sldId id="268" r:id="rId79"/>
    <p:sldId id="269" r:id="rId80"/>
    <p:sldId id="270" r:id="rId81"/>
    <p:sldId id="413" r:id="rId82"/>
    <p:sldId id="417" r:id="rId8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6" autoAdjust="0"/>
    <p:restoredTop sz="94660"/>
  </p:normalViewPr>
  <p:slideViewPr>
    <p:cSldViewPr showGuides="1">
      <p:cViewPr varScale="1">
        <p:scale>
          <a:sx n="138" d="100"/>
          <a:sy n="138" d="100"/>
        </p:scale>
        <p:origin x="810" y="13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10D12C-F954-441B-BA28-5183D43ADDD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FE60340-9889-494D-9987-BFC8C07410E9}">
      <dgm:prSet phldrT="[Text]"/>
      <dgm:spPr/>
      <dgm:t>
        <a:bodyPr/>
        <a:lstStyle/>
        <a:p>
          <a:r>
            <a:rPr lang="en-US" dirty="0">
              <a:latin typeface="+mj-lt"/>
            </a:rPr>
            <a:t>&lt;div&gt;</a:t>
          </a:r>
        </a:p>
      </dgm:t>
    </dgm:pt>
    <dgm:pt modelId="{5F83AD7E-ED0C-4EDE-8D20-C982E1F6F701}" type="parTrans" cxnId="{6AAC2D01-0A99-4804-BBCC-F13B23AD9598}">
      <dgm:prSet/>
      <dgm:spPr/>
      <dgm:t>
        <a:bodyPr/>
        <a:lstStyle/>
        <a:p>
          <a:endParaRPr lang="en-US">
            <a:latin typeface="+mj-lt"/>
          </a:endParaRPr>
        </a:p>
      </dgm:t>
    </dgm:pt>
    <dgm:pt modelId="{799DF175-F5B7-49D6-89D1-E85943C2D3EF}" type="sibTrans" cxnId="{6AAC2D01-0A99-4804-BBCC-F13B23AD9598}">
      <dgm:prSet/>
      <dgm:spPr/>
      <dgm:t>
        <a:bodyPr/>
        <a:lstStyle/>
        <a:p>
          <a:endParaRPr lang="en-US">
            <a:latin typeface="+mj-lt"/>
          </a:endParaRPr>
        </a:p>
      </dgm:t>
    </dgm:pt>
    <dgm:pt modelId="{A47CA887-E6C2-41E7-9C14-0AA9A5FEEADA}">
      <dgm:prSet phldrT="[Text]"/>
      <dgm:spPr/>
      <dgm:t>
        <a:bodyPr/>
        <a:lstStyle/>
        <a:p>
          <a:r>
            <a:rPr lang="en-US" dirty="0">
              <a:latin typeface="+mj-lt"/>
            </a:rPr>
            <a:t>&lt;</a:t>
          </a:r>
          <a:r>
            <a:rPr lang="en-US" dirty="0" err="1">
              <a:latin typeface="+mj-lt"/>
            </a:rPr>
            <a:t>ul</a:t>
          </a:r>
          <a:r>
            <a:rPr lang="en-US" dirty="0">
              <a:latin typeface="+mj-lt"/>
            </a:rPr>
            <a:t>&gt;</a:t>
          </a:r>
        </a:p>
      </dgm:t>
    </dgm:pt>
    <dgm:pt modelId="{6ED218A2-1E71-4DA0-8E5C-5A7DE222473F}" type="parTrans" cxnId="{F96A36C1-2C69-4423-BEFB-F01A7416C94F}">
      <dgm:prSet/>
      <dgm:spPr/>
      <dgm:t>
        <a:bodyPr/>
        <a:lstStyle/>
        <a:p>
          <a:endParaRPr lang="en-US">
            <a:latin typeface="+mj-lt"/>
          </a:endParaRPr>
        </a:p>
      </dgm:t>
    </dgm:pt>
    <dgm:pt modelId="{BDC2C4E9-F916-4024-B67B-CBD4B4B75624}" type="sibTrans" cxnId="{F96A36C1-2C69-4423-BEFB-F01A7416C94F}">
      <dgm:prSet/>
      <dgm:spPr/>
      <dgm:t>
        <a:bodyPr/>
        <a:lstStyle/>
        <a:p>
          <a:endParaRPr lang="en-US">
            <a:latin typeface="+mj-lt"/>
          </a:endParaRPr>
        </a:p>
      </dgm:t>
    </dgm:pt>
    <dgm:pt modelId="{9B70A6DF-F9F6-4430-82DC-2362069AEEB1}">
      <dgm:prSet phldrT="[Text]"/>
      <dgm:spPr/>
      <dgm:t>
        <a:bodyPr/>
        <a:lstStyle/>
        <a:p>
          <a:r>
            <a:rPr lang="en-US" dirty="0">
              <a:latin typeface="+mj-lt"/>
            </a:rPr>
            <a:t>&lt;li&gt;</a:t>
          </a:r>
        </a:p>
      </dgm:t>
    </dgm:pt>
    <dgm:pt modelId="{F8609F8A-F40C-4E93-A930-A0452CDBBF52}" type="parTrans" cxnId="{5E213373-D336-4CDE-A242-EE5B2D19E6F6}">
      <dgm:prSet/>
      <dgm:spPr/>
      <dgm:t>
        <a:bodyPr/>
        <a:lstStyle/>
        <a:p>
          <a:endParaRPr lang="en-US">
            <a:latin typeface="+mj-lt"/>
          </a:endParaRPr>
        </a:p>
      </dgm:t>
    </dgm:pt>
    <dgm:pt modelId="{41C7CFD2-9BFE-4545-9902-1C53027AE7F9}" type="sibTrans" cxnId="{5E213373-D336-4CDE-A242-EE5B2D19E6F6}">
      <dgm:prSet/>
      <dgm:spPr/>
      <dgm:t>
        <a:bodyPr/>
        <a:lstStyle/>
        <a:p>
          <a:endParaRPr lang="en-US">
            <a:latin typeface="+mj-lt"/>
          </a:endParaRPr>
        </a:p>
      </dgm:t>
    </dgm:pt>
    <dgm:pt modelId="{04AD2EEF-E657-421D-9643-40089F9C4E7A}">
      <dgm:prSet phldrT="[Text]"/>
      <dgm:spPr/>
      <dgm:t>
        <a:bodyPr/>
        <a:lstStyle/>
        <a:p>
          <a:r>
            <a:rPr lang="en-US" dirty="0">
              <a:latin typeface="+mj-lt"/>
            </a:rPr>
            <a:t>&lt;li&gt;</a:t>
          </a:r>
        </a:p>
      </dgm:t>
    </dgm:pt>
    <dgm:pt modelId="{54A8262E-ADBD-4CA8-A854-7019E46774FC}" type="parTrans" cxnId="{DE044479-D301-4AFB-AB08-30BF6AAD3935}">
      <dgm:prSet/>
      <dgm:spPr/>
      <dgm:t>
        <a:bodyPr/>
        <a:lstStyle/>
        <a:p>
          <a:endParaRPr lang="en-US">
            <a:latin typeface="+mj-lt"/>
          </a:endParaRPr>
        </a:p>
      </dgm:t>
    </dgm:pt>
    <dgm:pt modelId="{7E9A37E3-5C06-4391-B8E4-B15901F94BC9}" type="sibTrans" cxnId="{DE044479-D301-4AFB-AB08-30BF6AAD3935}">
      <dgm:prSet/>
      <dgm:spPr/>
      <dgm:t>
        <a:bodyPr/>
        <a:lstStyle/>
        <a:p>
          <a:endParaRPr lang="en-US">
            <a:latin typeface="+mj-lt"/>
          </a:endParaRPr>
        </a:p>
      </dgm:t>
    </dgm:pt>
    <dgm:pt modelId="{0A407EC9-D050-4BCF-81BC-307C435BF2C9}">
      <dgm:prSet phldrT="[Text]"/>
      <dgm:spPr/>
      <dgm:t>
        <a:bodyPr/>
        <a:lstStyle/>
        <a:p>
          <a:r>
            <a:rPr lang="en-US" dirty="0">
              <a:latin typeface="+mj-lt"/>
            </a:rPr>
            <a:t>&lt;b&gt;</a:t>
          </a:r>
        </a:p>
      </dgm:t>
    </dgm:pt>
    <dgm:pt modelId="{433EFDE9-62AA-4A4A-BC80-B2FFC54602B0}" type="parTrans" cxnId="{74471FC9-5731-4674-87AD-9606325F9577}">
      <dgm:prSet/>
      <dgm:spPr/>
      <dgm:t>
        <a:bodyPr/>
        <a:lstStyle/>
        <a:p>
          <a:endParaRPr lang="en-US">
            <a:latin typeface="+mj-lt"/>
          </a:endParaRPr>
        </a:p>
      </dgm:t>
    </dgm:pt>
    <dgm:pt modelId="{C7098685-7FFA-4821-82DE-7B054E73D000}" type="sibTrans" cxnId="{74471FC9-5731-4674-87AD-9606325F9577}">
      <dgm:prSet/>
      <dgm:spPr/>
      <dgm:t>
        <a:bodyPr/>
        <a:lstStyle/>
        <a:p>
          <a:endParaRPr lang="en-US">
            <a:latin typeface="+mj-lt"/>
          </a:endParaRPr>
        </a:p>
      </dgm:t>
    </dgm:pt>
    <dgm:pt modelId="{2337DC26-10EA-4D5C-A72E-9F5B1D50BC53}">
      <dgm:prSet phldrT="[Text]"/>
      <dgm:spPr/>
      <dgm:t>
        <a:bodyPr/>
        <a:lstStyle/>
        <a:p>
          <a:r>
            <a:rPr lang="en-US" dirty="0">
              <a:latin typeface="+mj-lt"/>
            </a:rPr>
            <a:t>&lt;span&gt;</a:t>
          </a:r>
        </a:p>
      </dgm:t>
    </dgm:pt>
    <dgm:pt modelId="{8C6E93F7-2AE5-439E-9F97-FE0ED5832DD6}" type="parTrans" cxnId="{E16225D2-052A-40B5-8AF2-E0C44994F368}">
      <dgm:prSet/>
      <dgm:spPr/>
      <dgm:t>
        <a:bodyPr/>
        <a:lstStyle/>
        <a:p>
          <a:endParaRPr lang="en-US">
            <a:latin typeface="+mj-lt"/>
          </a:endParaRPr>
        </a:p>
      </dgm:t>
    </dgm:pt>
    <dgm:pt modelId="{4B62A28F-856F-44D3-AB04-48A29D0B9BAF}" type="sibTrans" cxnId="{E16225D2-052A-40B5-8AF2-E0C44994F368}">
      <dgm:prSet/>
      <dgm:spPr/>
      <dgm:t>
        <a:bodyPr/>
        <a:lstStyle/>
        <a:p>
          <a:endParaRPr lang="en-US">
            <a:latin typeface="+mj-lt"/>
          </a:endParaRPr>
        </a:p>
      </dgm:t>
    </dgm:pt>
    <dgm:pt modelId="{BE32E19E-9BDB-4C9E-9EDE-4BD190CF45FD}">
      <dgm:prSet phldrT="[Text]"/>
      <dgm:spPr/>
      <dgm:t>
        <a:bodyPr/>
        <a:lstStyle/>
        <a:p>
          <a:r>
            <a:rPr lang="en-US" dirty="0">
              <a:latin typeface="+mj-lt"/>
            </a:rPr>
            <a:t>&lt;span&gt;</a:t>
          </a:r>
        </a:p>
      </dgm:t>
    </dgm:pt>
    <dgm:pt modelId="{2CEC7184-58E8-43B0-8A8D-7A71010F913D}" type="parTrans" cxnId="{2232B348-9C86-48AD-8821-2796A734B8D1}">
      <dgm:prSet/>
      <dgm:spPr/>
      <dgm:t>
        <a:bodyPr/>
        <a:lstStyle/>
        <a:p>
          <a:endParaRPr lang="en-US">
            <a:latin typeface="+mj-lt"/>
          </a:endParaRPr>
        </a:p>
      </dgm:t>
    </dgm:pt>
    <dgm:pt modelId="{48F58B4C-3690-4660-9209-1D472A9F1CD3}" type="sibTrans" cxnId="{2232B348-9C86-48AD-8821-2796A734B8D1}">
      <dgm:prSet/>
      <dgm:spPr/>
      <dgm:t>
        <a:bodyPr/>
        <a:lstStyle/>
        <a:p>
          <a:endParaRPr lang="en-US">
            <a:latin typeface="+mj-lt"/>
          </a:endParaRPr>
        </a:p>
      </dgm:t>
    </dgm:pt>
    <dgm:pt modelId="{E7295DB8-7AF2-41E8-83D3-5CCA80EF5B22}" type="pres">
      <dgm:prSet presAssocID="{8810D12C-F954-441B-BA28-5183D43ADDDC}" presName="hierChild1" presStyleCnt="0">
        <dgm:presLayoutVars>
          <dgm:chPref val="1"/>
          <dgm:dir/>
          <dgm:animOne val="branch"/>
          <dgm:animLvl val="lvl"/>
          <dgm:resizeHandles/>
        </dgm:presLayoutVars>
      </dgm:prSet>
      <dgm:spPr/>
    </dgm:pt>
    <dgm:pt modelId="{69CDC314-8FE6-4160-9123-EB062EC47489}" type="pres">
      <dgm:prSet presAssocID="{3FE60340-9889-494D-9987-BFC8C07410E9}" presName="hierRoot1" presStyleCnt="0"/>
      <dgm:spPr/>
    </dgm:pt>
    <dgm:pt modelId="{22D1F353-6064-485C-B80A-B040BE7BCB8E}" type="pres">
      <dgm:prSet presAssocID="{3FE60340-9889-494D-9987-BFC8C07410E9}" presName="composite" presStyleCnt="0"/>
      <dgm:spPr/>
    </dgm:pt>
    <dgm:pt modelId="{11F29AC0-D697-4894-A2E3-4C1633DC80E9}" type="pres">
      <dgm:prSet presAssocID="{3FE60340-9889-494D-9987-BFC8C07410E9}" presName="background" presStyleLbl="node0" presStyleIdx="0" presStyleCnt="1"/>
      <dgm:spPr/>
    </dgm:pt>
    <dgm:pt modelId="{DA9F0C8F-989E-45AE-8A35-A808D4D6053C}" type="pres">
      <dgm:prSet presAssocID="{3FE60340-9889-494D-9987-BFC8C07410E9}" presName="text" presStyleLbl="fgAcc0" presStyleIdx="0" presStyleCnt="1">
        <dgm:presLayoutVars>
          <dgm:chPref val="3"/>
        </dgm:presLayoutVars>
      </dgm:prSet>
      <dgm:spPr/>
    </dgm:pt>
    <dgm:pt modelId="{27C1C904-A455-4EBA-8CFF-A7D98A485F94}" type="pres">
      <dgm:prSet presAssocID="{3FE60340-9889-494D-9987-BFC8C07410E9}" presName="hierChild2" presStyleCnt="0"/>
      <dgm:spPr/>
    </dgm:pt>
    <dgm:pt modelId="{10E33F90-768C-4044-BA2D-2915C79A534F}" type="pres">
      <dgm:prSet presAssocID="{6ED218A2-1E71-4DA0-8E5C-5A7DE222473F}" presName="Name10" presStyleLbl="parChTrans1D2" presStyleIdx="0" presStyleCnt="1"/>
      <dgm:spPr/>
    </dgm:pt>
    <dgm:pt modelId="{C1CEC294-1EB7-4EBB-9B53-0C528AC987E2}" type="pres">
      <dgm:prSet presAssocID="{A47CA887-E6C2-41E7-9C14-0AA9A5FEEADA}" presName="hierRoot2" presStyleCnt="0"/>
      <dgm:spPr/>
    </dgm:pt>
    <dgm:pt modelId="{CC0EEF79-BB28-4DAC-BFB0-9E59AEE51752}" type="pres">
      <dgm:prSet presAssocID="{A47CA887-E6C2-41E7-9C14-0AA9A5FEEADA}" presName="composite2" presStyleCnt="0"/>
      <dgm:spPr/>
    </dgm:pt>
    <dgm:pt modelId="{C85D1E56-EF45-455F-89D0-DA3F78538D33}" type="pres">
      <dgm:prSet presAssocID="{A47CA887-E6C2-41E7-9C14-0AA9A5FEEADA}" presName="background2" presStyleLbl="node2" presStyleIdx="0" presStyleCnt="1"/>
      <dgm:spPr/>
    </dgm:pt>
    <dgm:pt modelId="{2DA7EFB2-D08A-4473-8FFF-BCE1318401B7}" type="pres">
      <dgm:prSet presAssocID="{A47CA887-E6C2-41E7-9C14-0AA9A5FEEADA}" presName="text2" presStyleLbl="fgAcc2" presStyleIdx="0" presStyleCnt="1">
        <dgm:presLayoutVars>
          <dgm:chPref val="3"/>
        </dgm:presLayoutVars>
      </dgm:prSet>
      <dgm:spPr/>
    </dgm:pt>
    <dgm:pt modelId="{D52D6FC5-A11F-4E53-9A66-60BA7F6A1FB7}" type="pres">
      <dgm:prSet presAssocID="{A47CA887-E6C2-41E7-9C14-0AA9A5FEEADA}" presName="hierChild3" presStyleCnt="0"/>
      <dgm:spPr/>
    </dgm:pt>
    <dgm:pt modelId="{05F6B3F1-6711-4F5F-BF5E-94D09D69319F}" type="pres">
      <dgm:prSet presAssocID="{F8609F8A-F40C-4E93-A930-A0452CDBBF52}" presName="Name17" presStyleLbl="parChTrans1D3" presStyleIdx="0" presStyleCnt="2"/>
      <dgm:spPr/>
    </dgm:pt>
    <dgm:pt modelId="{9BFF40B4-2A9C-4CD7-BC13-277CB5E22DE3}" type="pres">
      <dgm:prSet presAssocID="{9B70A6DF-F9F6-4430-82DC-2362069AEEB1}" presName="hierRoot3" presStyleCnt="0"/>
      <dgm:spPr/>
    </dgm:pt>
    <dgm:pt modelId="{7A14054A-38CD-497D-8D1F-046BBBF913CB}" type="pres">
      <dgm:prSet presAssocID="{9B70A6DF-F9F6-4430-82DC-2362069AEEB1}" presName="composite3" presStyleCnt="0"/>
      <dgm:spPr/>
    </dgm:pt>
    <dgm:pt modelId="{06ABA783-91A1-40CC-8D72-5E30F784C395}" type="pres">
      <dgm:prSet presAssocID="{9B70A6DF-F9F6-4430-82DC-2362069AEEB1}" presName="background3" presStyleLbl="node3" presStyleIdx="0" presStyleCnt="2"/>
      <dgm:spPr/>
    </dgm:pt>
    <dgm:pt modelId="{245B1610-4C81-4C5E-A1E8-595D16A8F0CC}" type="pres">
      <dgm:prSet presAssocID="{9B70A6DF-F9F6-4430-82DC-2362069AEEB1}" presName="text3" presStyleLbl="fgAcc3" presStyleIdx="0" presStyleCnt="2">
        <dgm:presLayoutVars>
          <dgm:chPref val="3"/>
        </dgm:presLayoutVars>
      </dgm:prSet>
      <dgm:spPr/>
    </dgm:pt>
    <dgm:pt modelId="{850C85C3-30C7-4131-8796-B8DA69934669}" type="pres">
      <dgm:prSet presAssocID="{9B70A6DF-F9F6-4430-82DC-2362069AEEB1}" presName="hierChild4" presStyleCnt="0"/>
      <dgm:spPr/>
    </dgm:pt>
    <dgm:pt modelId="{D4D43983-E77F-41ED-98D2-572E9487050A}" type="pres">
      <dgm:prSet presAssocID="{433EFDE9-62AA-4A4A-BC80-B2FFC54602B0}" presName="Name23" presStyleLbl="parChTrans1D4" presStyleIdx="0" presStyleCnt="3"/>
      <dgm:spPr/>
    </dgm:pt>
    <dgm:pt modelId="{B3CF7550-22A5-4BC3-B77A-407B059F2520}" type="pres">
      <dgm:prSet presAssocID="{0A407EC9-D050-4BCF-81BC-307C435BF2C9}" presName="hierRoot4" presStyleCnt="0"/>
      <dgm:spPr/>
    </dgm:pt>
    <dgm:pt modelId="{F06802B0-FD02-4711-8E6C-C2930888AC5F}" type="pres">
      <dgm:prSet presAssocID="{0A407EC9-D050-4BCF-81BC-307C435BF2C9}" presName="composite4" presStyleCnt="0"/>
      <dgm:spPr/>
    </dgm:pt>
    <dgm:pt modelId="{08A05118-C077-4760-AFF6-BD02EBBAD476}" type="pres">
      <dgm:prSet presAssocID="{0A407EC9-D050-4BCF-81BC-307C435BF2C9}" presName="background4" presStyleLbl="node4" presStyleIdx="0" presStyleCnt="3"/>
      <dgm:spPr/>
    </dgm:pt>
    <dgm:pt modelId="{634BD345-C0D9-4329-A71D-64FE7DC1FA59}" type="pres">
      <dgm:prSet presAssocID="{0A407EC9-D050-4BCF-81BC-307C435BF2C9}" presName="text4" presStyleLbl="fgAcc4" presStyleIdx="0" presStyleCnt="3">
        <dgm:presLayoutVars>
          <dgm:chPref val="3"/>
        </dgm:presLayoutVars>
      </dgm:prSet>
      <dgm:spPr/>
    </dgm:pt>
    <dgm:pt modelId="{45EF1C60-C7ED-4831-9494-95D472D4861D}" type="pres">
      <dgm:prSet presAssocID="{0A407EC9-D050-4BCF-81BC-307C435BF2C9}" presName="hierChild5" presStyleCnt="0"/>
      <dgm:spPr/>
    </dgm:pt>
    <dgm:pt modelId="{84FB51B7-FA41-4004-85DF-A4610E83B808}" type="pres">
      <dgm:prSet presAssocID="{54A8262E-ADBD-4CA8-A854-7019E46774FC}" presName="Name17" presStyleLbl="parChTrans1D3" presStyleIdx="1" presStyleCnt="2"/>
      <dgm:spPr/>
    </dgm:pt>
    <dgm:pt modelId="{9E062871-7875-47EC-B3E4-CEC10430965E}" type="pres">
      <dgm:prSet presAssocID="{04AD2EEF-E657-421D-9643-40089F9C4E7A}" presName="hierRoot3" presStyleCnt="0"/>
      <dgm:spPr/>
    </dgm:pt>
    <dgm:pt modelId="{7DC182C4-8B6E-48E5-8566-57E051912629}" type="pres">
      <dgm:prSet presAssocID="{04AD2EEF-E657-421D-9643-40089F9C4E7A}" presName="composite3" presStyleCnt="0"/>
      <dgm:spPr/>
    </dgm:pt>
    <dgm:pt modelId="{2ADF612D-2082-465C-8EF0-C61F9510F3D4}" type="pres">
      <dgm:prSet presAssocID="{04AD2EEF-E657-421D-9643-40089F9C4E7A}" presName="background3" presStyleLbl="node3" presStyleIdx="1" presStyleCnt="2"/>
      <dgm:spPr/>
    </dgm:pt>
    <dgm:pt modelId="{4F0ACE24-9916-45A7-B93F-28AB4DE80C89}" type="pres">
      <dgm:prSet presAssocID="{04AD2EEF-E657-421D-9643-40089F9C4E7A}" presName="text3" presStyleLbl="fgAcc3" presStyleIdx="1" presStyleCnt="2">
        <dgm:presLayoutVars>
          <dgm:chPref val="3"/>
        </dgm:presLayoutVars>
      </dgm:prSet>
      <dgm:spPr/>
    </dgm:pt>
    <dgm:pt modelId="{15210592-9664-4DD6-892F-AF9FB70D77FD}" type="pres">
      <dgm:prSet presAssocID="{04AD2EEF-E657-421D-9643-40089F9C4E7A}" presName="hierChild4" presStyleCnt="0"/>
      <dgm:spPr/>
    </dgm:pt>
    <dgm:pt modelId="{9FD68206-948C-44C4-A1D9-3FA560FD81D0}" type="pres">
      <dgm:prSet presAssocID="{8C6E93F7-2AE5-439E-9F97-FE0ED5832DD6}" presName="Name23" presStyleLbl="parChTrans1D4" presStyleIdx="1" presStyleCnt="3"/>
      <dgm:spPr/>
    </dgm:pt>
    <dgm:pt modelId="{A2A3A5C9-E957-46A1-93D0-38118CBE4590}" type="pres">
      <dgm:prSet presAssocID="{2337DC26-10EA-4D5C-A72E-9F5B1D50BC53}" presName="hierRoot4" presStyleCnt="0"/>
      <dgm:spPr/>
    </dgm:pt>
    <dgm:pt modelId="{D734E0DA-0D36-4C62-822D-A075D2536694}" type="pres">
      <dgm:prSet presAssocID="{2337DC26-10EA-4D5C-A72E-9F5B1D50BC53}" presName="composite4" presStyleCnt="0"/>
      <dgm:spPr/>
    </dgm:pt>
    <dgm:pt modelId="{D12BB639-F589-4B5F-96F0-A23CB08C0955}" type="pres">
      <dgm:prSet presAssocID="{2337DC26-10EA-4D5C-A72E-9F5B1D50BC53}" presName="background4" presStyleLbl="node4" presStyleIdx="1" presStyleCnt="3"/>
      <dgm:spPr/>
    </dgm:pt>
    <dgm:pt modelId="{42DC581B-F5F6-4314-A2F4-D87A84739392}" type="pres">
      <dgm:prSet presAssocID="{2337DC26-10EA-4D5C-A72E-9F5B1D50BC53}" presName="text4" presStyleLbl="fgAcc4" presStyleIdx="1" presStyleCnt="3">
        <dgm:presLayoutVars>
          <dgm:chPref val="3"/>
        </dgm:presLayoutVars>
      </dgm:prSet>
      <dgm:spPr/>
    </dgm:pt>
    <dgm:pt modelId="{BE6F401C-BFF6-41E1-8405-028D4DBAAF84}" type="pres">
      <dgm:prSet presAssocID="{2337DC26-10EA-4D5C-A72E-9F5B1D50BC53}" presName="hierChild5" presStyleCnt="0"/>
      <dgm:spPr/>
    </dgm:pt>
    <dgm:pt modelId="{96214B8A-896D-4A0A-8E84-0D814EBF9B29}" type="pres">
      <dgm:prSet presAssocID="{2CEC7184-58E8-43B0-8A8D-7A71010F913D}" presName="Name23" presStyleLbl="parChTrans1D4" presStyleIdx="2" presStyleCnt="3"/>
      <dgm:spPr/>
    </dgm:pt>
    <dgm:pt modelId="{4675F0EC-083F-4673-A2EE-1AEF3403215A}" type="pres">
      <dgm:prSet presAssocID="{BE32E19E-9BDB-4C9E-9EDE-4BD190CF45FD}" presName="hierRoot4" presStyleCnt="0"/>
      <dgm:spPr/>
    </dgm:pt>
    <dgm:pt modelId="{6EE164A9-A5FF-4017-8092-311CBC1B60E7}" type="pres">
      <dgm:prSet presAssocID="{BE32E19E-9BDB-4C9E-9EDE-4BD190CF45FD}" presName="composite4" presStyleCnt="0"/>
      <dgm:spPr/>
    </dgm:pt>
    <dgm:pt modelId="{997071A7-FEC0-4C95-BA8C-630497B9E749}" type="pres">
      <dgm:prSet presAssocID="{BE32E19E-9BDB-4C9E-9EDE-4BD190CF45FD}" presName="background4" presStyleLbl="node4" presStyleIdx="2" presStyleCnt="3"/>
      <dgm:spPr/>
    </dgm:pt>
    <dgm:pt modelId="{454A962D-7010-443D-B2D7-83858C5262A3}" type="pres">
      <dgm:prSet presAssocID="{BE32E19E-9BDB-4C9E-9EDE-4BD190CF45FD}" presName="text4" presStyleLbl="fgAcc4" presStyleIdx="2" presStyleCnt="3">
        <dgm:presLayoutVars>
          <dgm:chPref val="3"/>
        </dgm:presLayoutVars>
      </dgm:prSet>
      <dgm:spPr/>
    </dgm:pt>
    <dgm:pt modelId="{AB0574A7-AE5F-4E3B-8B34-4801B187957B}" type="pres">
      <dgm:prSet presAssocID="{BE32E19E-9BDB-4C9E-9EDE-4BD190CF45FD}" presName="hierChild5" presStyleCnt="0"/>
      <dgm:spPr/>
    </dgm:pt>
  </dgm:ptLst>
  <dgm:cxnLst>
    <dgm:cxn modelId="{6AAC2D01-0A99-4804-BBCC-F13B23AD9598}" srcId="{8810D12C-F954-441B-BA28-5183D43ADDDC}" destId="{3FE60340-9889-494D-9987-BFC8C07410E9}" srcOrd="0" destOrd="0" parTransId="{5F83AD7E-ED0C-4EDE-8D20-C982E1F6F701}" sibTransId="{799DF175-F5B7-49D6-89D1-E85943C2D3EF}"/>
    <dgm:cxn modelId="{D24AC30E-C341-4AE0-A640-8BBDFB9CF276}" type="presOf" srcId="{04AD2EEF-E657-421D-9643-40089F9C4E7A}" destId="{4F0ACE24-9916-45A7-B93F-28AB4DE80C89}" srcOrd="0" destOrd="0" presId="urn:microsoft.com/office/officeart/2005/8/layout/hierarchy1"/>
    <dgm:cxn modelId="{C4689716-7D87-401F-A613-FA6920B85A2B}" type="presOf" srcId="{2337DC26-10EA-4D5C-A72E-9F5B1D50BC53}" destId="{42DC581B-F5F6-4314-A2F4-D87A84739392}" srcOrd="0" destOrd="0" presId="urn:microsoft.com/office/officeart/2005/8/layout/hierarchy1"/>
    <dgm:cxn modelId="{9138F422-A099-4496-9F19-B69A48EFB7AC}" type="presOf" srcId="{433EFDE9-62AA-4A4A-BC80-B2FFC54602B0}" destId="{D4D43983-E77F-41ED-98D2-572E9487050A}" srcOrd="0" destOrd="0" presId="urn:microsoft.com/office/officeart/2005/8/layout/hierarchy1"/>
    <dgm:cxn modelId="{624E6527-8B28-46F2-BBC6-86193AA0ED07}" type="presOf" srcId="{8810D12C-F954-441B-BA28-5183D43ADDDC}" destId="{E7295DB8-7AF2-41E8-83D3-5CCA80EF5B22}" srcOrd="0" destOrd="0" presId="urn:microsoft.com/office/officeart/2005/8/layout/hierarchy1"/>
    <dgm:cxn modelId="{44BAC636-8F9B-401B-A280-A1EFE9ED4DE3}" type="presOf" srcId="{2CEC7184-58E8-43B0-8A8D-7A71010F913D}" destId="{96214B8A-896D-4A0A-8E84-0D814EBF9B29}" srcOrd="0" destOrd="0" presId="urn:microsoft.com/office/officeart/2005/8/layout/hierarchy1"/>
    <dgm:cxn modelId="{02534E3D-1851-4664-8A55-3B4825515B85}" type="presOf" srcId="{3FE60340-9889-494D-9987-BFC8C07410E9}" destId="{DA9F0C8F-989E-45AE-8A35-A808D4D6053C}" srcOrd="0" destOrd="0" presId="urn:microsoft.com/office/officeart/2005/8/layout/hierarchy1"/>
    <dgm:cxn modelId="{2232B348-9C86-48AD-8821-2796A734B8D1}" srcId="{04AD2EEF-E657-421D-9643-40089F9C4E7A}" destId="{BE32E19E-9BDB-4C9E-9EDE-4BD190CF45FD}" srcOrd="1" destOrd="0" parTransId="{2CEC7184-58E8-43B0-8A8D-7A71010F913D}" sibTransId="{48F58B4C-3690-4660-9209-1D472A9F1CD3}"/>
    <dgm:cxn modelId="{1EE02C72-0229-4F96-8737-888C31CE7F3F}" type="presOf" srcId="{A47CA887-E6C2-41E7-9C14-0AA9A5FEEADA}" destId="{2DA7EFB2-D08A-4473-8FFF-BCE1318401B7}" srcOrd="0" destOrd="0" presId="urn:microsoft.com/office/officeart/2005/8/layout/hierarchy1"/>
    <dgm:cxn modelId="{5E213373-D336-4CDE-A242-EE5B2D19E6F6}" srcId="{A47CA887-E6C2-41E7-9C14-0AA9A5FEEADA}" destId="{9B70A6DF-F9F6-4430-82DC-2362069AEEB1}" srcOrd="0" destOrd="0" parTransId="{F8609F8A-F40C-4E93-A930-A0452CDBBF52}" sibTransId="{41C7CFD2-9BFE-4545-9902-1C53027AE7F9}"/>
    <dgm:cxn modelId="{DE044479-D301-4AFB-AB08-30BF6AAD3935}" srcId="{A47CA887-E6C2-41E7-9C14-0AA9A5FEEADA}" destId="{04AD2EEF-E657-421D-9643-40089F9C4E7A}" srcOrd="1" destOrd="0" parTransId="{54A8262E-ADBD-4CA8-A854-7019E46774FC}" sibTransId="{7E9A37E3-5C06-4391-B8E4-B15901F94BC9}"/>
    <dgm:cxn modelId="{C7114A92-CDC9-4267-932B-30DD02B04E87}" type="presOf" srcId="{9B70A6DF-F9F6-4430-82DC-2362069AEEB1}" destId="{245B1610-4C81-4C5E-A1E8-595D16A8F0CC}" srcOrd="0" destOrd="0" presId="urn:microsoft.com/office/officeart/2005/8/layout/hierarchy1"/>
    <dgm:cxn modelId="{12E3EFB8-9939-465C-A5EA-AB5D7CC51DA6}" type="presOf" srcId="{0A407EC9-D050-4BCF-81BC-307C435BF2C9}" destId="{634BD345-C0D9-4329-A71D-64FE7DC1FA59}" srcOrd="0" destOrd="0" presId="urn:microsoft.com/office/officeart/2005/8/layout/hierarchy1"/>
    <dgm:cxn modelId="{CA36AEBC-04C3-4E5E-8BEF-96DDAABE584E}" type="presOf" srcId="{BE32E19E-9BDB-4C9E-9EDE-4BD190CF45FD}" destId="{454A962D-7010-443D-B2D7-83858C5262A3}" srcOrd="0" destOrd="0" presId="urn:microsoft.com/office/officeart/2005/8/layout/hierarchy1"/>
    <dgm:cxn modelId="{F96A36C1-2C69-4423-BEFB-F01A7416C94F}" srcId="{3FE60340-9889-494D-9987-BFC8C07410E9}" destId="{A47CA887-E6C2-41E7-9C14-0AA9A5FEEADA}" srcOrd="0" destOrd="0" parTransId="{6ED218A2-1E71-4DA0-8E5C-5A7DE222473F}" sibTransId="{BDC2C4E9-F916-4024-B67B-CBD4B4B75624}"/>
    <dgm:cxn modelId="{F695ECC1-63A0-4154-8779-18E82023099A}" type="presOf" srcId="{6ED218A2-1E71-4DA0-8E5C-5A7DE222473F}" destId="{10E33F90-768C-4044-BA2D-2915C79A534F}" srcOrd="0" destOrd="0" presId="urn:microsoft.com/office/officeart/2005/8/layout/hierarchy1"/>
    <dgm:cxn modelId="{7E4178C3-3D6D-4219-9B11-5FFED8D92FC5}" type="presOf" srcId="{54A8262E-ADBD-4CA8-A854-7019E46774FC}" destId="{84FB51B7-FA41-4004-85DF-A4610E83B808}" srcOrd="0" destOrd="0" presId="urn:microsoft.com/office/officeart/2005/8/layout/hierarchy1"/>
    <dgm:cxn modelId="{8379D5C5-5E2E-451E-B13E-8A291AED743F}" type="presOf" srcId="{F8609F8A-F40C-4E93-A930-A0452CDBBF52}" destId="{05F6B3F1-6711-4F5F-BF5E-94D09D69319F}" srcOrd="0" destOrd="0" presId="urn:microsoft.com/office/officeart/2005/8/layout/hierarchy1"/>
    <dgm:cxn modelId="{74471FC9-5731-4674-87AD-9606325F9577}" srcId="{9B70A6DF-F9F6-4430-82DC-2362069AEEB1}" destId="{0A407EC9-D050-4BCF-81BC-307C435BF2C9}" srcOrd="0" destOrd="0" parTransId="{433EFDE9-62AA-4A4A-BC80-B2FFC54602B0}" sibTransId="{C7098685-7FFA-4821-82DE-7B054E73D000}"/>
    <dgm:cxn modelId="{E16225D2-052A-40B5-8AF2-E0C44994F368}" srcId="{04AD2EEF-E657-421D-9643-40089F9C4E7A}" destId="{2337DC26-10EA-4D5C-A72E-9F5B1D50BC53}" srcOrd="0" destOrd="0" parTransId="{8C6E93F7-2AE5-439E-9F97-FE0ED5832DD6}" sibTransId="{4B62A28F-856F-44D3-AB04-48A29D0B9BAF}"/>
    <dgm:cxn modelId="{5F34D8D2-29D9-4691-9D2F-04788E95F207}" type="presOf" srcId="{8C6E93F7-2AE5-439E-9F97-FE0ED5832DD6}" destId="{9FD68206-948C-44C4-A1D9-3FA560FD81D0}" srcOrd="0" destOrd="0" presId="urn:microsoft.com/office/officeart/2005/8/layout/hierarchy1"/>
    <dgm:cxn modelId="{4DA24E7B-6E41-4569-A65D-C5943610CFBC}" type="presParOf" srcId="{E7295DB8-7AF2-41E8-83D3-5CCA80EF5B22}" destId="{69CDC314-8FE6-4160-9123-EB062EC47489}" srcOrd="0" destOrd="0" presId="urn:microsoft.com/office/officeart/2005/8/layout/hierarchy1"/>
    <dgm:cxn modelId="{7B0FCCB4-F495-41E7-A0B7-332AA899C4C3}" type="presParOf" srcId="{69CDC314-8FE6-4160-9123-EB062EC47489}" destId="{22D1F353-6064-485C-B80A-B040BE7BCB8E}" srcOrd="0" destOrd="0" presId="urn:microsoft.com/office/officeart/2005/8/layout/hierarchy1"/>
    <dgm:cxn modelId="{BB9CF9A6-7656-431D-88C9-9B5896C7E6D7}" type="presParOf" srcId="{22D1F353-6064-485C-B80A-B040BE7BCB8E}" destId="{11F29AC0-D697-4894-A2E3-4C1633DC80E9}" srcOrd="0" destOrd="0" presId="urn:microsoft.com/office/officeart/2005/8/layout/hierarchy1"/>
    <dgm:cxn modelId="{BC050C3E-0D85-43A0-AE05-68C407789E79}" type="presParOf" srcId="{22D1F353-6064-485C-B80A-B040BE7BCB8E}" destId="{DA9F0C8F-989E-45AE-8A35-A808D4D6053C}" srcOrd="1" destOrd="0" presId="urn:microsoft.com/office/officeart/2005/8/layout/hierarchy1"/>
    <dgm:cxn modelId="{9BA6CE1F-4838-4843-8AC1-289BA7C73566}" type="presParOf" srcId="{69CDC314-8FE6-4160-9123-EB062EC47489}" destId="{27C1C904-A455-4EBA-8CFF-A7D98A485F94}" srcOrd="1" destOrd="0" presId="urn:microsoft.com/office/officeart/2005/8/layout/hierarchy1"/>
    <dgm:cxn modelId="{1C2D9F81-5C50-4649-94F5-9FB50C6DE096}" type="presParOf" srcId="{27C1C904-A455-4EBA-8CFF-A7D98A485F94}" destId="{10E33F90-768C-4044-BA2D-2915C79A534F}" srcOrd="0" destOrd="0" presId="urn:microsoft.com/office/officeart/2005/8/layout/hierarchy1"/>
    <dgm:cxn modelId="{7A6E92CC-2BA9-4434-AC98-25F4948FF181}" type="presParOf" srcId="{27C1C904-A455-4EBA-8CFF-A7D98A485F94}" destId="{C1CEC294-1EB7-4EBB-9B53-0C528AC987E2}" srcOrd="1" destOrd="0" presId="urn:microsoft.com/office/officeart/2005/8/layout/hierarchy1"/>
    <dgm:cxn modelId="{EEA223B0-8705-44F9-AE21-8E73918985D5}" type="presParOf" srcId="{C1CEC294-1EB7-4EBB-9B53-0C528AC987E2}" destId="{CC0EEF79-BB28-4DAC-BFB0-9E59AEE51752}" srcOrd="0" destOrd="0" presId="urn:microsoft.com/office/officeart/2005/8/layout/hierarchy1"/>
    <dgm:cxn modelId="{BAB19F0B-E6E4-4839-A63C-0B3F250501F4}" type="presParOf" srcId="{CC0EEF79-BB28-4DAC-BFB0-9E59AEE51752}" destId="{C85D1E56-EF45-455F-89D0-DA3F78538D33}" srcOrd="0" destOrd="0" presId="urn:microsoft.com/office/officeart/2005/8/layout/hierarchy1"/>
    <dgm:cxn modelId="{E760D8FC-5D47-4035-91A0-C9C0E82B9140}" type="presParOf" srcId="{CC0EEF79-BB28-4DAC-BFB0-9E59AEE51752}" destId="{2DA7EFB2-D08A-4473-8FFF-BCE1318401B7}" srcOrd="1" destOrd="0" presId="urn:microsoft.com/office/officeart/2005/8/layout/hierarchy1"/>
    <dgm:cxn modelId="{C4B61D04-E1D1-422C-804A-258C925D826F}" type="presParOf" srcId="{C1CEC294-1EB7-4EBB-9B53-0C528AC987E2}" destId="{D52D6FC5-A11F-4E53-9A66-60BA7F6A1FB7}" srcOrd="1" destOrd="0" presId="urn:microsoft.com/office/officeart/2005/8/layout/hierarchy1"/>
    <dgm:cxn modelId="{9C7FB03D-15A7-49A9-BAD6-AF7EF1992FCE}" type="presParOf" srcId="{D52D6FC5-A11F-4E53-9A66-60BA7F6A1FB7}" destId="{05F6B3F1-6711-4F5F-BF5E-94D09D69319F}" srcOrd="0" destOrd="0" presId="urn:microsoft.com/office/officeart/2005/8/layout/hierarchy1"/>
    <dgm:cxn modelId="{0EBDDB06-2E49-49D2-9DFC-4621A6D957EA}" type="presParOf" srcId="{D52D6FC5-A11F-4E53-9A66-60BA7F6A1FB7}" destId="{9BFF40B4-2A9C-4CD7-BC13-277CB5E22DE3}" srcOrd="1" destOrd="0" presId="urn:microsoft.com/office/officeart/2005/8/layout/hierarchy1"/>
    <dgm:cxn modelId="{BC78F5ED-3243-4C34-8907-F0B0F2E96443}" type="presParOf" srcId="{9BFF40B4-2A9C-4CD7-BC13-277CB5E22DE3}" destId="{7A14054A-38CD-497D-8D1F-046BBBF913CB}" srcOrd="0" destOrd="0" presId="urn:microsoft.com/office/officeart/2005/8/layout/hierarchy1"/>
    <dgm:cxn modelId="{65EC9E42-1A9B-44D2-8FC4-15190197C9BA}" type="presParOf" srcId="{7A14054A-38CD-497D-8D1F-046BBBF913CB}" destId="{06ABA783-91A1-40CC-8D72-5E30F784C395}" srcOrd="0" destOrd="0" presId="urn:microsoft.com/office/officeart/2005/8/layout/hierarchy1"/>
    <dgm:cxn modelId="{8ACC7A21-C7A7-4164-B689-55D35D869458}" type="presParOf" srcId="{7A14054A-38CD-497D-8D1F-046BBBF913CB}" destId="{245B1610-4C81-4C5E-A1E8-595D16A8F0CC}" srcOrd="1" destOrd="0" presId="urn:microsoft.com/office/officeart/2005/8/layout/hierarchy1"/>
    <dgm:cxn modelId="{BFED6CD4-6C90-4038-91E9-FB877F9FF24A}" type="presParOf" srcId="{9BFF40B4-2A9C-4CD7-BC13-277CB5E22DE3}" destId="{850C85C3-30C7-4131-8796-B8DA69934669}" srcOrd="1" destOrd="0" presId="urn:microsoft.com/office/officeart/2005/8/layout/hierarchy1"/>
    <dgm:cxn modelId="{92B5EA57-9F6B-46C6-912F-BB59C26FC701}" type="presParOf" srcId="{850C85C3-30C7-4131-8796-B8DA69934669}" destId="{D4D43983-E77F-41ED-98D2-572E9487050A}" srcOrd="0" destOrd="0" presId="urn:microsoft.com/office/officeart/2005/8/layout/hierarchy1"/>
    <dgm:cxn modelId="{08C8F34A-576D-4C2E-87C2-E7ED949A390F}" type="presParOf" srcId="{850C85C3-30C7-4131-8796-B8DA69934669}" destId="{B3CF7550-22A5-4BC3-B77A-407B059F2520}" srcOrd="1" destOrd="0" presId="urn:microsoft.com/office/officeart/2005/8/layout/hierarchy1"/>
    <dgm:cxn modelId="{6A573359-98F0-4F89-B0E9-F5F206337E4D}" type="presParOf" srcId="{B3CF7550-22A5-4BC3-B77A-407B059F2520}" destId="{F06802B0-FD02-4711-8E6C-C2930888AC5F}" srcOrd="0" destOrd="0" presId="urn:microsoft.com/office/officeart/2005/8/layout/hierarchy1"/>
    <dgm:cxn modelId="{453FF769-148B-4762-BCD4-943CFFEB9921}" type="presParOf" srcId="{F06802B0-FD02-4711-8E6C-C2930888AC5F}" destId="{08A05118-C077-4760-AFF6-BD02EBBAD476}" srcOrd="0" destOrd="0" presId="urn:microsoft.com/office/officeart/2005/8/layout/hierarchy1"/>
    <dgm:cxn modelId="{FE98E49D-E135-467C-8616-FF08CBA29F5C}" type="presParOf" srcId="{F06802B0-FD02-4711-8E6C-C2930888AC5F}" destId="{634BD345-C0D9-4329-A71D-64FE7DC1FA59}" srcOrd="1" destOrd="0" presId="urn:microsoft.com/office/officeart/2005/8/layout/hierarchy1"/>
    <dgm:cxn modelId="{3E256B01-8B13-4B63-A3BD-F5784D4C5B21}" type="presParOf" srcId="{B3CF7550-22A5-4BC3-B77A-407B059F2520}" destId="{45EF1C60-C7ED-4831-9494-95D472D4861D}" srcOrd="1" destOrd="0" presId="urn:microsoft.com/office/officeart/2005/8/layout/hierarchy1"/>
    <dgm:cxn modelId="{C6376CB5-8A75-4942-AF53-A50294F9C413}" type="presParOf" srcId="{D52D6FC5-A11F-4E53-9A66-60BA7F6A1FB7}" destId="{84FB51B7-FA41-4004-85DF-A4610E83B808}" srcOrd="2" destOrd="0" presId="urn:microsoft.com/office/officeart/2005/8/layout/hierarchy1"/>
    <dgm:cxn modelId="{F43934AF-3993-4CA0-B7C1-1CADA4AC3E22}" type="presParOf" srcId="{D52D6FC5-A11F-4E53-9A66-60BA7F6A1FB7}" destId="{9E062871-7875-47EC-B3E4-CEC10430965E}" srcOrd="3" destOrd="0" presId="urn:microsoft.com/office/officeart/2005/8/layout/hierarchy1"/>
    <dgm:cxn modelId="{9EDC6B10-7D0B-4B17-8F4A-4B2F28CFE26A}" type="presParOf" srcId="{9E062871-7875-47EC-B3E4-CEC10430965E}" destId="{7DC182C4-8B6E-48E5-8566-57E051912629}" srcOrd="0" destOrd="0" presId="urn:microsoft.com/office/officeart/2005/8/layout/hierarchy1"/>
    <dgm:cxn modelId="{B083F221-38C9-49BD-9A16-4425FC786289}" type="presParOf" srcId="{7DC182C4-8B6E-48E5-8566-57E051912629}" destId="{2ADF612D-2082-465C-8EF0-C61F9510F3D4}" srcOrd="0" destOrd="0" presId="urn:microsoft.com/office/officeart/2005/8/layout/hierarchy1"/>
    <dgm:cxn modelId="{2D667D3D-3EFE-44DB-B038-486EBCFD73D2}" type="presParOf" srcId="{7DC182C4-8B6E-48E5-8566-57E051912629}" destId="{4F0ACE24-9916-45A7-B93F-28AB4DE80C89}" srcOrd="1" destOrd="0" presId="urn:microsoft.com/office/officeart/2005/8/layout/hierarchy1"/>
    <dgm:cxn modelId="{DF174E9C-A5CC-487E-A32D-104109FA3806}" type="presParOf" srcId="{9E062871-7875-47EC-B3E4-CEC10430965E}" destId="{15210592-9664-4DD6-892F-AF9FB70D77FD}" srcOrd="1" destOrd="0" presId="urn:microsoft.com/office/officeart/2005/8/layout/hierarchy1"/>
    <dgm:cxn modelId="{925040CE-09BB-416B-ADF3-9DF0F40FAD87}" type="presParOf" srcId="{15210592-9664-4DD6-892F-AF9FB70D77FD}" destId="{9FD68206-948C-44C4-A1D9-3FA560FD81D0}" srcOrd="0" destOrd="0" presId="urn:microsoft.com/office/officeart/2005/8/layout/hierarchy1"/>
    <dgm:cxn modelId="{32F1A65C-A6A1-4CC9-A3FE-62CF39D087E4}" type="presParOf" srcId="{15210592-9664-4DD6-892F-AF9FB70D77FD}" destId="{A2A3A5C9-E957-46A1-93D0-38118CBE4590}" srcOrd="1" destOrd="0" presId="urn:microsoft.com/office/officeart/2005/8/layout/hierarchy1"/>
    <dgm:cxn modelId="{7C395C25-43C4-4E1D-9C4B-19796D735301}" type="presParOf" srcId="{A2A3A5C9-E957-46A1-93D0-38118CBE4590}" destId="{D734E0DA-0D36-4C62-822D-A075D2536694}" srcOrd="0" destOrd="0" presId="urn:microsoft.com/office/officeart/2005/8/layout/hierarchy1"/>
    <dgm:cxn modelId="{7A0C1403-930F-459A-B3B1-6BD66205AC47}" type="presParOf" srcId="{D734E0DA-0D36-4C62-822D-A075D2536694}" destId="{D12BB639-F589-4B5F-96F0-A23CB08C0955}" srcOrd="0" destOrd="0" presId="urn:microsoft.com/office/officeart/2005/8/layout/hierarchy1"/>
    <dgm:cxn modelId="{29BF92D7-075E-4FFD-B3B1-AA0BAADF60EC}" type="presParOf" srcId="{D734E0DA-0D36-4C62-822D-A075D2536694}" destId="{42DC581B-F5F6-4314-A2F4-D87A84739392}" srcOrd="1" destOrd="0" presId="urn:microsoft.com/office/officeart/2005/8/layout/hierarchy1"/>
    <dgm:cxn modelId="{062CA233-E829-45D1-AA2D-5F0497F22339}" type="presParOf" srcId="{A2A3A5C9-E957-46A1-93D0-38118CBE4590}" destId="{BE6F401C-BFF6-41E1-8405-028D4DBAAF84}" srcOrd="1" destOrd="0" presId="urn:microsoft.com/office/officeart/2005/8/layout/hierarchy1"/>
    <dgm:cxn modelId="{34CCD01C-4DF9-41E7-B0FE-62974481A89C}" type="presParOf" srcId="{15210592-9664-4DD6-892F-AF9FB70D77FD}" destId="{96214B8A-896D-4A0A-8E84-0D814EBF9B29}" srcOrd="2" destOrd="0" presId="urn:microsoft.com/office/officeart/2005/8/layout/hierarchy1"/>
    <dgm:cxn modelId="{4C9F2BD2-E553-483A-983C-0E256315F4F5}" type="presParOf" srcId="{15210592-9664-4DD6-892F-AF9FB70D77FD}" destId="{4675F0EC-083F-4673-A2EE-1AEF3403215A}" srcOrd="3" destOrd="0" presId="urn:microsoft.com/office/officeart/2005/8/layout/hierarchy1"/>
    <dgm:cxn modelId="{B8500234-D874-4A32-AB02-928157675548}" type="presParOf" srcId="{4675F0EC-083F-4673-A2EE-1AEF3403215A}" destId="{6EE164A9-A5FF-4017-8092-311CBC1B60E7}" srcOrd="0" destOrd="0" presId="urn:microsoft.com/office/officeart/2005/8/layout/hierarchy1"/>
    <dgm:cxn modelId="{7CBAE08D-3D5B-4A34-92AA-5E2AEB3A60D1}" type="presParOf" srcId="{6EE164A9-A5FF-4017-8092-311CBC1B60E7}" destId="{997071A7-FEC0-4C95-BA8C-630497B9E749}" srcOrd="0" destOrd="0" presId="urn:microsoft.com/office/officeart/2005/8/layout/hierarchy1"/>
    <dgm:cxn modelId="{EF83D18C-8EB8-45A4-9EB8-27234938E89F}" type="presParOf" srcId="{6EE164A9-A5FF-4017-8092-311CBC1B60E7}" destId="{454A962D-7010-443D-B2D7-83858C5262A3}" srcOrd="1" destOrd="0" presId="urn:microsoft.com/office/officeart/2005/8/layout/hierarchy1"/>
    <dgm:cxn modelId="{FF07091F-A4B2-4B19-9A24-1B7473A5FE13}" type="presParOf" srcId="{4675F0EC-083F-4673-A2EE-1AEF3403215A}" destId="{AB0574A7-AE5F-4E3B-8B34-4801B187957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14B8A-896D-4A0A-8E84-0D814EBF9B29}">
      <dsp:nvSpPr>
        <dsp:cNvPr id="0" name=""/>
        <dsp:cNvSpPr/>
      </dsp:nvSpPr>
      <dsp:spPr>
        <a:xfrm>
          <a:off x="2546635" y="2190175"/>
          <a:ext cx="538158" cy="256114"/>
        </a:xfrm>
        <a:custGeom>
          <a:avLst/>
          <a:gdLst/>
          <a:ahLst/>
          <a:cxnLst/>
          <a:rect l="0" t="0" r="0" b="0"/>
          <a:pathLst>
            <a:path>
              <a:moveTo>
                <a:pt x="0" y="0"/>
              </a:moveTo>
              <a:lnTo>
                <a:pt x="0" y="174534"/>
              </a:lnTo>
              <a:lnTo>
                <a:pt x="538158" y="174534"/>
              </a:lnTo>
              <a:lnTo>
                <a:pt x="538158" y="2561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D68206-948C-44C4-A1D9-3FA560FD81D0}">
      <dsp:nvSpPr>
        <dsp:cNvPr id="0" name=""/>
        <dsp:cNvSpPr/>
      </dsp:nvSpPr>
      <dsp:spPr>
        <a:xfrm>
          <a:off x="2008476" y="2190175"/>
          <a:ext cx="538158" cy="256114"/>
        </a:xfrm>
        <a:custGeom>
          <a:avLst/>
          <a:gdLst/>
          <a:ahLst/>
          <a:cxnLst/>
          <a:rect l="0" t="0" r="0" b="0"/>
          <a:pathLst>
            <a:path>
              <a:moveTo>
                <a:pt x="538158" y="0"/>
              </a:moveTo>
              <a:lnTo>
                <a:pt x="538158" y="174534"/>
              </a:lnTo>
              <a:lnTo>
                <a:pt x="0" y="174534"/>
              </a:lnTo>
              <a:lnTo>
                <a:pt x="0" y="2561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FB51B7-FA41-4004-85DF-A4610E83B808}">
      <dsp:nvSpPr>
        <dsp:cNvPr id="0" name=""/>
        <dsp:cNvSpPr/>
      </dsp:nvSpPr>
      <dsp:spPr>
        <a:xfrm>
          <a:off x="1739397" y="1374865"/>
          <a:ext cx="807238" cy="256114"/>
        </a:xfrm>
        <a:custGeom>
          <a:avLst/>
          <a:gdLst/>
          <a:ahLst/>
          <a:cxnLst/>
          <a:rect l="0" t="0" r="0" b="0"/>
          <a:pathLst>
            <a:path>
              <a:moveTo>
                <a:pt x="0" y="0"/>
              </a:moveTo>
              <a:lnTo>
                <a:pt x="0" y="174534"/>
              </a:lnTo>
              <a:lnTo>
                <a:pt x="807238" y="174534"/>
              </a:lnTo>
              <a:lnTo>
                <a:pt x="807238" y="2561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D43983-E77F-41ED-98D2-572E9487050A}">
      <dsp:nvSpPr>
        <dsp:cNvPr id="0" name=""/>
        <dsp:cNvSpPr/>
      </dsp:nvSpPr>
      <dsp:spPr>
        <a:xfrm>
          <a:off x="886438" y="2190175"/>
          <a:ext cx="91440" cy="256114"/>
        </a:xfrm>
        <a:custGeom>
          <a:avLst/>
          <a:gdLst/>
          <a:ahLst/>
          <a:cxnLst/>
          <a:rect l="0" t="0" r="0" b="0"/>
          <a:pathLst>
            <a:path>
              <a:moveTo>
                <a:pt x="45720" y="0"/>
              </a:moveTo>
              <a:lnTo>
                <a:pt x="45720" y="2561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F6B3F1-6711-4F5F-BF5E-94D09D69319F}">
      <dsp:nvSpPr>
        <dsp:cNvPr id="0" name=""/>
        <dsp:cNvSpPr/>
      </dsp:nvSpPr>
      <dsp:spPr>
        <a:xfrm>
          <a:off x="932158" y="1374865"/>
          <a:ext cx="807238" cy="256114"/>
        </a:xfrm>
        <a:custGeom>
          <a:avLst/>
          <a:gdLst/>
          <a:ahLst/>
          <a:cxnLst/>
          <a:rect l="0" t="0" r="0" b="0"/>
          <a:pathLst>
            <a:path>
              <a:moveTo>
                <a:pt x="807238" y="0"/>
              </a:moveTo>
              <a:lnTo>
                <a:pt x="807238" y="174534"/>
              </a:lnTo>
              <a:lnTo>
                <a:pt x="0" y="174534"/>
              </a:lnTo>
              <a:lnTo>
                <a:pt x="0" y="2561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E33F90-768C-4044-BA2D-2915C79A534F}">
      <dsp:nvSpPr>
        <dsp:cNvPr id="0" name=""/>
        <dsp:cNvSpPr/>
      </dsp:nvSpPr>
      <dsp:spPr>
        <a:xfrm>
          <a:off x="1693677" y="559554"/>
          <a:ext cx="91440" cy="256114"/>
        </a:xfrm>
        <a:custGeom>
          <a:avLst/>
          <a:gdLst/>
          <a:ahLst/>
          <a:cxnLst/>
          <a:rect l="0" t="0" r="0" b="0"/>
          <a:pathLst>
            <a:path>
              <a:moveTo>
                <a:pt x="45720" y="0"/>
              </a:moveTo>
              <a:lnTo>
                <a:pt x="45720" y="2561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F29AC0-D697-4894-A2E3-4C1633DC80E9}">
      <dsp:nvSpPr>
        <dsp:cNvPr id="0" name=""/>
        <dsp:cNvSpPr/>
      </dsp:nvSpPr>
      <dsp:spPr>
        <a:xfrm>
          <a:off x="1299085" y="358"/>
          <a:ext cx="880623" cy="55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9F0C8F-989E-45AE-8A35-A808D4D6053C}">
      <dsp:nvSpPr>
        <dsp:cNvPr id="0" name=""/>
        <dsp:cNvSpPr/>
      </dsp:nvSpPr>
      <dsp:spPr>
        <a:xfrm>
          <a:off x="1396932" y="93313"/>
          <a:ext cx="880623" cy="559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j-lt"/>
            </a:rPr>
            <a:t>&lt;div&gt;</a:t>
          </a:r>
        </a:p>
      </dsp:txBody>
      <dsp:txXfrm>
        <a:off x="1413310" y="109691"/>
        <a:ext cx="847867" cy="526439"/>
      </dsp:txXfrm>
    </dsp:sp>
    <dsp:sp modelId="{C85D1E56-EF45-455F-89D0-DA3F78538D33}">
      <dsp:nvSpPr>
        <dsp:cNvPr id="0" name=""/>
        <dsp:cNvSpPr/>
      </dsp:nvSpPr>
      <dsp:spPr>
        <a:xfrm>
          <a:off x="1299085" y="815669"/>
          <a:ext cx="880623" cy="55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A7EFB2-D08A-4473-8FFF-BCE1318401B7}">
      <dsp:nvSpPr>
        <dsp:cNvPr id="0" name=""/>
        <dsp:cNvSpPr/>
      </dsp:nvSpPr>
      <dsp:spPr>
        <a:xfrm>
          <a:off x="1396932" y="908624"/>
          <a:ext cx="880623" cy="559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j-lt"/>
            </a:rPr>
            <a:t>&lt;</a:t>
          </a:r>
          <a:r>
            <a:rPr lang="en-US" sz="1800" kern="1200" dirty="0" err="1">
              <a:latin typeface="+mj-lt"/>
            </a:rPr>
            <a:t>ul</a:t>
          </a:r>
          <a:r>
            <a:rPr lang="en-US" sz="1800" kern="1200" dirty="0">
              <a:latin typeface="+mj-lt"/>
            </a:rPr>
            <a:t>&gt;</a:t>
          </a:r>
        </a:p>
      </dsp:txBody>
      <dsp:txXfrm>
        <a:off x="1413310" y="925002"/>
        <a:ext cx="847867" cy="526439"/>
      </dsp:txXfrm>
    </dsp:sp>
    <dsp:sp modelId="{06ABA783-91A1-40CC-8D72-5E30F784C395}">
      <dsp:nvSpPr>
        <dsp:cNvPr id="0" name=""/>
        <dsp:cNvSpPr/>
      </dsp:nvSpPr>
      <dsp:spPr>
        <a:xfrm>
          <a:off x="491847" y="1630979"/>
          <a:ext cx="880623" cy="55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5B1610-4C81-4C5E-A1E8-595D16A8F0CC}">
      <dsp:nvSpPr>
        <dsp:cNvPr id="0" name=""/>
        <dsp:cNvSpPr/>
      </dsp:nvSpPr>
      <dsp:spPr>
        <a:xfrm>
          <a:off x="589694" y="1723934"/>
          <a:ext cx="880623" cy="559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j-lt"/>
            </a:rPr>
            <a:t>&lt;li&gt;</a:t>
          </a:r>
        </a:p>
      </dsp:txBody>
      <dsp:txXfrm>
        <a:off x="606072" y="1740312"/>
        <a:ext cx="847867" cy="526439"/>
      </dsp:txXfrm>
    </dsp:sp>
    <dsp:sp modelId="{08A05118-C077-4760-AFF6-BD02EBBAD476}">
      <dsp:nvSpPr>
        <dsp:cNvPr id="0" name=""/>
        <dsp:cNvSpPr/>
      </dsp:nvSpPr>
      <dsp:spPr>
        <a:xfrm>
          <a:off x="491847" y="2446290"/>
          <a:ext cx="880623" cy="55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4BD345-C0D9-4329-A71D-64FE7DC1FA59}">
      <dsp:nvSpPr>
        <dsp:cNvPr id="0" name=""/>
        <dsp:cNvSpPr/>
      </dsp:nvSpPr>
      <dsp:spPr>
        <a:xfrm>
          <a:off x="589694" y="2539245"/>
          <a:ext cx="880623" cy="559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j-lt"/>
            </a:rPr>
            <a:t>&lt;b&gt;</a:t>
          </a:r>
        </a:p>
      </dsp:txBody>
      <dsp:txXfrm>
        <a:off x="606072" y="2555623"/>
        <a:ext cx="847867" cy="526439"/>
      </dsp:txXfrm>
    </dsp:sp>
    <dsp:sp modelId="{2ADF612D-2082-465C-8EF0-C61F9510F3D4}">
      <dsp:nvSpPr>
        <dsp:cNvPr id="0" name=""/>
        <dsp:cNvSpPr/>
      </dsp:nvSpPr>
      <dsp:spPr>
        <a:xfrm>
          <a:off x="2106323" y="1630979"/>
          <a:ext cx="880623" cy="55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0ACE24-9916-45A7-B93F-28AB4DE80C89}">
      <dsp:nvSpPr>
        <dsp:cNvPr id="0" name=""/>
        <dsp:cNvSpPr/>
      </dsp:nvSpPr>
      <dsp:spPr>
        <a:xfrm>
          <a:off x="2204170" y="1723934"/>
          <a:ext cx="880623" cy="559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j-lt"/>
            </a:rPr>
            <a:t>&lt;li&gt;</a:t>
          </a:r>
        </a:p>
      </dsp:txBody>
      <dsp:txXfrm>
        <a:off x="2220548" y="1740312"/>
        <a:ext cx="847867" cy="526439"/>
      </dsp:txXfrm>
    </dsp:sp>
    <dsp:sp modelId="{D12BB639-F589-4B5F-96F0-A23CB08C0955}">
      <dsp:nvSpPr>
        <dsp:cNvPr id="0" name=""/>
        <dsp:cNvSpPr/>
      </dsp:nvSpPr>
      <dsp:spPr>
        <a:xfrm>
          <a:off x="1568164" y="2446290"/>
          <a:ext cx="880623" cy="55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DC581B-F5F6-4314-A2F4-D87A84739392}">
      <dsp:nvSpPr>
        <dsp:cNvPr id="0" name=""/>
        <dsp:cNvSpPr/>
      </dsp:nvSpPr>
      <dsp:spPr>
        <a:xfrm>
          <a:off x="1666011" y="2539245"/>
          <a:ext cx="880623" cy="559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j-lt"/>
            </a:rPr>
            <a:t>&lt;span&gt;</a:t>
          </a:r>
        </a:p>
      </dsp:txBody>
      <dsp:txXfrm>
        <a:off x="1682389" y="2555623"/>
        <a:ext cx="847867" cy="526439"/>
      </dsp:txXfrm>
    </dsp:sp>
    <dsp:sp modelId="{997071A7-FEC0-4C95-BA8C-630497B9E749}">
      <dsp:nvSpPr>
        <dsp:cNvPr id="0" name=""/>
        <dsp:cNvSpPr/>
      </dsp:nvSpPr>
      <dsp:spPr>
        <a:xfrm>
          <a:off x="2644482" y="2446290"/>
          <a:ext cx="880623" cy="55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4A962D-7010-443D-B2D7-83858C5262A3}">
      <dsp:nvSpPr>
        <dsp:cNvPr id="0" name=""/>
        <dsp:cNvSpPr/>
      </dsp:nvSpPr>
      <dsp:spPr>
        <a:xfrm>
          <a:off x="2742329" y="2539245"/>
          <a:ext cx="880623" cy="5591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j-lt"/>
            </a:rPr>
            <a:t>&lt;span&gt;</a:t>
          </a:r>
        </a:p>
      </dsp:txBody>
      <dsp:txXfrm>
        <a:off x="2758707" y="2555623"/>
        <a:ext cx="847867" cy="5264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7B6101-0B46-46C9-9858-7DE7D63DCE4E}" type="datetimeFigureOut">
              <a:rPr lang="en-US" smtClean="0"/>
              <a:t>1/21/2019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88D1B-7A35-481C-BC72-06C56126FE76}" type="slidenum">
              <a:rPr lang="en-US" smtClean="0"/>
              <a:t>‹#›</a:t>
            </a:fld>
            <a:endParaRPr lang="en-US"/>
          </a:p>
        </p:txBody>
      </p:sp>
    </p:spTree>
    <p:extLst>
      <p:ext uri="{BB962C8B-B14F-4D97-AF65-F5344CB8AC3E}">
        <p14:creationId xmlns:p14="http://schemas.microsoft.com/office/powerpoint/2010/main" val="571164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xfrm>
            <a:off x="381000" y="685800"/>
            <a:ext cx="6096000" cy="3429000"/>
          </a:xfrm>
          <a:ln/>
        </p:spPr>
      </p:sp>
      <p:sp>
        <p:nvSpPr>
          <p:cNvPr id="77826" name="Notes Placeholder 2"/>
          <p:cNvSpPr>
            <a:spLocks noGrp="1"/>
          </p:cNvSpPr>
          <p:nvPr>
            <p:ph type="body" idx="1"/>
          </p:nvPr>
        </p:nvSpPr>
        <p:spPr>
          <a:noFill/>
          <a:ln/>
        </p:spPr>
        <p:txBody>
          <a:bodyPr/>
          <a:lstStyle/>
          <a:p>
            <a:endParaRPr lang="en-US" dirty="0"/>
          </a:p>
        </p:txBody>
      </p:sp>
      <p:sp>
        <p:nvSpPr>
          <p:cNvPr id="4" name="Slide Number Placeholder 3"/>
          <p:cNvSpPr>
            <a:spLocks noGrp="1"/>
          </p:cNvSpPr>
          <p:nvPr>
            <p:ph type="sldNum" sz="quarter" idx="5"/>
          </p:nvPr>
        </p:nvSpPr>
        <p:spPr/>
        <p:txBody>
          <a:bodyPr/>
          <a:lstStyle/>
          <a:p>
            <a:pPr>
              <a:defRPr/>
            </a:pPr>
            <a:fld id="{EE8864D0-3CBE-4737-8223-73678754424A}" type="slidenum">
              <a:rPr lang="en-US" smtClean="0"/>
              <a:pPr>
                <a:defRPr/>
              </a:pPr>
              <a:t>1</a:t>
            </a:fld>
            <a:endParaRPr lang="en-US" dirty="0"/>
          </a:p>
        </p:txBody>
      </p:sp>
    </p:spTree>
    <p:extLst>
      <p:ext uri="{BB962C8B-B14F-4D97-AF65-F5344CB8AC3E}">
        <p14:creationId xmlns:p14="http://schemas.microsoft.com/office/powerpoint/2010/main" val="1884383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55099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98120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4624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124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980921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287275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48123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02362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47700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381000" y="685800"/>
            <a:ext cx="6096000" cy="3429000"/>
          </a:xfrm>
          <a:ln/>
        </p:spPr>
      </p:sp>
      <p:sp>
        <p:nvSpPr>
          <p:cNvPr id="1239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605071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important to understand is the Document Object Model.</a:t>
            </a:r>
            <a:r>
              <a:rPr lang="en-US" baseline="0" dirty="0"/>
              <a:t> </a:t>
            </a:r>
          </a:p>
          <a:p>
            <a:endParaRPr lang="en-US" baseline="0" dirty="0"/>
          </a:p>
          <a:p>
            <a:r>
              <a:rPr lang="en-US" baseline="0" dirty="0"/>
              <a:t>But first let review what makes up an object. In Chapter 1 we covered what a object is and what characteristics a object possess. </a:t>
            </a:r>
          </a:p>
          <a:p>
            <a:endParaRPr lang="en-US" baseline="0" dirty="0"/>
          </a:p>
          <a:p>
            <a:r>
              <a:rPr lang="en-US" baseline="0" dirty="0"/>
              <a:t>1. Object posses properties. These can be such things as size, color, and shape. </a:t>
            </a:r>
          </a:p>
          <a:p>
            <a:endParaRPr lang="en-US" baseline="0" dirty="0"/>
          </a:p>
          <a:p>
            <a:r>
              <a:rPr lang="en-US" baseline="0" dirty="0"/>
              <a:t>2. Object posses methods. These can be move, pour, open and close. </a:t>
            </a:r>
          </a:p>
          <a:p>
            <a:endParaRPr lang="en-US" baseline="0" dirty="0"/>
          </a:p>
          <a:p>
            <a:r>
              <a:rPr lang="en-US" baseline="0" dirty="0"/>
              <a:t>3. Objects can inherit properties, method and data from a parent object. </a:t>
            </a:r>
          </a:p>
          <a:p>
            <a:endParaRPr lang="en-US" baseline="0" dirty="0"/>
          </a:p>
          <a:p>
            <a:r>
              <a:rPr lang="en-US" baseline="0" dirty="0"/>
              <a:t>4. And objects can encapsulated data by using metadata. </a:t>
            </a:r>
          </a:p>
          <a:p>
            <a:endParaRPr lang="en-US" baseline="0" dirty="0"/>
          </a:p>
          <a:p>
            <a:r>
              <a:rPr lang="en-US" baseline="0" dirty="0"/>
              <a:t>With this understanding about the characteristics about an object we can apply this same understanding to the objects that make up a web page. </a:t>
            </a:r>
          </a:p>
          <a:p>
            <a:endParaRPr lang="en-US" baseline="0" dirty="0"/>
          </a:p>
          <a:p>
            <a:r>
              <a:rPr lang="en-US" baseline="0" dirty="0"/>
              <a:t>In this case, the overarching parent object of a web page is the HTML declaration.  This object is created with the html opening and closing tags. The tags create the HTML object and all object oriented characteristics of the HTML object can be changed based on triggering events. In order  for these characteristics to be changed on the client side, a scripting language must be used. In the case, the standard is JavaScript and this language is interpreted through the JavaScript interpreter engine that is part of all browsers. </a:t>
            </a:r>
          </a:p>
          <a:p>
            <a:endParaRPr lang="en-US" baseline="0" dirty="0"/>
          </a:p>
          <a:p>
            <a:r>
              <a:rPr lang="en-US" baseline="0" dirty="0"/>
              <a:t>The next object in the web page document object model is the head. This object is created by the head opening and closing tags. It can inherit any characteristics from its parent object, the HTML object.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 next object is the body. This object is created by the body opening and closing tags. It can inherit any characteristics from its parent object, the HTML object.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A child object of the Head object is the Title object. This object is created by the title opening and closing tags. It can inherit any characteristics from its parent object, the Head object.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 next object is the new HTML5 document object called a section. This object is created by the section opening and closing tags. It can inherit any characteristics from its parent object, the body object.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 next objects can be many objects to define the content of body or section or any other object container. These objects </a:t>
            </a:r>
            <a:r>
              <a:rPr lang="en-US" baseline="0" dirty="0" err="1"/>
              <a:t>inlcude</a:t>
            </a:r>
            <a:r>
              <a:rPr lang="en-US" baseline="0" dirty="0"/>
              <a:t> the h1 object, the </a:t>
            </a:r>
            <a:r>
              <a:rPr lang="en-US" baseline="0" dirty="0" err="1"/>
              <a:t>ul</a:t>
            </a:r>
            <a:r>
              <a:rPr lang="en-US" baseline="0" dirty="0"/>
              <a:t> object and the p object. These objects are created by the h1, </a:t>
            </a:r>
            <a:r>
              <a:rPr lang="en-US" baseline="0" dirty="0" err="1"/>
              <a:t>ul</a:t>
            </a:r>
            <a:r>
              <a:rPr lang="en-US" baseline="0" dirty="0"/>
              <a:t>, and p opening and closing tags. That can inherit any characteristics from its parent object, the body object.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 last objects are the li objects that are created with the li tags. They can inherit any characteristics from its parent object, the </a:t>
            </a:r>
            <a:r>
              <a:rPr lang="en-US" baseline="0" dirty="0" err="1"/>
              <a:t>ul</a:t>
            </a:r>
            <a:r>
              <a:rPr lang="en-US" baseline="0" dirty="0"/>
              <a:t> object.</a:t>
            </a:r>
          </a:p>
          <a:p>
            <a:r>
              <a:rPr lang="en-US" baseline="0" dirty="0"/>
              <a:t> </a:t>
            </a:r>
          </a:p>
          <a:p>
            <a:r>
              <a:rPr lang="en-US" baseline="0" dirty="0"/>
              <a:t>Each of these object can contain data and for the h1 object, the </a:t>
            </a:r>
            <a:r>
              <a:rPr lang="en-US" baseline="0" dirty="0" err="1"/>
              <a:t>ul</a:t>
            </a:r>
            <a:r>
              <a:rPr lang="en-US" baseline="0" dirty="0"/>
              <a:t> li objects and p object all contain textual data that can be changed with the JavaScript language. </a:t>
            </a:r>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8</a:t>
            </a:fld>
            <a:endParaRPr lang="en-US" dirty="0"/>
          </a:p>
        </p:txBody>
      </p:sp>
    </p:spTree>
    <p:extLst>
      <p:ext uri="{BB962C8B-B14F-4D97-AF65-F5344CB8AC3E}">
        <p14:creationId xmlns:p14="http://schemas.microsoft.com/office/powerpoint/2010/main" val="961400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381000" y="685800"/>
            <a:ext cx="6096000" cy="3429000"/>
          </a:xfrm>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053529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53329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419564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213751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921248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393270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ctr">
            <a:no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effectLst>
                  <a:outerShdw blurRad="38100" dist="38100" dir="2700000" algn="tl">
                    <a:srgbClr val="000000">
                      <a:alpha val="43137"/>
                    </a:srgbClr>
                  </a:outerShdw>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30" name="Date Placeholder 29"/>
          <p:cNvSpPr>
            <a:spLocks noGrp="1"/>
          </p:cNvSpPr>
          <p:nvPr>
            <p:ph type="dt" sz="half" idx="10"/>
          </p:nvPr>
        </p:nvSpPr>
        <p:spPr/>
        <p:txBody>
          <a:bodyPr/>
          <a:lstStyle/>
          <a:p>
            <a:fld id="{5D4BDEE7-7691-43D1-BB85-D22DDED88B22}" type="datetime1">
              <a:rPr lang="en-US" smtClean="0"/>
              <a:t>1/21/2019</a:t>
            </a:fld>
            <a:endParaRPr lang="en-US"/>
          </a:p>
        </p:txBody>
      </p:sp>
      <p:sp>
        <p:nvSpPr>
          <p:cNvPr id="19" name="Footer Placeholder 18"/>
          <p:cNvSpPr>
            <a:spLocks noGrp="1"/>
          </p:cNvSpPr>
          <p:nvPr>
            <p:ph type="ftr" sz="quarter" idx="11"/>
          </p:nvPr>
        </p:nvSpPr>
        <p:spPr/>
        <p:txBody>
          <a:bodyPr/>
          <a:lstStyle/>
          <a:p>
            <a:r>
              <a:rPr lang="en-US"/>
              <a:t>Copyright © 2007 - 2019 Carl M. Burnett</a:t>
            </a:r>
          </a:p>
        </p:txBody>
      </p:sp>
      <p:sp>
        <p:nvSpPr>
          <p:cNvPr id="27" name="Slide Number Placeholder 26"/>
          <p:cNvSpPr>
            <a:spLocks noGrp="1"/>
          </p:cNvSpPr>
          <p:nvPr>
            <p:ph type="sldNum" sz="quarter" idx="12"/>
          </p:nvPr>
        </p:nvSpPr>
        <p:spPr/>
        <p:txBody>
          <a:bodyPr/>
          <a:lstStyle/>
          <a:p>
            <a:fld id="{3D46CBA2-ECE5-4BE9-B546-6761E0E670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21B8B5-28CF-4097-AE79-50D1EE8A7735}"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803C5F-3BEB-45BB-BB3F-0BCBCC13D3AE}"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FB4940-CFE5-43D4-844D-10D0B20B43DC}"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ctr">
            <a:noAutofit/>
            <a:scene3d>
              <a:camera prst="orthographicFront"/>
              <a:lightRig rig="freezing" dir="t">
                <a:rot lat="0" lon="0" rev="5640000"/>
              </a:lightRig>
            </a:scene3d>
            <a:sp3d prstMaterial="flat">
              <a:bevelT w="38100" h="38100"/>
            </a:sp3d>
          </a:bodyPr>
          <a:lstStyle>
            <a:lvl1pPr algn="l" rtl="0">
              <a:spcBef>
                <a:spcPct val="0"/>
              </a:spcBef>
              <a:buNone/>
              <a:defRPr lang="en-US" sz="48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b="1">
                <a:solidFill>
                  <a:schemeClr val="tx1"/>
                </a:solidFill>
                <a:effectLst>
                  <a:outerShdw blurRad="38100" dist="38100" dir="2700000" algn="tl">
                    <a:srgbClr val="000000">
                      <a:alpha val="43137"/>
                    </a:srgbClr>
                  </a:outerShdw>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84F6DA3-3D0C-4047-A14C-B51F0EE62B59}"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787BB68-D5F4-4D22-B886-DE77ED586F48}" type="datetime1">
              <a:rPr lang="en-US" smtClean="0"/>
              <a:t>1/21/2019</a:t>
            </a:fld>
            <a:endParaRPr lang="en-US"/>
          </a:p>
        </p:txBody>
      </p:sp>
      <p:sp>
        <p:nvSpPr>
          <p:cNvPr id="6" name="Footer Placeholder 5"/>
          <p:cNvSpPr>
            <a:spLocks noGrp="1"/>
          </p:cNvSpPr>
          <p:nvPr>
            <p:ph type="ftr" sz="quarter" idx="11"/>
          </p:nvPr>
        </p:nvSpPr>
        <p:spPr/>
        <p:txBody>
          <a:bodyPr/>
          <a:lstStyle/>
          <a:p>
            <a:r>
              <a:rPr lang="en-US"/>
              <a:t>Copyright © 2007 - 2019 Carl M. Burnett</a:t>
            </a:r>
          </a:p>
        </p:txBody>
      </p:sp>
      <p:sp>
        <p:nvSpPr>
          <p:cNvPr id="7" name="Slide Number Placeholder 6"/>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83A6513-5D3C-49AE-ACEE-AB3A8CBB7FB5}" type="datetime1">
              <a:rPr lang="en-US" smtClean="0"/>
              <a:t>1/21/2019</a:t>
            </a:fld>
            <a:endParaRPr lang="en-US"/>
          </a:p>
        </p:txBody>
      </p:sp>
      <p:sp>
        <p:nvSpPr>
          <p:cNvPr id="8" name="Footer Placeholder 7"/>
          <p:cNvSpPr>
            <a:spLocks noGrp="1"/>
          </p:cNvSpPr>
          <p:nvPr>
            <p:ph type="ftr" sz="quarter" idx="11"/>
          </p:nvPr>
        </p:nvSpPr>
        <p:spPr/>
        <p:txBody>
          <a:bodyPr/>
          <a:lstStyle/>
          <a:p>
            <a:r>
              <a:rPr lang="en-US"/>
              <a:t>Copyright © 2007 - 2019 Carl M. Burnett</a:t>
            </a:r>
          </a:p>
        </p:txBody>
      </p:sp>
      <p:sp>
        <p:nvSpPr>
          <p:cNvPr id="9" name="Slide Number Placeholder 8"/>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98C04D6-6CB3-48FA-9589-FEBEE89FAE85}" type="datetime1">
              <a:rPr lang="en-US" smtClean="0"/>
              <a:t>1/21/2019</a:t>
            </a:fld>
            <a:endParaRPr lang="en-US"/>
          </a:p>
        </p:txBody>
      </p:sp>
      <p:sp>
        <p:nvSpPr>
          <p:cNvPr id="4" name="Footer Placeholder 3"/>
          <p:cNvSpPr>
            <a:spLocks noGrp="1"/>
          </p:cNvSpPr>
          <p:nvPr>
            <p:ph type="ftr" sz="quarter" idx="11"/>
          </p:nvPr>
        </p:nvSpPr>
        <p:spPr/>
        <p:txBody>
          <a:bodyPr/>
          <a:lstStyle/>
          <a:p>
            <a:r>
              <a:rPr lang="en-US"/>
              <a:t>Copyright © 2007 - 2019 Carl M. Burnett</a:t>
            </a:r>
          </a:p>
        </p:txBody>
      </p:sp>
      <p:sp>
        <p:nvSpPr>
          <p:cNvPr id="5" name="Slide Number Placeholder 4"/>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8EFED-6967-44A2-90AF-DA1B33CAAC50}" type="datetime1">
              <a:rPr lang="en-US" smtClean="0"/>
              <a:t>1/21/2019</a:t>
            </a:fld>
            <a:endParaRPr lang="en-US"/>
          </a:p>
        </p:txBody>
      </p:sp>
      <p:sp>
        <p:nvSpPr>
          <p:cNvPr id="3" name="Footer Placeholder 2"/>
          <p:cNvSpPr>
            <a:spLocks noGrp="1"/>
          </p:cNvSpPr>
          <p:nvPr>
            <p:ph type="ftr" sz="quarter" idx="11"/>
          </p:nvPr>
        </p:nvSpPr>
        <p:spPr/>
        <p:txBody>
          <a:bodyPr/>
          <a:lstStyle/>
          <a:p>
            <a:r>
              <a:rPr lang="en-US"/>
              <a:t>Copyright © 2007 - 2019 Carl M. Burnett</a:t>
            </a:r>
          </a:p>
        </p:txBody>
      </p:sp>
      <p:sp>
        <p:nvSpPr>
          <p:cNvPr id="4" name="Slide Number Placeholder 3"/>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9841F07-460C-4B89-8B4C-B0616404DDFB}" type="datetime1">
              <a:rPr lang="en-US" smtClean="0"/>
              <a:t>1/21/2019</a:t>
            </a:fld>
            <a:endParaRPr lang="en-US"/>
          </a:p>
        </p:txBody>
      </p:sp>
      <p:sp>
        <p:nvSpPr>
          <p:cNvPr id="6" name="Footer Placeholder 5"/>
          <p:cNvSpPr>
            <a:spLocks noGrp="1"/>
          </p:cNvSpPr>
          <p:nvPr>
            <p:ph type="ftr" sz="quarter" idx="11"/>
          </p:nvPr>
        </p:nvSpPr>
        <p:spPr/>
        <p:txBody>
          <a:bodyPr/>
          <a:lstStyle/>
          <a:p>
            <a:r>
              <a:rPr lang="en-US"/>
              <a:t>Copyright © 2007 - 2019 Carl M. Burnett</a:t>
            </a:r>
          </a:p>
        </p:txBody>
      </p:sp>
      <p:sp>
        <p:nvSpPr>
          <p:cNvPr id="7" name="Slide Number Placeholder 6"/>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59D0B6D-E278-417A-82DB-8BCA09471422}" type="datetime1">
              <a:rPr lang="en-US" smtClean="0"/>
              <a:t>1/21/2019</a:t>
            </a:fld>
            <a:endParaRPr lang="en-US"/>
          </a:p>
        </p:txBody>
      </p:sp>
      <p:sp>
        <p:nvSpPr>
          <p:cNvPr id="6" name="Footer Placeholder 5"/>
          <p:cNvSpPr>
            <a:spLocks noGrp="1"/>
          </p:cNvSpPr>
          <p:nvPr>
            <p:ph type="ftr" sz="quarter" idx="11"/>
          </p:nvPr>
        </p:nvSpPr>
        <p:spPr/>
        <p:txBody>
          <a:bodyPr/>
          <a:lstStyle/>
          <a:p>
            <a:r>
              <a:rPr lang="en-US"/>
              <a:t>Copyright © 2007 - 2019 Carl M. Burnett</a:t>
            </a:r>
          </a:p>
        </p:txBody>
      </p:sp>
      <p:sp>
        <p:nvSpPr>
          <p:cNvPr id="7" name="Slide Number Placeholder 6"/>
          <p:cNvSpPr>
            <a:spLocks noGrp="1"/>
          </p:cNvSpPr>
          <p:nvPr>
            <p:ph type="sldNum" sz="quarter" idx="12"/>
          </p:nvPr>
        </p:nvSpPr>
        <p:spPr>
          <a:xfrm>
            <a:off x="8077200" y="4767263"/>
            <a:ext cx="609600" cy="273844"/>
          </a:xfrm>
        </p:spPr>
        <p:txBody>
          <a:bodyPr/>
          <a:lstStyle/>
          <a:p>
            <a:fld id="{3D46CBA2-ECE5-4BE9-B546-6761E0E67089}" type="slidenum">
              <a:rPr lang="en-US" smtClean="0"/>
              <a:t>‹#›</a:t>
            </a:fld>
            <a:endParaRPr lang="en-US"/>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B3B492-A171-46C3-9589-F9DEA9F57F93}" type="datetime1">
              <a:rPr lang="en-US" smtClean="0"/>
              <a:t>1/21/2019</a:t>
            </a:fld>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Copyright © 2007 - 2019 Carl M. Burnett</a:t>
            </a:r>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46CBA2-ECE5-4BE9-B546-6761E0E67089}" type="slidenum">
              <a:rPr lang="en-US" smtClean="0"/>
              <a:t>‹#›</a:t>
            </a:fld>
            <a:endParaRPr lang="en-US"/>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1" kern="1200">
          <a:ln>
            <a:noFill/>
          </a:ln>
          <a:solidFill>
            <a:schemeClr val="tx2"/>
          </a:solidFill>
          <a:effectLst>
            <a:outerShdw blurRad="38100" dist="38100" dir="2700000" algn="tl">
              <a:srgbClr val="000000">
                <a:alpha val="43137"/>
              </a:srgbClr>
            </a:outerShdw>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b="1" kern="1200">
          <a:solidFill>
            <a:schemeClr val="tx1"/>
          </a:solidFill>
          <a:latin typeface="+mj-lt"/>
          <a:ea typeface="Verdana" panose="020B0604030504040204" pitchFamily="34" charset="0"/>
          <a:cs typeface="Verdana" panose="020B0604030504040204" pitchFamily="34" charset="0"/>
        </a:defRPr>
      </a:lvl1pPr>
      <a:lvl2pPr marL="640080" indent="-246888" algn="l" rtl="0" eaLnBrk="1" latinLnBrk="0" hangingPunct="1">
        <a:spcBef>
          <a:spcPct val="20000"/>
        </a:spcBef>
        <a:buClr>
          <a:schemeClr val="accent1"/>
        </a:buClr>
        <a:buSzPct val="85000"/>
        <a:buFont typeface="Wingdings 2"/>
        <a:buChar char=""/>
        <a:defRPr kumimoji="0" sz="2400" b="1" kern="1200">
          <a:solidFill>
            <a:schemeClr val="tx1"/>
          </a:solidFill>
          <a:latin typeface="+mj-lt"/>
          <a:ea typeface="Verdana" panose="020B0604030504040204" pitchFamily="34" charset="0"/>
          <a:cs typeface="Verdana" panose="020B0604030504040204" pitchFamily="34" charset="0"/>
        </a:defRPr>
      </a:lvl2pPr>
      <a:lvl3pPr marL="914400" indent="-246888" algn="l" rtl="0" eaLnBrk="1" latinLnBrk="0" hangingPunct="1">
        <a:spcBef>
          <a:spcPct val="20000"/>
        </a:spcBef>
        <a:buClr>
          <a:schemeClr val="accent2"/>
        </a:buClr>
        <a:buSzPct val="70000"/>
        <a:buFont typeface="Wingdings 2"/>
        <a:buChar char=""/>
        <a:defRPr kumimoji="0" sz="2100" b="1" kern="1200">
          <a:solidFill>
            <a:schemeClr val="tx1"/>
          </a:solidFill>
          <a:latin typeface="+mj-lt"/>
          <a:ea typeface="Verdana" panose="020B0604030504040204" pitchFamily="34" charset="0"/>
          <a:cs typeface="Verdana" panose="020B0604030504040204" pitchFamily="34" charset="0"/>
        </a:defRPr>
      </a:lvl3pPr>
      <a:lvl4pPr marL="1188720" indent="-210312" algn="l" rtl="0" eaLnBrk="1" latinLnBrk="0" hangingPunct="1">
        <a:spcBef>
          <a:spcPct val="20000"/>
        </a:spcBef>
        <a:buClr>
          <a:schemeClr val="accent3"/>
        </a:buClr>
        <a:buSzPct val="65000"/>
        <a:buFont typeface="Wingdings 2"/>
        <a:buChar char=""/>
        <a:defRPr kumimoji="0" sz="2000" b="1" kern="1200">
          <a:solidFill>
            <a:schemeClr val="tx1"/>
          </a:solidFill>
          <a:latin typeface="+mj-lt"/>
          <a:ea typeface="Verdana" panose="020B0604030504040204" pitchFamily="34" charset="0"/>
          <a:cs typeface="Verdana" panose="020B0604030504040204" pitchFamily="34" charset="0"/>
        </a:defRPr>
      </a:lvl4pPr>
      <a:lvl5pPr marL="1463040" indent="-210312" algn="l" rtl="0" eaLnBrk="1" latinLnBrk="0" hangingPunct="1">
        <a:spcBef>
          <a:spcPct val="20000"/>
        </a:spcBef>
        <a:buClr>
          <a:schemeClr val="accent4"/>
        </a:buClr>
        <a:buSzPct val="65000"/>
        <a:buFont typeface="Wingdings 2"/>
        <a:buChar char=""/>
        <a:defRPr kumimoji="0" sz="2000" b="1" kern="1200">
          <a:solidFill>
            <a:schemeClr val="tx1"/>
          </a:solidFill>
          <a:latin typeface="+mj-lt"/>
          <a:ea typeface="Verdana" panose="020B0604030504040204" pitchFamily="34" charset="0"/>
          <a:cs typeface="Verdana" panose="020B0604030504040204"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ofburnet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8" Type="http://schemas.openxmlformats.org/officeDocument/2006/relationships/hyperlink" Target="http://www.w3schools.com/jquery/traversing_find.asp" TargetMode="External"/><Relationship Id="rId3" Type="http://schemas.openxmlformats.org/officeDocument/2006/relationships/hyperlink" Target="https://www.w3schools.com/jquery/jquery_ref_traversing.asp" TargetMode="External"/><Relationship Id="rId7" Type="http://schemas.openxmlformats.org/officeDocument/2006/relationships/hyperlink" Target="http://www.w3schools.com/jquery/traversing_each.asp" TargetMode="External"/><Relationship Id="rId2" Type="http://schemas.openxmlformats.org/officeDocument/2006/relationships/hyperlink" Target="http://www.w3schools.com/jquery/traversing_add.asp" TargetMode="External"/><Relationship Id="rId1" Type="http://schemas.openxmlformats.org/officeDocument/2006/relationships/slideLayout" Target="../slideLayouts/slideLayout2.xml"/><Relationship Id="rId6" Type="http://schemas.openxmlformats.org/officeDocument/2006/relationships/hyperlink" Target="http://www.w3schools.com/jquery/traversing_contents.asp" TargetMode="External"/><Relationship Id="rId5" Type="http://schemas.openxmlformats.org/officeDocument/2006/relationships/hyperlink" Target="http://www.w3schools.com/jquery/traversing_closest.asp" TargetMode="External"/><Relationship Id="rId4" Type="http://schemas.openxmlformats.org/officeDocument/2006/relationships/hyperlink" Target="http://www.w3schools.com/jquery/traversing_children.asp"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w3schools.com/jquery/traversing_parent.asp" TargetMode="External"/><Relationship Id="rId3" Type="http://schemas.openxmlformats.org/officeDocument/2006/relationships/hyperlink" Target="https://www.w3schools.com/jquery/jquery_ref_traversing.asp" TargetMode="External"/><Relationship Id="rId7" Type="http://schemas.openxmlformats.org/officeDocument/2006/relationships/hyperlink" Target="http://www.w3schools.com/jquery/traversing_offsetparent.asp" TargetMode="External"/><Relationship Id="rId2" Type="http://schemas.openxmlformats.org/officeDocument/2006/relationships/hyperlink" Target="http://www.w3schools.com/jquery/traversing_is.asp" TargetMode="External"/><Relationship Id="rId1" Type="http://schemas.openxmlformats.org/officeDocument/2006/relationships/slideLayout" Target="../slideLayouts/slideLayout2.xml"/><Relationship Id="rId6" Type="http://schemas.openxmlformats.org/officeDocument/2006/relationships/hyperlink" Target="http://www.w3schools.com/jquery/traversing_nextuntil.asp" TargetMode="External"/><Relationship Id="rId5" Type="http://schemas.openxmlformats.org/officeDocument/2006/relationships/hyperlink" Target="http://www.w3schools.com/jquery/traversing_nextall.asp" TargetMode="External"/><Relationship Id="rId4" Type="http://schemas.openxmlformats.org/officeDocument/2006/relationships/hyperlink" Target="http://www.w3schools.com/jquery/traversing_next.asp" TargetMode="External"/><Relationship Id="rId9" Type="http://schemas.openxmlformats.org/officeDocument/2006/relationships/hyperlink" Target="http://www.w3schools.com/jquery/traversing_parents.as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w3schools.com/jquery/traversing_prev.asp" TargetMode="External"/><Relationship Id="rId7" Type="http://schemas.openxmlformats.org/officeDocument/2006/relationships/hyperlink" Target="http://www.w3schools.com/jquery/traversing_slice.asp" TargetMode="External"/><Relationship Id="rId2" Type="http://schemas.openxmlformats.org/officeDocument/2006/relationships/hyperlink" Target="http://www.w3schools.com/jquery/traversing_parentsuntil.asp" TargetMode="External"/><Relationship Id="rId1" Type="http://schemas.openxmlformats.org/officeDocument/2006/relationships/slideLayout" Target="../slideLayouts/slideLayout2.xml"/><Relationship Id="rId6" Type="http://schemas.openxmlformats.org/officeDocument/2006/relationships/hyperlink" Target="http://www.w3schools.com/jquery/traversing_siblings.asp" TargetMode="External"/><Relationship Id="rId5" Type="http://schemas.openxmlformats.org/officeDocument/2006/relationships/hyperlink" Target="http://www.w3schools.com/jquery/traversing_prevuntil.asp" TargetMode="External"/><Relationship Id="rId4" Type="http://schemas.openxmlformats.org/officeDocument/2006/relationships/hyperlink" Target="http://www.w3schools.com/jquery/traversing_prevall.as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w3schools.com/jquery/html_clone.asp" TargetMode="External"/><Relationship Id="rId3" Type="http://schemas.openxmlformats.org/officeDocument/2006/relationships/hyperlink" Target="http://www.w3schools.com/jquery/html_after.asp" TargetMode="External"/><Relationship Id="rId7" Type="http://schemas.openxmlformats.org/officeDocument/2006/relationships/hyperlink" Target="http://www.w3schools.com/jquery/html_before.asp" TargetMode="External"/><Relationship Id="rId2" Type="http://schemas.openxmlformats.org/officeDocument/2006/relationships/hyperlink" Target="http://www.w3schools.com/jquery/html_addclass.asp" TargetMode="External"/><Relationship Id="rId1" Type="http://schemas.openxmlformats.org/officeDocument/2006/relationships/slideLayout" Target="../slideLayouts/slideLayout2.xml"/><Relationship Id="rId6" Type="http://schemas.openxmlformats.org/officeDocument/2006/relationships/hyperlink" Target="http://www.w3schools.com/jquery/html_attr.asp" TargetMode="External"/><Relationship Id="rId5" Type="http://schemas.openxmlformats.org/officeDocument/2006/relationships/hyperlink" Target="http://www.w3schools.com/jquery/html_appendto.asp" TargetMode="External"/><Relationship Id="rId10" Type="http://schemas.openxmlformats.org/officeDocument/2006/relationships/hyperlink" Target="http://www.w3schools.com/jquery/html_detach.asp" TargetMode="External"/><Relationship Id="rId4" Type="http://schemas.openxmlformats.org/officeDocument/2006/relationships/hyperlink" Target="http://www.w3schools.com/jquery/html_append.asp" TargetMode="External"/><Relationship Id="rId9" Type="http://schemas.openxmlformats.org/officeDocument/2006/relationships/hyperlink" Target="http://www.w3schools.com/jquery/css_css.as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hyperlink" Target="http://www.w3schools.com/jquery/html_insertafter.asp" TargetMode="External"/><Relationship Id="rId3" Type="http://schemas.openxmlformats.org/officeDocument/2006/relationships/hyperlink" Target="http://www.w3schools.com/jquery/html_hasclass.asp" TargetMode="External"/><Relationship Id="rId7" Type="http://schemas.openxmlformats.org/officeDocument/2006/relationships/hyperlink" Target="http://www.w3schools.com/jquery/html_innerwidth.asp" TargetMode="External"/><Relationship Id="rId2" Type="http://schemas.openxmlformats.org/officeDocument/2006/relationships/hyperlink" Target="http://www.w3schools.com/jquery/html_empty.asp" TargetMode="External"/><Relationship Id="rId1" Type="http://schemas.openxmlformats.org/officeDocument/2006/relationships/slideLayout" Target="../slideLayouts/slideLayout2.xml"/><Relationship Id="rId6" Type="http://schemas.openxmlformats.org/officeDocument/2006/relationships/hyperlink" Target="http://www.w3schools.com/jquery/html_innerheight.asp" TargetMode="External"/><Relationship Id="rId5" Type="http://schemas.openxmlformats.org/officeDocument/2006/relationships/hyperlink" Target="http://www.w3schools.com/jquery/html_html.asp" TargetMode="External"/><Relationship Id="rId10" Type="http://schemas.openxmlformats.org/officeDocument/2006/relationships/hyperlink" Target="http://www.w3schools.com/jquery/css_offset.asp" TargetMode="External"/><Relationship Id="rId4" Type="http://schemas.openxmlformats.org/officeDocument/2006/relationships/hyperlink" Target="http://www.w3schools.com/jquery/css_height.asp" TargetMode="External"/><Relationship Id="rId9" Type="http://schemas.openxmlformats.org/officeDocument/2006/relationships/hyperlink" Target="http://www.w3schools.com/jquery/html_insertbefore.asp"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w3schools.com/jquery/html_prop.asp" TargetMode="External"/><Relationship Id="rId3" Type="http://schemas.openxmlformats.org/officeDocument/2006/relationships/hyperlink" Target="http://www.w3schools.com/jquery/html_outerheight.asp" TargetMode="External"/><Relationship Id="rId7" Type="http://schemas.openxmlformats.org/officeDocument/2006/relationships/hyperlink" Target="http://www.w3schools.com/jquery/html_prependto.asp" TargetMode="External"/><Relationship Id="rId2" Type="http://schemas.openxmlformats.org/officeDocument/2006/relationships/hyperlink" Target="http://www.w3schools.com/jquery/css_offsetparent.asp" TargetMode="External"/><Relationship Id="rId1" Type="http://schemas.openxmlformats.org/officeDocument/2006/relationships/slideLayout" Target="../slideLayouts/slideLayout2.xml"/><Relationship Id="rId6" Type="http://schemas.openxmlformats.org/officeDocument/2006/relationships/hyperlink" Target="http://www.w3schools.com/jquery/html_prepend.asp" TargetMode="External"/><Relationship Id="rId5" Type="http://schemas.openxmlformats.org/officeDocument/2006/relationships/hyperlink" Target="http://www.w3schools.com/jquery/css_position.asp" TargetMode="External"/><Relationship Id="rId10" Type="http://schemas.openxmlformats.org/officeDocument/2006/relationships/hyperlink" Target="http://www.w3schools.com/jquery/html_removeattr.asp" TargetMode="External"/><Relationship Id="rId4" Type="http://schemas.openxmlformats.org/officeDocument/2006/relationships/hyperlink" Target="http://www.w3schools.com/jquery/html_outerwidth.asp" TargetMode="External"/><Relationship Id="rId9" Type="http://schemas.openxmlformats.org/officeDocument/2006/relationships/hyperlink" Target="http://www.w3schools.com/jquery/html_remove.asp"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w3schools.com/jquery/html_text.asp" TargetMode="External"/><Relationship Id="rId3" Type="http://schemas.openxmlformats.org/officeDocument/2006/relationships/hyperlink" Target="http://www.w3schools.com/jquery/html_removeprop.asp" TargetMode="External"/><Relationship Id="rId7" Type="http://schemas.openxmlformats.org/officeDocument/2006/relationships/hyperlink" Target="http://www.w3schools.com/jquery/css_scrolltop.asp" TargetMode="External"/><Relationship Id="rId2" Type="http://schemas.openxmlformats.org/officeDocument/2006/relationships/hyperlink" Target="http://www.w3schools.com/jquery/html_removeclass.asp" TargetMode="External"/><Relationship Id="rId1" Type="http://schemas.openxmlformats.org/officeDocument/2006/relationships/slideLayout" Target="../slideLayouts/slideLayout2.xml"/><Relationship Id="rId6" Type="http://schemas.openxmlformats.org/officeDocument/2006/relationships/hyperlink" Target="http://www.w3schools.com/jquery/css_scrollleft.asp" TargetMode="External"/><Relationship Id="rId5" Type="http://schemas.openxmlformats.org/officeDocument/2006/relationships/hyperlink" Target="http://www.w3schools.com/jquery/html_replacewith.asp" TargetMode="External"/><Relationship Id="rId10" Type="http://schemas.openxmlformats.org/officeDocument/2006/relationships/hyperlink" Target="http://www.w3schools.com/jquery/html_unwrap.asp" TargetMode="External"/><Relationship Id="rId4" Type="http://schemas.openxmlformats.org/officeDocument/2006/relationships/hyperlink" Target="http://www.w3schools.com/jquery/html_replaceall.asp" TargetMode="External"/><Relationship Id="rId9" Type="http://schemas.openxmlformats.org/officeDocument/2006/relationships/hyperlink" Target="http://www.w3schools.com/jquery/html_toggleclass.asp"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w3schools.com/jquery/css_width.asp" TargetMode="External"/><Relationship Id="rId2" Type="http://schemas.openxmlformats.org/officeDocument/2006/relationships/hyperlink" Target="http://www.w3schools.com/jquery/html_val.asp" TargetMode="External"/><Relationship Id="rId1" Type="http://schemas.openxmlformats.org/officeDocument/2006/relationships/slideLayout" Target="../slideLayouts/slideLayout2.xml"/><Relationship Id="rId6" Type="http://schemas.openxmlformats.org/officeDocument/2006/relationships/hyperlink" Target="http://www.w3schools.com/jquery/html_wrapinner.asp" TargetMode="External"/><Relationship Id="rId5" Type="http://schemas.openxmlformats.org/officeDocument/2006/relationships/hyperlink" Target="http://www.w3schools.com/jquery/html_wrapall.asp" TargetMode="External"/><Relationship Id="rId4" Type="http://schemas.openxmlformats.org/officeDocument/2006/relationships/hyperlink" Target="http://www.w3schools.com/jquery/html_wrap.as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www.w3schools.com/jquery/jquery_ref_html.asp"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8" Type="http://schemas.openxmlformats.org/officeDocument/2006/relationships/hyperlink" Target="http://www.w3schools.com/jquery/traversing_not.asp" TargetMode="External"/><Relationship Id="rId3" Type="http://schemas.openxmlformats.org/officeDocument/2006/relationships/hyperlink" Target="http://www.w3schools.com/jquery/traversing_filter.asp" TargetMode="External"/><Relationship Id="rId7" Type="http://schemas.openxmlformats.org/officeDocument/2006/relationships/hyperlink" Target="http://www.w3schools.com/jquery/traversing_last.asp" TargetMode="External"/><Relationship Id="rId2" Type="http://schemas.openxmlformats.org/officeDocument/2006/relationships/hyperlink" Target="http://www.w3schools.com/jquery/traversing_eq.asp" TargetMode="External"/><Relationship Id="rId1" Type="http://schemas.openxmlformats.org/officeDocument/2006/relationships/slideLayout" Target="../slideLayouts/slideLayout2.xml"/><Relationship Id="rId6" Type="http://schemas.openxmlformats.org/officeDocument/2006/relationships/hyperlink" Target="http://www.w3schools.com/jquery/traversing_first.asp" TargetMode="External"/><Relationship Id="rId5" Type="http://schemas.openxmlformats.org/officeDocument/2006/relationships/hyperlink" Target="https://www.w3schools.com/jquery/sel_odd.asp" TargetMode="External"/><Relationship Id="rId4" Type="http://schemas.openxmlformats.org/officeDocument/2006/relationships/hyperlink" Target="https://www.w3schools.com/jquery/sel_even.asp" TargetMode="External"/><Relationship Id="rId9" Type="http://schemas.openxmlformats.org/officeDocument/2006/relationships/hyperlink" Target="http://www.w3schools.com/jquery/traversing_has.asp"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Comparison_of_JavaScript_framework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jquery.com/" TargetMode="External"/></Relationships>
</file>

<file path=ppt/slides/_rels/slide30.xml.rels><?xml version="1.0" encoding="UTF-8" standalone="yes"?>
<Relationships xmlns="http://schemas.openxmlformats.org/package/2006/relationships"><Relationship Id="rId8" Type="http://schemas.openxmlformats.org/officeDocument/2006/relationships/hyperlink" Target="http://www.w3schools.com/jquery/misc_removedata.asp" TargetMode="External"/><Relationship Id="rId3" Type="http://schemas.openxmlformats.org/officeDocument/2006/relationships/hyperlink" Target="http://www.w3schools.com/jquery/misc_each.asp" TargetMode="External"/><Relationship Id="rId7" Type="http://schemas.openxmlformats.org/officeDocument/2006/relationships/hyperlink" Target="http://www.w3schools.com/jquery/misc_param.asp" TargetMode="External"/><Relationship Id="rId2" Type="http://schemas.openxmlformats.org/officeDocument/2006/relationships/hyperlink" Target="http://www.w3schools.com/jquery/misc_data.asp" TargetMode="External"/><Relationship Id="rId1" Type="http://schemas.openxmlformats.org/officeDocument/2006/relationships/slideLayout" Target="../slideLayouts/slideLayout2.xml"/><Relationship Id="rId6" Type="http://schemas.openxmlformats.org/officeDocument/2006/relationships/hyperlink" Target="http://www.w3schools.com/jquery/misc_noconflict.asp" TargetMode="External"/><Relationship Id="rId5" Type="http://schemas.openxmlformats.org/officeDocument/2006/relationships/hyperlink" Target="http://www.w3schools.com/jquery/misc_index.asp" TargetMode="External"/><Relationship Id="rId10" Type="http://schemas.openxmlformats.org/officeDocument/2006/relationships/hyperlink" Target="http://www.w3schools.com/jquery/misc_toarray.asp" TargetMode="External"/><Relationship Id="rId4" Type="http://schemas.openxmlformats.org/officeDocument/2006/relationships/hyperlink" Target="http://www.w3schools.com/jquery/misc_get.asp" TargetMode="External"/><Relationship Id="rId9" Type="http://schemas.openxmlformats.org/officeDocument/2006/relationships/hyperlink" Target="http://www.w3schools.com/jquery/misc_size.asp"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s://www.w3schools.com/jquery/event_mouseenter.asp" TargetMode="External"/><Relationship Id="rId13" Type="http://schemas.openxmlformats.org/officeDocument/2006/relationships/hyperlink" Target="https://www.w3schools.com/jquery/event_mouseout.asp" TargetMode="External"/><Relationship Id="rId3" Type="http://schemas.openxmlformats.org/officeDocument/2006/relationships/hyperlink" Target="http://www.profburnett.com/years/2016/Spring/HTML_Level_II_Cyber/Session_2_click_event.html" TargetMode="External"/><Relationship Id="rId7" Type="http://schemas.openxmlformats.org/officeDocument/2006/relationships/hyperlink" Target="http://www.profburnett.com/years/2016/Spring/HTML_Level_II_Cyber/Session_2_mouse_down_event.html" TargetMode="External"/><Relationship Id="rId12" Type="http://schemas.openxmlformats.org/officeDocument/2006/relationships/hyperlink" Target="https://www.w3schools.com/jquery/event_mousemove.asp" TargetMode="External"/><Relationship Id="rId2" Type="http://schemas.openxmlformats.org/officeDocument/2006/relationships/hyperlink" Target="https://www.w3schools.com/jquery/event_click.asp" TargetMode="External"/><Relationship Id="rId1" Type="http://schemas.openxmlformats.org/officeDocument/2006/relationships/slideLayout" Target="../slideLayouts/slideLayout6.xml"/><Relationship Id="rId6" Type="http://schemas.openxmlformats.org/officeDocument/2006/relationships/hyperlink" Target="https://www.w3schools.com/jquery/event_mousedown.asp" TargetMode="External"/><Relationship Id="rId11" Type="http://schemas.openxmlformats.org/officeDocument/2006/relationships/hyperlink" Target="http://www.profburnett.com/years/2016/Spring/HTML_Level_II_Cyber/Session_2_mouse_leave_event.html" TargetMode="External"/><Relationship Id="rId5" Type="http://schemas.openxmlformats.org/officeDocument/2006/relationships/hyperlink" Target="http://www.profburnett.com/years/2016/Spring/HTML_Level_II_Cyber/Session_2_doubleclick_event.html" TargetMode="External"/><Relationship Id="rId15" Type="http://schemas.openxmlformats.org/officeDocument/2006/relationships/hyperlink" Target="http://www.profburnett.com/years/2016/Spring/HTML_Level_II_Cyber/Session_2_hover_event.html" TargetMode="External"/><Relationship Id="rId10" Type="http://schemas.openxmlformats.org/officeDocument/2006/relationships/hyperlink" Target="https://www.w3schools.com/jquery/event_mouseleave.asp" TargetMode="External"/><Relationship Id="rId4" Type="http://schemas.openxmlformats.org/officeDocument/2006/relationships/hyperlink" Target="https://www.w3schools.com/jquery/event_dblclick.asp" TargetMode="External"/><Relationship Id="rId9" Type="http://schemas.openxmlformats.org/officeDocument/2006/relationships/hyperlink" Target="http://www.profburnett.com/years/2016/Spring/HTML_Level_II_Cyber/Session_2_mouse_enter_event.html" TargetMode="External"/><Relationship Id="rId14" Type="http://schemas.openxmlformats.org/officeDocument/2006/relationships/hyperlink" Target="https://www.w3schools.com/jquery/event_mouseover.asp"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profburnett.com/years/2016/Spring/HTML_Level_II_Cyber/Session_2_mouse_up_event.html" TargetMode="External"/><Relationship Id="rId2" Type="http://schemas.openxmlformats.org/officeDocument/2006/relationships/hyperlink" Target="https://www.w3schools.com/jquery/event_mouseup.asp" TargetMode="External"/><Relationship Id="rId1" Type="http://schemas.openxmlformats.org/officeDocument/2006/relationships/slideLayout" Target="../slideLayouts/slideLayout6.xml"/><Relationship Id="rId4" Type="http://schemas.openxmlformats.org/officeDocument/2006/relationships/hyperlink" Target="http://www.profburnett.com/years/2016/Spring/HTML_Level_II_Cyber/Session_2_on_multiple_event.htm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w3schools.com/jquery/event_scroll.asp" TargetMode="External"/><Relationship Id="rId2" Type="http://schemas.openxmlformats.org/officeDocument/2006/relationships/hyperlink" Target="https://www.w3schools.com/jquery/event_resize.asp"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jquery.com/" TargetMode="Externa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8" Type="http://schemas.openxmlformats.org/officeDocument/2006/relationships/hyperlink" Target="https://www.w3schools.com/jquery/event_submit.asp" TargetMode="External"/><Relationship Id="rId3" Type="http://schemas.openxmlformats.org/officeDocument/2006/relationships/hyperlink" Target="https://www.w3schools.com/jquery/event_change.asp" TargetMode="External"/><Relationship Id="rId7" Type="http://schemas.openxmlformats.org/officeDocument/2006/relationships/hyperlink" Target="https://www.w3schools.com/jquery/event_focusout.asp" TargetMode="External"/><Relationship Id="rId2" Type="http://schemas.openxmlformats.org/officeDocument/2006/relationships/hyperlink" Target="https://www.w3schools.com/jquery/event_blur.asp" TargetMode="External"/><Relationship Id="rId1" Type="http://schemas.openxmlformats.org/officeDocument/2006/relationships/slideLayout" Target="../slideLayouts/slideLayout6.xml"/><Relationship Id="rId6" Type="http://schemas.openxmlformats.org/officeDocument/2006/relationships/hyperlink" Target="https://www.w3schools.com/jquery/event_focusin.asp" TargetMode="External"/><Relationship Id="rId5" Type="http://schemas.openxmlformats.org/officeDocument/2006/relationships/hyperlink" Target="http://www.profburnett.com/years/2016/Spring/HTML_Level_II_Cyber/Session_2_focus_blur_event.html" TargetMode="External"/><Relationship Id="rId4" Type="http://schemas.openxmlformats.org/officeDocument/2006/relationships/hyperlink" Target="https://www.w3schools.com/jquery/event_focus.asp"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w3schools.com/jquery/event_keyup.asp" TargetMode="External"/><Relationship Id="rId2" Type="http://schemas.openxmlformats.org/officeDocument/2006/relationships/hyperlink" Target="https://www.w3schools.com/jquery/event_keypress.asp" TargetMode="External"/><Relationship Id="rId1" Type="http://schemas.openxmlformats.org/officeDocument/2006/relationships/slideLayout" Target="../slideLayouts/slideLayout6.xml"/><Relationship Id="rId4" Type="http://schemas.openxmlformats.org/officeDocument/2006/relationships/hyperlink" Target="https://www.w3schools.com/jquery/event_keydown.asp"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w3schools.com/jquery/event_error.asp" TargetMode="External"/><Relationship Id="rId7" Type="http://schemas.openxmlformats.org/officeDocument/2006/relationships/hyperlink" Target="https://www.w3schools.com/jquery/event_isdefaultprevented.asp" TargetMode="External"/><Relationship Id="rId2" Type="http://schemas.openxmlformats.org/officeDocument/2006/relationships/hyperlink" Target="https://www.w3schools.com/jquery/event_die.asp" TargetMode="External"/><Relationship Id="rId1" Type="http://schemas.openxmlformats.org/officeDocument/2006/relationships/slideLayout" Target="../slideLayouts/slideLayout6.xml"/><Relationship Id="rId6" Type="http://schemas.openxmlformats.org/officeDocument/2006/relationships/hyperlink" Target="https://www.w3schools.com/jquery/event_delegatetarget.asp" TargetMode="External"/><Relationship Id="rId5" Type="http://schemas.openxmlformats.org/officeDocument/2006/relationships/hyperlink" Target="https://www.w3schools.com/jquery/event_data.asp" TargetMode="External"/><Relationship Id="rId4" Type="http://schemas.openxmlformats.org/officeDocument/2006/relationships/hyperlink" Target="https://www.w3schools.com/jquery/event_currenttarget.asp"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w3schools.com/jquery/event_delegatetarget.asp" TargetMode="External"/><Relationship Id="rId2" Type="http://schemas.openxmlformats.org/officeDocument/2006/relationships/hyperlink" Target="https://www.w3schools.com/jquery/event_isimmediatepropagationstopped.asp" TargetMode="External"/><Relationship Id="rId1" Type="http://schemas.openxmlformats.org/officeDocument/2006/relationships/slideLayout" Target="../slideLayouts/slideLayout6.xml"/><Relationship Id="rId6" Type="http://schemas.openxmlformats.org/officeDocument/2006/relationships/hyperlink" Target="https://www.w3schools.com/jquery/event_namespace.asp" TargetMode="External"/><Relationship Id="rId5" Type="http://schemas.openxmlformats.org/officeDocument/2006/relationships/hyperlink" Target="https://www.w3schools.com/jquery/event_ispropagationstopped.asp" TargetMode="External"/><Relationship Id="rId4" Type="http://schemas.openxmlformats.org/officeDocument/2006/relationships/hyperlink" Target="https://www.w3schools.com/jquery/event_isdefaultprevented.asp"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www.w3schools.com/jquery/event_stoppropagation.asp" TargetMode="External"/><Relationship Id="rId3" Type="http://schemas.openxmlformats.org/officeDocument/2006/relationships/hyperlink" Target="https://www.w3schools.com/jquery/event_pagey.asp" TargetMode="External"/><Relationship Id="rId7" Type="http://schemas.openxmlformats.org/officeDocument/2006/relationships/hyperlink" Target="https://www.w3schools.com/jquery/event_stopimmediatepropagation.asp" TargetMode="External"/><Relationship Id="rId2" Type="http://schemas.openxmlformats.org/officeDocument/2006/relationships/hyperlink" Target="https://www.w3schools.com/jquery/event_pagex.asp" TargetMode="External"/><Relationship Id="rId1" Type="http://schemas.openxmlformats.org/officeDocument/2006/relationships/slideLayout" Target="../slideLayouts/slideLayout6.xml"/><Relationship Id="rId6" Type="http://schemas.openxmlformats.org/officeDocument/2006/relationships/hyperlink" Target="https://www.w3schools.com/jquery/event_result.asp" TargetMode="External"/><Relationship Id="rId5" Type="http://schemas.openxmlformats.org/officeDocument/2006/relationships/hyperlink" Target="https://www.w3schools.com/jquery/event_relatedtarget.asp" TargetMode="External"/><Relationship Id="rId4" Type="http://schemas.openxmlformats.org/officeDocument/2006/relationships/hyperlink" Target="https://www.w3schools.com/jquery/event_preventdefault.asp"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www.w3schools.com/jquery/event_on.asp" TargetMode="External"/><Relationship Id="rId3" Type="http://schemas.openxmlformats.org/officeDocument/2006/relationships/hyperlink" Target="https://www.w3schools.com/jquery/event_timestamp.asp" TargetMode="External"/><Relationship Id="rId7" Type="http://schemas.openxmlformats.org/officeDocument/2006/relationships/hyperlink" Target="https://www.w3schools.com/jquery/event_off.asp" TargetMode="External"/><Relationship Id="rId2" Type="http://schemas.openxmlformats.org/officeDocument/2006/relationships/hyperlink" Target="https://www.w3schools.com/jquery/event_target.asp" TargetMode="External"/><Relationship Id="rId1" Type="http://schemas.openxmlformats.org/officeDocument/2006/relationships/slideLayout" Target="../slideLayouts/slideLayout6.xml"/><Relationship Id="rId6" Type="http://schemas.openxmlformats.org/officeDocument/2006/relationships/hyperlink" Target="https://www.w3schools.com/jquery/event_hover.asp" TargetMode="External"/><Relationship Id="rId5" Type="http://schemas.openxmlformats.org/officeDocument/2006/relationships/hyperlink" Target="https://www.w3schools.com/jquery/event_which.asp" TargetMode="External"/><Relationship Id="rId4" Type="http://schemas.openxmlformats.org/officeDocument/2006/relationships/hyperlink" Target="https://www.w3schools.com/jquery/event_type.asp" TargetMode="External"/><Relationship Id="rId9" Type="http://schemas.openxmlformats.org/officeDocument/2006/relationships/hyperlink" Target="https://www.w3schools.com/jquery/event_one.asp"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w3schools.com/jquery/event_ready.asp" TargetMode="External"/><Relationship Id="rId2" Type="http://schemas.openxmlformats.org/officeDocument/2006/relationships/hyperlink" Target="https://www.w3schools.com/jquery/event_proxy.asp" TargetMode="External"/><Relationship Id="rId1" Type="http://schemas.openxmlformats.org/officeDocument/2006/relationships/slideLayout" Target="../slideLayouts/slideLayout6.xml"/><Relationship Id="rId6" Type="http://schemas.openxmlformats.org/officeDocument/2006/relationships/hyperlink" Target="https://www.w3schools.com/jquery/event_triggerhandler.asp" TargetMode="External"/><Relationship Id="rId5" Type="http://schemas.openxmlformats.org/officeDocument/2006/relationships/hyperlink" Target="https://www.w3schools.com/jquery/event_trigger.asp" TargetMode="External"/><Relationship Id="rId4" Type="http://schemas.openxmlformats.org/officeDocument/2006/relationships/hyperlink" Target="https://www.w3schools.com/jquery/event_select.asp"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apps.profburnett.com/jQuery-2019/examples/ch08/faqs/index.html" TargetMode="External"/><Relationship Id="rId2" Type="http://schemas.openxmlformats.org/officeDocument/2006/relationships/hyperlink" Target="http://apps.profburnett.com/jQuery-2019/examples/ch08/email_list/index.html" TargetMode="External"/><Relationship Id="rId1" Type="http://schemas.openxmlformats.org/officeDocument/2006/relationships/slideLayout" Target="../slideLayouts/slideLayout2.xml"/><Relationship Id="rId5" Type="http://schemas.openxmlformats.org/officeDocument/2006/relationships/hyperlink" Target="http://apps.profburnett.com/jQuery-2019/examples/ch08/rollover/index.html" TargetMode="External"/><Relationship Id="rId4" Type="http://schemas.openxmlformats.org/officeDocument/2006/relationships/hyperlink" Target="http://apps.profburnett.com/jQuery-2019/examples/ch08/swap/index.html"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en.wikipedia.org/wiki/Windows_Media_Player" TargetMode="External"/><Relationship Id="rId3" Type="http://schemas.openxmlformats.org/officeDocument/2006/relationships/hyperlink" Target="http://en.wikipedia.org/wiki/Advanced_Audio_Coding" TargetMode="External"/><Relationship Id="rId7" Type="http://schemas.openxmlformats.org/officeDocument/2006/relationships/hyperlink" Target="http://en.wikipedia.org/wiki/Microsoft_Silverlight#cite_note-17" TargetMode="External"/><Relationship Id="rId12" Type="http://schemas.openxmlformats.org/officeDocument/2006/relationships/hyperlink" Target="http://en.wikipedia.org/wiki/VC-1" TargetMode="External"/><Relationship Id="rId2" Type="http://schemas.openxmlformats.org/officeDocument/2006/relationships/hyperlink" Target="http://en.wikipedia.org/wiki/H.264" TargetMode="External"/><Relationship Id="rId1" Type="http://schemas.openxmlformats.org/officeDocument/2006/relationships/slideLayout" Target="../slideLayouts/slideLayout2.xml"/><Relationship Id="rId6" Type="http://schemas.openxmlformats.org/officeDocument/2006/relationships/hyperlink" Target="http://en.wikipedia.org/wiki/MPEG_Layer_III" TargetMode="External"/><Relationship Id="rId11" Type="http://schemas.openxmlformats.org/officeDocument/2006/relationships/hyperlink" Target="http://en.wikipedia.org/wiki/Society_of_Motion_Picture_and_Television_Engineers" TargetMode="External"/><Relationship Id="rId5" Type="http://schemas.openxmlformats.org/officeDocument/2006/relationships/hyperlink" Target="http://en.wikipedia.org/wiki/Windows_Media_Audio" TargetMode="External"/><Relationship Id="rId10" Type="http://schemas.openxmlformats.org/officeDocument/2006/relationships/hyperlink" Target="http://en.wikipedia.org/wiki/Windows_Media" TargetMode="External"/><Relationship Id="rId4" Type="http://schemas.openxmlformats.org/officeDocument/2006/relationships/hyperlink" Target="http://en.wikipedia.org/wiki/Windows_Media_Video" TargetMode="External"/><Relationship Id="rId9" Type="http://schemas.openxmlformats.org/officeDocument/2006/relationships/hyperlink" Target="http://en.wikipedia.org/wiki/ActiveX" TargetMode="Externa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rihash.org/" TargetMode="Externa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Word_Document.docx"/><Relationship Id="rId5" Type="http://schemas.openxmlformats.org/officeDocument/2006/relationships/hyperlink" Target="http://caniuse.com/#feat=subresource-integrity" TargetMode="External"/><Relationship Id="rId4" Type="http://schemas.openxmlformats.org/officeDocument/2006/relationships/hyperlink" Target="http://www.w3.org/TR/SRI/"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www.w3schools.com/tags/ref_av_dom.asp"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3" Type="http://schemas.openxmlformats.org/officeDocument/2006/relationships/hyperlink" Target="http://support.apple.com/kb/TA26485"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www.microsoft.com/windows/windowsmedia/howto/articles/adsolutions2.aspx" TargetMode="External"/><Relationship Id="rId4" Type="http://schemas.openxmlformats.org/officeDocument/2006/relationships/hyperlink" Target="http://kb2.adobe.com/cps/127/tn_12701.html"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460560" y="2343150"/>
            <a:ext cx="8324850" cy="914400"/>
          </a:xfrm>
        </p:spPr>
        <p:txBody>
          <a:bodyPr>
            <a:noAutofit/>
          </a:bodyPr>
          <a:lstStyle/>
          <a:p>
            <a:pPr>
              <a:defRPr/>
            </a:pPr>
            <a:r>
              <a:rPr lang="en-US" sz="1800" dirty="0">
                <a:effectLst>
                  <a:outerShdw blurRad="38100" dist="38100" dir="2700000" algn="tl">
                    <a:srgbClr val="000000">
                      <a:alpha val="43137"/>
                    </a:srgbClr>
                  </a:outerShdw>
                </a:effectLst>
              </a:rPr>
              <a:t>Session I </a:t>
            </a:r>
          </a:p>
          <a:p>
            <a:r>
              <a:rPr lang="en-US" sz="1800" dirty="0">
                <a:effectLst>
                  <a:outerShdw blurRad="38100" dist="38100" dir="2700000" algn="tl">
                    <a:srgbClr val="000000">
                      <a:alpha val="43137"/>
                    </a:srgbClr>
                  </a:outerShdw>
                </a:effectLst>
              </a:rPr>
              <a:t>Chapter 8 – Fast Start with jQuery</a:t>
            </a:r>
          </a:p>
          <a:p>
            <a:r>
              <a:rPr lang="en-US" sz="1800" dirty="0"/>
              <a:t>HTML5 Book - Chapter 14 - How to Work with Audio and Video</a:t>
            </a:r>
            <a:endParaRPr lang="en-US" sz="1800" dirty="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p:txBody>
      </p:sp>
      <p:sp>
        <p:nvSpPr>
          <p:cNvPr id="2054" name="Rectangle 6"/>
          <p:cNvSpPr>
            <a:spLocks noGrp="1" noChangeArrowheads="1"/>
          </p:cNvSpPr>
          <p:nvPr>
            <p:ph type="title"/>
          </p:nvPr>
        </p:nvSpPr>
        <p:spPr>
          <a:xfrm>
            <a:off x="152400" y="798330"/>
            <a:ext cx="8610598" cy="914400"/>
          </a:xfrm>
        </p:spPr>
        <p:txBody>
          <a:bodyPr/>
          <a:lstStyle/>
          <a:p>
            <a:pPr>
              <a:defRPr/>
            </a:pPr>
            <a:r>
              <a:rPr lang="en-US" dirty="0"/>
              <a:t>jQuery</a:t>
            </a:r>
          </a:p>
        </p:txBody>
      </p:sp>
      <p:sp>
        <p:nvSpPr>
          <p:cNvPr id="4" name="Rectangle 3"/>
          <p:cNvSpPr txBox="1">
            <a:spLocks noChangeArrowheads="1"/>
          </p:cNvSpPr>
          <p:nvPr/>
        </p:nvSpPr>
        <p:spPr bwMode="auto">
          <a:xfrm>
            <a:off x="361950" y="4296863"/>
            <a:ext cx="8572500" cy="460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rgbClr val="8E3B81"/>
              </a:buClr>
              <a:buFont typeface="Wingdings" pitchFamily="2" charset="2"/>
              <a:buNone/>
              <a:defRPr sz="2800" b="1" i="1">
                <a:solidFill>
                  <a:schemeClr val="tx1"/>
                </a:solidFill>
                <a:latin typeface="+mn-lt"/>
                <a:ea typeface="+mn-ea"/>
                <a:cs typeface="+mn-cs"/>
              </a:defRPr>
            </a:lvl1pPr>
            <a:lvl2pPr marL="457200" indent="0" algn="ctr" rtl="0" eaLnBrk="1" fontAlgn="base" hangingPunct="1">
              <a:spcBef>
                <a:spcPct val="20000"/>
              </a:spcBef>
              <a:spcAft>
                <a:spcPct val="0"/>
              </a:spcAft>
              <a:buClr>
                <a:srgbClr val="8E3B81"/>
              </a:buClr>
              <a:buFont typeface="Wingdings" pitchFamily="2" charset="2"/>
              <a:buNone/>
              <a:defRPr sz="2400" b="1">
                <a:solidFill>
                  <a:schemeClr val="tx1"/>
                </a:solidFill>
                <a:latin typeface="+mn-lt"/>
              </a:defRPr>
            </a:lvl2pPr>
            <a:lvl3pPr marL="914400" indent="0" algn="ctr" rtl="0" eaLnBrk="1" fontAlgn="base" hangingPunct="1">
              <a:spcBef>
                <a:spcPct val="20000"/>
              </a:spcBef>
              <a:spcAft>
                <a:spcPct val="0"/>
              </a:spcAft>
              <a:buClr>
                <a:srgbClr val="8E3B81"/>
              </a:buClr>
              <a:buFont typeface="Wingdings" pitchFamily="2" charset="2"/>
              <a:buNone/>
              <a:defRPr sz="2000" b="1">
                <a:solidFill>
                  <a:schemeClr val="tx1"/>
                </a:solidFill>
                <a:latin typeface="+mn-lt"/>
              </a:defRPr>
            </a:lvl3pPr>
            <a:lvl4pPr marL="1371600" indent="0" algn="ctr" rtl="0" eaLnBrk="1" fontAlgn="base" hangingPunct="1">
              <a:spcBef>
                <a:spcPct val="20000"/>
              </a:spcBef>
              <a:spcAft>
                <a:spcPct val="0"/>
              </a:spcAft>
              <a:buClr>
                <a:srgbClr val="8E3B81"/>
              </a:buClr>
              <a:buFont typeface="Wingdings" pitchFamily="2" charset="2"/>
              <a:buNone/>
              <a:defRPr sz="1800" b="1">
                <a:solidFill>
                  <a:schemeClr val="tx1"/>
                </a:solidFill>
                <a:latin typeface="+mn-lt"/>
              </a:defRPr>
            </a:lvl4pPr>
            <a:lvl5pPr marL="1828800" indent="0" algn="ctr" rtl="0" eaLnBrk="1" fontAlgn="base" hangingPunct="1">
              <a:spcBef>
                <a:spcPct val="20000"/>
              </a:spcBef>
              <a:spcAft>
                <a:spcPct val="0"/>
              </a:spcAft>
              <a:buClr>
                <a:srgbClr val="8E3B81"/>
              </a:buClr>
              <a:buFont typeface="Wingdings" pitchFamily="2" charset="2"/>
              <a:buNone/>
              <a:defRPr sz="1800" b="1">
                <a:solidFill>
                  <a:schemeClr val="tx1"/>
                </a:solidFill>
                <a:latin typeface="+mn-lt"/>
              </a:defRPr>
            </a:lvl5pPr>
            <a:lvl6pPr marL="2286000" indent="0" algn="ctr" rtl="0" eaLnBrk="1" fontAlgn="base" hangingPunct="1">
              <a:spcBef>
                <a:spcPct val="20000"/>
              </a:spcBef>
              <a:spcAft>
                <a:spcPct val="0"/>
              </a:spcAft>
              <a:buClr>
                <a:srgbClr val="8E3B81"/>
              </a:buClr>
              <a:buNone/>
              <a:defRPr sz="2000">
                <a:solidFill>
                  <a:schemeClr val="tx1"/>
                </a:solidFill>
                <a:latin typeface="+mn-lt"/>
              </a:defRPr>
            </a:lvl6pPr>
            <a:lvl7pPr marL="2743200" indent="0" algn="ctr" rtl="0" eaLnBrk="1" fontAlgn="base" hangingPunct="1">
              <a:spcBef>
                <a:spcPct val="20000"/>
              </a:spcBef>
              <a:spcAft>
                <a:spcPct val="0"/>
              </a:spcAft>
              <a:buClr>
                <a:srgbClr val="8E3B81"/>
              </a:buClr>
              <a:buNone/>
              <a:defRPr sz="2000">
                <a:solidFill>
                  <a:schemeClr val="tx1"/>
                </a:solidFill>
                <a:latin typeface="+mn-lt"/>
              </a:defRPr>
            </a:lvl7pPr>
            <a:lvl8pPr marL="3200400" indent="0" algn="ctr" rtl="0" eaLnBrk="1" fontAlgn="base" hangingPunct="1">
              <a:spcBef>
                <a:spcPct val="20000"/>
              </a:spcBef>
              <a:spcAft>
                <a:spcPct val="0"/>
              </a:spcAft>
              <a:buClr>
                <a:srgbClr val="8E3B81"/>
              </a:buClr>
              <a:buNone/>
              <a:defRPr sz="2000">
                <a:solidFill>
                  <a:schemeClr val="tx1"/>
                </a:solidFill>
                <a:latin typeface="+mn-lt"/>
              </a:defRPr>
            </a:lvl8pPr>
            <a:lvl9pPr marL="3657600" indent="0" algn="ctr" rtl="0" eaLnBrk="1" fontAlgn="base" hangingPunct="1">
              <a:spcBef>
                <a:spcPct val="20000"/>
              </a:spcBef>
              <a:spcAft>
                <a:spcPct val="0"/>
              </a:spcAft>
              <a:buClr>
                <a:srgbClr val="8E3B81"/>
              </a:buClr>
              <a:buNone/>
              <a:defRPr sz="2000">
                <a:solidFill>
                  <a:schemeClr val="tx1"/>
                </a:solidFill>
                <a:latin typeface="+mn-lt"/>
              </a:defRPr>
            </a:lvl9pPr>
          </a:lstStyle>
          <a:p>
            <a:pPr>
              <a:defRPr/>
            </a:pPr>
            <a:endParaRPr lang="en-US" sz="2400" kern="0" dirty="0">
              <a:effectLst>
                <a:outerShdw blurRad="38100" dist="38100" dir="2700000" algn="tl">
                  <a:srgbClr val="000000">
                    <a:alpha val="43137"/>
                  </a:srgbClr>
                </a:outerShdw>
              </a:effectLst>
            </a:endParaRPr>
          </a:p>
        </p:txBody>
      </p:sp>
      <p:sp>
        <p:nvSpPr>
          <p:cNvPr id="5" name="Rectangle 3">
            <a:extLst>
              <a:ext uri="{FF2B5EF4-FFF2-40B4-BE49-F238E27FC236}">
                <a16:creationId xmlns:a16="http://schemas.microsoft.com/office/drawing/2014/main" id="{6914F461-5DBD-4E4F-907F-E102B8653ABF}"/>
              </a:ext>
            </a:extLst>
          </p:cNvPr>
          <p:cNvSpPr txBox="1">
            <a:spLocks noChangeArrowheads="1"/>
          </p:cNvSpPr>
          <p:nvPr/>
        </p:nvSpPr>
        <p:spPr>
          <a:xfrm>
            <a:off x="581025" y="3486150"/>
            <a:ext cx="8201025" cy="914400"/>
          </a:xfrm>
          <a:prstGeom prst="rect">
            <a:avLst/>
          </a:prstGeom>
        </p:spPr>
        <p:txBody>
          <a:bodyPr vert="horz" lIns="0" rIns="18288" anchor="b">
            <a:normAutofit fontScale="77500" lnSpcReduction="20000"/>
          </a:bodyPr>
          <a:lstStyle>
            <a:lvl1pPr marL="0" marR="45720" indent="0" algn="r" rtl="0" eaLnBrk="1" latinLnBrk="0" hangingPunct="1">
              <a:spcBef>
                <a:spcPct val="20000"/>
              </a:spcBef>
              <a:buClr>
                <a:schemeClr val="accent3"/>
              </a:buClr>
              <a:buSzPct val="95000"/>
              <a:buFont typeface="Wingdings 2"/>
              <a:buNone/>
              <a:defRPr kumimoji="0" sz="2600" b="1" kern="1200">
                <a:solidFill>
                  <a:schemeClr val="tx1"/>
                </a:solidFill>
                <a:effectLst>
                  <a:outerShdw blurRad="38100" dist="38100" dir="2700000" algn="tl">
                    <a:srgbClr val="000000">
                      <a:alpha val="43137"/>
                    </a:srgbClr>
                  </a:outerShdw>
                </a:effectLst>
                <a:latin typeface="+mj-lt"/>
                <a:ea typeface="Verdana" panose="020B0604030504040204" pitchFamily="34" charset="0"/>
                <a:cs typeface="Verdana" panose="020B0604030504040204" pitchFamily="34" charset="0"/>
              </a:defRPr>
            </a:lvl1pPr>
            <a:lvl2pPr marL="457200" indent="0" algn="ctr" rtl="0" eaLnBrk="1" latinLnBrk="0" hangingPunct="1">
              <a:spcBef>
                <a:spcPct val="20000"/>
              </a:spcBef>
              <a:buClr>
                <a:schemeClr val="accent1"/>
              </a:buClr>
              <a:buSzPct val="85000"/>
              <a:buFont typeface="Wingdings 2"/>
              <a:buNone/>
              <a:defRPr kumimoji="0" sz="2400" b="1" kern="1200">
                <a:solidFill>
                  <a:schemeClr val="tx1"/>
                </a:solidFill>
                <a:latin typeface="+mj-lt"/>
                <a:ea typeface="Verdana" panose="020B0604030504040204" pitchFamily="34" charset="0"/>
                <a:cs typeface="Verdana" panose="020B0604030504040204" pitchFamily="34" charset="0"/>
              </a:defRPr>
            </a:lvl2pPr>
            <a:lvl3pPr marL="914400" indent="0" algn="ctr" rtl="0" eaLnBrk="1" latinLnBrk="0" hangingPunct="1">
              <a:spcBef>
                <a:spcPct val="20000"/>
              </a:spcBef>
              <a:buClr>
                <a:schemeClr val="accent2"/>
              </a:buClr>
              <a:buSzPct val="70000"/>
              <a:buFont typeface="Wingdings 2"/>
              <a:buNone/>
              <a:defRPr kumimoji="0" sz="2100" b="1" kern="1200">
                <a:solidFill>
                  <a:schemeClr val="tx1"/>
                </a:solidFill>
                <a:latin typeface="+mj-lt"/>
                <a:ea typeface="Verdana" panose="020B0604030504040204" pitchFamily="34" charset="0"/>
                <a:cs typeface="Verdana" panose="020B0604030504040204" pitchFamily="34" charset="0"/>
              </a:defRPr>
            </a:lvl3pPr>
            <a:lvl4pPr marL="1371600" indent="0" algn="ctr" rtl="0" eaLnBrk="1" latinLnBrk="0" hangingPunct="1">
              <a:spcBef>
                <a:spcPct val="20000"/>
              </a:spcBef>
              <a:buClr>
                <a:schemeClr val="accent3"/>
              </a:buClr>
              <a:buSzPct val="65000"/>
              <a:buFont typeface="Wingdings 2"/>
              <a:buNone/>
              <a:defRPr kumimoji="0" sz="2000" b="1" kern="1200">
                <a:solidFill>
                  <a:schemeClr val="tx1"/>
                </a:solidFill>
                <a:latin typeface="+mj-lt"/>
                <a:ea typeface="Verdana" panose="020B0604030504040204" pitchFamily="34" charset="0"/>
                <a:cs typeface="Verdana" panose="020B0604030504040204" pitchFamily="34" charset="0"/>
              </a:defRPr>
            </a:lvl4pPr>
            <a:lvl5pPr marL="1828800" indent="0" algn="ctr" rtl="0" eaLnBrk="1" latinLnBrk="0" hangingPunct="1">
              <a:spcBef>
                <a:spcPct val="20000"/>
              </a:spcBef>
              <a:buClr>
                <a:schemeClr val="accent4"/>
              </a:buClr>
              <a:buSzPct val="65000"/>
              <a:buFont typeface="Wingdings 2"/>
              <a:buNone/>
              <a:defRPr kumimoji="0" sz="2000" b="1" kern="1200">
                <a:solidFill>
                  <a:schemeClr val="tx1"/>
                </a:solidFill>
                <a:latin typeface="+mj-lt"/>
                <a:ea typeface="Verdana" panose="020B0604030504040204" pitchFamily="34" charset="0"/>
                <a:cs typeface="Verdana" panose="020B0604030504040204" pitchFamily="34" charset="0"/>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defRPr/>
            </a:pPr>
            <a:br>
              <a:rPr lang="en-US" sz="3600" dirty="0"/>
            </a:br>
            <a:r>
              <a:rPr lang="en-US" sz="2000" dirty="0">
                <a:hlinkClick r:id="rId3"/>
              </a:rPr>
              <a:t>www.profburnett.com</a:t>
            </a:r>
            <a:endParaRPr lang="en-US" sz="2000" dirty="0"/>
          </a:p>
          <a:p>
            <a:pPr>
              <a:defRPr/>
            </a:pPr>
            <a:r>
              <a:rPr lang="en-US" sz="2000" i="1" dirty="0">
                <a:solidFill>
                  <a:srgbClr val="FFC000"/>
                </a:solidFill>
              </a:rPr>
              <a:t>Master a Skill </a:t>
            </a:r>
            <a:r>
              <a:rPr lang="en-US" sz="2000" i="1" dirty="0"/>
              <a:t>/ </a:t>
            </a:r>
            <a:r>
              <a:rPr lang="en-US" sz="2000" i="1" dirty="0">
                <a:solidFill>
                  <a:srgbClr val="FFFF00"/>
                </a:solidFill>
              </a:rPr>
              <a:t>Learn for Life</a:t>
            </a:r>
          </a:p>
        </p:txBody>
      </p:sp>
    </p:spTree>
    <p:extLst>
      <p:ext uri="{BB962C8B-B14F-4D97-AF65-F5344CB8AC3E}">
        <p14:creationId xmlns:p14="http://schemas.microsoft.com/office/powerpoint/2010/main" val="1478377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8229600" cy="857250"/>
          </a:xfrm>
        </p:spPr>
        <p:txBody>
          <a:bodyPr>
            <a:noAutofit/>
          </a:bodyPr>
          <a:lstStyle/>
          <a:p>
            <a:r>
              <a:rPr lang="en-US" sz="4400" b="1" dirty="0">
                <a:effectLst>
                  <a:outerShdw blurRad="38100" dist="38100" dir="2700000" algn="tl">
                    <a:srgbClr val="000000">
                      <a:alpha val="43137"/>
                    </a:srgbClr>
                  </a:outerShdw>
                </a:effectLst>
              </a:rPr>
              <a:t>jQuery Syntax for Calling a Method</a:t>
            </a:r>
          </a:p>
        </p:txBody>
      </p:sp>
      <p:sp>
        <p:nvSpPr>
          <p:cNvPr id="3" name="Content Placeholder 2"/>
          <p:cNvSpPr>
            <a:spLocks noGrp="1"/>
          </p:cNvSpPr>
          <p:nvPr>
            <p:ph idx="1"/>
          </p:nvPr>
        </p:nvSpPr>
        <p:spPr>
          <a:xfrm>
            <a:off x="457200" y="1451610"/>
            <a:ext cx="8229600" cy="2644140"/>
          </a:xfrm>
        </p:spPr>
        <p:txBody>
          <a:bodyPr>
            <a:normAutofit/>
          </a:bodyPr>
          <a:lstStyle/>
          <a:p>
            <a:pPr marL="0" indent="0">
              <a:buNone/>
            </a:pPr>
            <a:r>
              <a:rPr lang="en-US" sz="2000" dirty="0">
                <a:solidFill>
                  <a:schemeClr val="tx2">
                    <a:lumMod val="50000"/>
                  </a:schemeClr>
                </a:solidFill>
                <a:effectLst>
                  <a:outerShdw blurRad="38100" dist="38100" dir="2700000" algn="tl">
                    <a:srgbClr val="000000">
                      <a:alpha val="43137"/>
                    </a:srgbClr>
                  </a:outerShdw>
                </a:effectLst>
              </a:rPr>
              <a:t>Basic Syntax for Calling a jQuery Method: </a:t>
            </a:r>
          </a:p>
          <a:p>
            <a:pPr marL="0" indent="0">
              <a:buNone/>
            </a:pPr>
            <a:r>
              <a:rPr lang="en-US" sz="2000" dirty="0">
                <a:effectLst>
                  <a:outerShdw blurRad="38100" dist="38100" dir="2700000" algn="tl">
                    <a:srgbClr val="000000">
                      <a:alpha val="43137"/>
                    </a:srgbClr>
                  </a:outerShdw>
                </a:effectLst>
              </a:rPr>
              <a:t>$(</a:t>
            </a:r>
            <a:r>
              <a:rPr lang="en-US" sz="2000" i="1" dirty="0">
                <a:effectLst>
                  <a:outerShdw blurRad="38100" dist="38100" dir="2700000" algn="tl">
                    <a:srgbClr val="000000">
                      <a:alpha val="43137"/>
                    </a:srgbClr>
                  </a:outerShdw>
                </a:effectLst>
              </a:rPr>
              <a:t>selector</a:t>
            </a:r>
            <a:r>
              <a:rPr lang="en-US" sz="2000" dirty="0">
                <a:effectLst>
                  <a:outerShdw blurRad="38100" dist="38100" dir="2700000" algn="tl">
                    <a:srgbClr val="000000">
                      <a:alpha val="43137"/>
                    </a:srgbClr>
                  </a:outerShdw>
                </a:effectLst>
              </a:rPr>
              <a:t>).</a:t>
            </a:r>
            <a:r>
              <a:rPr lang="en-US" sz="2000" i="1" dirty="0" err="1">
                <a:effectLst>
                  <a:outerShdw blurRad="38100" dist="38100" dir="2700000" algn="tl">
                    <a:srgbClr val="000000">
                      <a:alpha val="43137"/>
                    </a:srgbClr>
                  </a:outerShdw>
                </a:effectLst>
              </a:rPr>
              <a:t>methodName</a:t>
            </a:r>
            <a:r>
              <a:rPr lang="en-US" sz="2000" dirty="0">
                <a:effectLst>
                  <a:outerShdw blurRad="38100" dist="38100" dir="2700000" algn="tl">
                    <a:srgbClr val="000000">
                      <a:alpha val="43137"/>
                    </a:srgbClr>
                  </a:outerShdw>
                </a:effectLst>
              </a:rPr>
              <a:t>(parameters)</a:t>
            </a:r>
          </a:p>
        </p:txBody>
      </p:sp>
      <p:sp>
        <p:nvSpPr>
          <p:cNvPr id="4" name="Rectangle 3">
            <a:extLst>
              <a:ext uri="{FF2B5EF4-FFF2-40B4-BE49-F238E27FC236}">
                <a16:creationId xmlns:a16="http://schemas.microsoft.com/office/drawing/2014/main" id="{01FD15A0-53F3-44CE-9815-43B770A8DEB8}"/>
              </a:ext>
            </a:extLst>
          </p:cNvPr>
          <p:cNvSpPr/>
          <p:nvPr/>
        </p:nvSpPr>
        <p:spPr>
          <a:xfrm>
            <a:off x="2895600" y="3638550"/>
            <a:ext cx="3239477" cy="369332"/>
          </a:xfrm>
          <a:prstGeom prst="rect">
            <a:avLst/>
          </a:prstGeom>
        </p:spPr>
        <p:txBody>
          <a:bodyPr wrap="none">
            <a:spAutoFit/>
          </a:bodyPr>
          <a:lstStyle/>
          <a:p>
            <a:r>
              <a:rPr lang="en-US" b="1" dirty="0">
                <a:latin typeface="+mj-lt"/>
              </a:rPr>
              <a:t>A $ sign to define/access jQuery</a:t>
            </a:r>
          </a:p>
        </p:txBody>
      </p:sp>
      <p:sp>
        <p:nvSpPr>
          <p:cNvPr id="5" name="Rectangle 4">
            <a:extLst>
              <a:ext uri="{FF2B5EF4-FFF2-40B4-BE49-F238E27FC236}">
                <a16:creationId xmlns:a16="http://schemas.microsoft.com/office/drawing/2014/main" id="{73C69332-5563-4BB6-8685-0E01828A26D5}"/>
              </a:ext>
            </a:extLst>
          </p:cNvPr>
          <p:cNvSpPr/>
          <p:nvPr/>
        </p:nvSpPr>
        <p:spPr>
          <a:xfrm>
            <a:off x="2895600" y="3147965"/>
            <a:ext cx="5715000" cy="369332"/>
          </a:xfrm>
          <a:prstGeom prst="rect">
            <a:avLst/>
          </a:prstGeom>
        </p:spPr>
        <p:txBody>
          <a:bodyPr wrap="square">
            <a:spAutoFit/>
          </a:bodyPr>
          <a:lstStyle/>
          <a:p>
            <a:r>
              <a:rPr lang="en-US" b="1" dirty="0">
                <a:latin typeface="+mj-lt"/>
              </a:rPr>
              <a:t>A (</a:t>
            </a:r>
            <a:r>
              <a:rPr lang="en-US" b="1" i="1" dirty="0">
                <a:latin typeface="+mj-lt"/>
              </a:rPr>
              <a:t>selector</a:t>
            </a:r>
            <a:r>
              <a:rPr lang="en-US" b="1" dirty="0">
                <a:latin typeface="+mj-lt"/>
              </a:rPr>
              <a:t>) to "query (or find)" HTML elements</a:t>
            </a:r>
          </a:p>
        </p:txBody>
      </p:sp>
      <p:sp>
        <p:nvSpPr>
          <p:cNvPr id="6" name="Rectangle 5">
            <a:extLst>
              <a:ext uri="{FF2B5EF4-FFF2-40B4-BE49-F238E27FC236}">
                <a16:creationId xmlns:a16="http://schemas.microsoft.com/office/drawing/2014/main" id="{C5394410-5647-495B-8224-D0EADD87D1F9}"/>
              </a:ext>
            </a:extLst>
          </p:cNvPr>
          <p:cNvSpPr/>
          <p:nvPr/>
        </p:nvSpPr>
        <p:spPr>
          <a:xfrm>
            <a:off x="2895600" y="2698623"/>
            <a:ext cx="6145823" cy="369332"/>
          </a:xfrm>
          <a:prstGeom prst="rect">
            <a:avLst/>
          </a:prstGeom>
        </p:spPr>
        <p:txBody>
          <a:bodyPr wrap="square">
            <a:spAutoFit/>
          </a:bodyPr>
          <a:lstStyle/>
          <a:p>
            <a:r>
              <a:rPr lang="en-US" b="1" dirty="0">
                <a:latin typeface="+mj-lt"/>
              </a:rPr>
              <a:t>A jQuery </a:t>
            </a:r>
            <a:r>
              <a:rPr lang="en-US" b="1" i="1" dirty="0">
                <a:latin typeface="+mj-lt"/>
              </a:rPr>
              <a:t>method</a:t>
            </a:r>
            <a:r>
              <a:rPr lang="en-US" b="1" dirty="0">
                <a:latin typeface="+mj-lt"/>
              </a:rPr>
              <a:t>() to be performed on the element(s)</a:t>
            </a:r>
          </a:p>
        </p:txBody>
      </p:sp>
      <p:cxnSp>
        <p:nvCxnSpPr>
          <p:cNvPr id="8" name="Connector: Elbow 7">
            <a:extLst>
              <a:ext uri="{FF2B5EF4-FFF2-40B4-BE49-F238E27FC236}">
                <a16:creationId xmlns:a16="http://schemas.microsoft.com/office/drawing/2014/main" id="{7ACCD90C-F0F2-4E83-B146-82A4F5D59258}"/>
              </a:ext>
            </a:extLst>
          </p:cNvPr>
          <p:cNvCxnSpPr>
            <a:stCxn id="6" idx="1"/>
          </p:cNvCxnSpPr>
          <p:nvPr/>
        </p:nvCxnSpPr>
        <p:spPr>
          <a:xfrm rot="10800000">
            <a:off x="2514600" y="2266951"/>
            <a:ext cx="381000" cy="616339"/>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Connector: Elbow 9">
            <a:extLst>
              <a:ext uri="{FF2B5EF4-FFF2-40B4-BE49-F238E27FC236}">
                <a16:creationId xmlns:a16="http://schemas.microsoft.com/office/drawing/2014/main" id="{04B36992-1B9B-4E33-9E56-06552D99EED5}"/>
              </a:ext>
            </a:extLst>
          </p:cNvPr>
          <p:cNvCxnSpPr>
            <a:cxnSpLocks/>
            <a:stCxn id="5" idx="1"/>
          </p:cNvCxnSpPr>
          <p:nvPr/>
        </p:nvCxnSpPr>
        <p:spPr>
          <a:xfrm rot="10800000">
            <a:off x="1143000" y="2266951"/>
            <a:ext cx="1752600" cy="1065680"/>
          </a:xfrm>
          <a:prstGeom prst="bentConnector3">
            <a:avLst>
              <a:gd name="adj1" fmla="val 100167"/>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08534FA9-42E9-45BF-A29B-9585AD614C3A}"/>
              </a:ext>
            </a:extLst>
          </p:cNvPr>
          <p:cNvCxnSpPr>
            <a:stCxn id="4" idx="1"/>
          </p:cNvCxnSpPr>
          <p:nvPr/>
        </p:nvCxnSpPr>
        <p:spPr>
          <a:xfrm rot="10800000">
            <a:off x="609600" y="2266952"/>
            <a:ext cx="2286000" cy="1556265"/>
          </a:xfrm>
          <a:prstGeom prst="bentConnector3">
            <a:avLst>
              <a:gd name="adj1" fmla="val 100385"/>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FD4E4E6E-0DAC-4BBE-BCBA-801051A76ABB}"/>
              </a:ext>
            </a:extLst>
          </p:cNvPr>
          <p:cNvSpPr>
            <a:spLocks noGrp="1"/>
          </p:cNvSpPr>
          <p:nvPr>
            <p:ph type="dt" sz="half" idx="10"/>
          </p:nvPr>
        </p:nvSpPr>
        <p:spPr/>
        <p:txBody>
          <a:bodyPr/>
          <a:lstStyle/>
          <a:p>
            <a:fld id="{1ADE1D4D-317B-4A94-B139-B96AD5549D36}" type="datetime1">
              <a:rPr lang="en-US" smtClean="0"/>
              <a:t>1/21/2019</a:t>
            </a:fld>
            <a:endParaRPr lang="en-US"/>
          </a:p>
        </p:txBody>
      </p:sp>
      <p:sp>
        <p:nvSpPr>
          <p:cNvPr id="9" name="Footer Placeholder 8">
            <a:extLst>
              <a:ext uri="{FF2B5EF4-FFF2-40B4-BE49-F238E27FC236}">
                <a16:creationId xmlns:a16="http://schemas.microsoft.com/office/drawing/2014/main" id="{5A99A6CE-4D1A-4015-92AA-BF05589522A0}"/>
              </a:ext>
            </a:extLst>
          </p:cNvPr>
          <p:cNvSpPr>
            <a:spLocks noGrp="1"/>
          </p:cNvSpPr>
          <p:nvPr>
            <p:ph type="ftr" sz="quarter" idx="11"/>
          </p:nvPr>
        </p:nvSpPr>
        <p:spPr/>
        <p:txBody>
          <a:bodyPr/>
          <a:lstStyle/>
          <a:p>
            <a:r>
              <a:rPr lang="en-US"/>
              <a:t>Copyright © 2007 - 2019 Carl M. Burnett</a:t>
            </a:r>
          </a:p>
        </p:txBody>
      </p:sp>
      <p:sp>
        <p:nvSpPr>
          <p:cNvPr id="11" name="Slide Number Placeholder 10">
            <a:extLst>
              <a:ext uri="{FF2B5EF4-FFF2-40B4-BE49-F238E27FC236}">
                <a16:creationId xmlns:a16="http://schemas.microsoft.com/office/drawing/2014/main" id="{ADAF31A7-CA11-465B-BE2A-4121B41AD76D}"/>
              </a:ext>
            </a:extLst>
          </p:cNvPr>
          <p:cNvSpPr>
            <a:spLocks noGrp="1"/>
          </p:cNvSpPr>
          <p:nvPr>
            <p:ph type="sldNum" sz="quarter" idx="12"/>
          </p:nvPr>
        </p:nvSpPr>
        <p:spPr/>
        <p:txBody>
          <a:bodyPr/>
          <a:lstStyle/>
          <a:p>
            <a:fld id="{3D46CBA2-ECE5-4BE9-B546-6761E0E67089}" type="slidenum">
              <a:rPr lang="en-US" smtClean="0"/>
              <a:t>10</a:t>
            </a:fld>
            <a:endParaRPr lang="en-US"/>
          </a:p>
        </p:txBody>
      </p:sp>
    </p:spTree>
    <p:extLst>
      <p:ext uri="{BB962C8B-B14F-4D97-AF65-F5344CB8AC3E}">
        <p14:creationId xmlns:p14="http://schemas.microsoft.com/office/powerpoint/2010/main" val="3526409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61428-274C-4B33-AE13-71C6D3B49043}"/>
              </a:ext>
            </a:extLst>
          </p:cNvPr>
          <p:cNvSpPr>
            <a:spLocks noGrp="1"/>
          </p:cNvSpPr>
          <p:nvPr>
            <p:ph type="title"/>
          </p:nvPr>
        </p:nvSpPr>
        <p:spPr>
          <a:xfrm>
            <a:off x="457200" y="528066"/>
            <a:ext cx="8229600" cy="595884"/>
          </a:xfrm>
        </p:spPr>
        <p:txBody>
          <a:bodyPr>
            <a:noAutofit/>
          </a:bodyPr>
          <a:lstStyle/>
          <a:p>
            <a:r>
              <a:rPr lang="en-US" sz="4400" dirty="0"/>
              <a:t>Examples that call jQuery methods</a:t>
            </a:r>
          </a:p>
        </p:txBody>
      </p:sp>
      <p:sp>
        <p:nvSpPr>
          <p:cNvPr id="4" name="Rectangle 3">
            <a:extLst>
              <a:ext uri="{FF2B5EF4-FFF2-40B4-BE49-F238E27FC236}">
                <a16:creationId xmlns:a16="http://schemas.microsoft.com/office/drawing/2014/main" id="{E937BA08-F961-40D4-A102-CE6F1D7E3222}"/>
              </a:ext>
            </a:extLst>
          </p:cNvPr>
          <p:cNvSpPr/>
          <p:nvPr/>
        </p:nvSpPr>
        <p:spPr>
          <a:xfrm>
            <a:off x="381000" y="1131277"/>
            <a:ext cx="6934200" cy="3701013"/>
          </a:xfrm>
          <a:prstGeom prst="rect">
            <a:avLst/>
          </a:prstGeom>
        </p:spPr>
        <p:txBody>
          <a:bodyPr wrap="square">
            <a:spAutoFit/>
          </a:bodyPr>
          <a:lstStyle/>
          <a:p>
            <a:pPr marR="0">
              <a:spcBef>
                <a:spcPts val="900"/>
              </a:spcBef>
              <a:spcAft>
                <a:spcPts val="600"/>
              </a:spcAft>
              <a:tabLst>
                <a:tab pos="1371600" algn="l"/>
                <a:tab pos="2743200" algn="l"/>
              </a:tabLst>
            </a:pPr>
            <a:r>
              <a:rPr lang="en-US" sz="1600" b="1" spc="-10" dirty="0">
                <a:solidFill>
                  <a:srgbClr val="000099"/>
                </a:solidFill>
                <a:latin typeface="Arial" panose="020B0604020202020204" pitchFamily="34" charset="0"/>
                <a:ea typeface="Times New Roman" panose="02020603050405020304" pitchFamily="18" charset="0"/>
                <a:cs typeface="Times New Roman" panose="02020603050405020304" pitchFamily="18" charset="0"/>
              </a:rPr>
              <a:t>How to get the value from a text box</a:t>
            </a:r>
          </a:p>
          <a:p>
            <a:pPr marR="0">
              <a:spcBef>
                <a:spcPts val="0"/>
              </a:spcBef>
              <a:spcAft>
                <a:spcPts val="0"/>
              </a:spcAft>
              <a:tabLst>
                <a:tab pos="1371600" algn="l"/>
              </a:tabLst>
            </a:pP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var</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 gallons = $("#gallons").</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val</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a:t>
            </a:r>
          </a:p>
          <a:p>
            <a:pPr marR="0">
              <a:spcBef>
                <a:spcPts val="900"/>
              </a:spcBef>
              <a:spcAft>
                <a:spcPts val="600"/>
              </a:spcAft>
              <a:tabLst>
                <a:tab pos="1371600" algn="l"/>
                <a:tab pos="2743200" algn="l"/>
              </a:tabLst>
            </a:pPr>
            <a:r>
              <a:rPr lang="en-US" sz="1600" b="1" spc="-10" dirty="0">
                <a:solidFill>
                  <a:srgbClr val="000099"/>
                </a:solidFill>
                <a:latin typeface="Arial" panose="020B0604020202020204" pitchFamily="34" charset="0"/>
                <a:ea typeface="Times New Roman" panose="02020603050405020304" pitchFamily="18" charset="0"/>
                <a:cs typeface="Times New Roman" panose="02020603050405020304" pitchFamily="18" charset="0"/>
              </a:rPr>
              <a:t>How to set the value for an input element</a:t>
            </a:r>
          </a:p>
          <a:p>
            <a:pPr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$("#gallons").</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val</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a:t>
            </a:r>
          </a:p>
          <a:p>
            <a:pPr marR="0">
              <a:spcBef>
                <a:spcPts val="900"/>
              </a:spcBef>
              <a:spcAft>
                <a:spcPts val="600"/>
              </a:spcAft>
              <a:tabLst>
                <a:tab pos="1371600" algn="l"/>
                <a:tab pos="2743200" algn="l"/>
              </a:tabLst>
            </a:pPr>
            <a:r>
              <a:rPr lang="en-US" sz="1600" b="1" spc="-10" dirty="0">
                <a:solidFill>
                  <a:srgbClr val="000099"/>
                </a:solidFill>
                <a:latin typeface="Arial" panose="020B0604020202020204" pitchFamily="34" charset="0"/>
                <a:ea typeface="Times New Roman" panose="02020603050405020304" pitchFamily="18" charset="0"/>
                <a:cs typeface="Times New Roman" panose="02020603050405020304" pitchFamily="18" charset="0"/>
              </a:rPr>
              <a:t>How to set the text in an element</a:t>
            </a:r>
          </a:p>
          <a:p>
            <a:pPr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email_address_error</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").text(“Email address is required");</a:t>
            </a:r>
          </a:p>
          <a:p>
            <a:pPr marR="0">
              <a:spcBef>
                <a:spcPts val="900"/>
              </a:spcBef>
              <a:spcAft>
                <a:spcPts val="600"/>
              </a:spcAft>
              <a:tabLst>
                <a:tab pos="1371600" algn="l"/>
                <a:tab pos="2743200" algn="l"/>
              </a:tabLst>
            </a:pPr>
            <a:r>
              <a:rPr lang="en-US" sz="1600" b="1" spc="-10" dirty="0">
                <a:solidFill>
                  <a:srgbClr val="000099"/>
                </a:solidFill>
                <a:latin typeface="Arial" panose="020B0604020202020204" pitchFamily="34" charset="0"/>
                <a:ea typeface="Times New Roman" panose="02020603050405020304" pitchFamily="18" charset="0"/>
                <a:cs typeface="Times New Roman" panose="02020603050405020304" pitchFamily="18" charset="0"/>
              </a:rPr>
              <a:t>How to set the text for the next sibling with object chaining</a:t>
            </a:r>
          </a:p>
          <a:p>
            <a:pPr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last_name</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").next().text("Last name is required");</a:t>
            </a:r>
          </a:p>
          <a:p>
            <a:pPr marR="0">
              <a:spcBef>
                <a:spcPts val="900"/>
              </a:spcBef>
              <a:spcAft>
                <a:spcPts val="600"/>
              </a:spcAft>
              <a:tabLst>
                <a:tab pos="1371600" algn="l"/>
                <a:tab pos="2743200" algn="l"/>
              </a:tabLst>
            </a:pPr>
            <a:r>
              <a:rPr lang="en-US" sz="1600" b="1" spc="-10" dirty="0">
                <a:solidFill>
                  <a:srgbClr val="000099"/>
                </a:solidFill>
                <a:latin typeface="Arial" panose="020B0604020202020204" pitchFamily="34" charset="0"/>
                <a:ea typeface="Times New Roman" panose="02020603050405020304" pitchFamily="18" charset="0"/>
                <a:cs typeface="Times New Roman" panose="02020603050405020304" pitchFamily="18" charset="0"/>
              </a:rPr>
              <a:t>How to submit a form</a:t>
            </a:r>
          </a:p>
          <a:p>
            <a:pPr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join_list</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").submit();</a:t>
            </a:r>
          </a:p>
          <a:p>
            <a:pPr marR="0">
              <a:spcBef>
                <a:spcPts val="900"/>
              </a:spcBef>
              <a:spcAft>
                <a:spcPts val="600"/>
              </a:spcAft>
              <a:tabLst>
                <a:tab pos="1371600" algn="l"/>
                <a:tab pos="2743200" algn="l"/>
              </a:tabLst>
            </a:pPr>
            <a:r>
              <a:rPr lang="en-US" sz="1600" b="1" spc="-10" dirty="0">
                <a:solidFill>
                  <a:srgbClr val="000099"/>
                </a:solidFill>
                <a:latin typeface="Arial" panose="020B0604020202020204" pitchFamily="34" charset="0"/>
                <a:ea typeface="Times New Roman" panose="02020603050405020304" pitchFamily="18" charset="0"/>
                <a:cs typeface="Times New Roman" panose="02020603050405020304" pitchFamily="18" charset="0"/>
              </a:rPr>
              <a:t>How to move the focus to a form control or link</a:t>
            </a:r>
          </a:p>
          <a:p>
            <a:pPr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email_address</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").focus();</a:t>
            </a:r>
          </a:p>
        </p:txBody>
      </p:sp>
      <p:sp>
        <p:nvSpPr>
          <p:cNvPr id="3" name="Date Placeholder 2">
            <a:extLst>
              <a:ext uri="{FF2B5EF4-FFF2-40B4-BE49-F238E27FC236}">
                <a16:creationId xmlns:a16="http://schemas.microsoft.com/office/drawing/2014/main" id="{2FF9C0AD-32AA-4110-9522-C8403FFD1A5A}"/>
              </a:ext>
            </a:extLst>
          </p:cNvPr>
          <p:cNvSpPr>
            <a:spLocks noGrp="1"/>
          </p:cNvSpPr>
          <p:nvPr>
            <p:ph type="dt" sz="half" idx="10"/>
          </p:nvPr>
        </p:nvSpPr>
        <p:spPr/>
        <p:txBody>
          <a:bodyPr/>
          <a:lstStyle/>
          <a:p>
            <a:fld id="{7EBB19F6-FB6D-447C-A8C5-046AEEF7EE8A}" type="datetime1">
              <a:rPr lang="en-US" smtClean="0"/>
              <a:t>1/21/2019</a:t>
            </a:fld>
            <a:endParaRPr lang="en-US"/>
          </a:p>
        </p:txBody>
      </p:sp>
      <p:sp>
        <p:nvSpPr>
          <p:cNvPr id="5" name="Footer Placeholder 4">
            <a:extLst>
              <a:ext uri="{FF2B5EF4-FFF2-40B4-BE49-F238E27FC236}">
                <a16:creationId xmlns:a16="http://schemas.microsoft.com/office/drawing/2014/main" id="{8610AEF9-86DE-46C8-81D3-08EBCFE2BC09}"/>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3EE7A508-082D-4BD7-8E86-6F700945CBFE}"/>
              </a:ext>
            </a:extLst>
          </p:cNvPr>
          <p:cNvSpPr>
            <a:spLocks noGrp="1"/>
          </p:cNvSpPr>
          <p:nvPr>
            <p:ph type="sldNum" sz="quarter" idx="12"/>
          </p:nvPr>
        </p:nvSpPr>
        <p:spPr/>
        <p:txBody>
          <a:bodyPr/>
          <a:lstStyle/>
          <a:p>
            <a:fld id="{3D46CBA2-ECE5-4BE9-B546-6761E0E67089}" type="slidenum">
              <a:rPr lang="en-US" smtClean="0"/>
              <a:t>11</a:t>
            </a:fld>
            <a:endParaRPr lang="en-US"/>
          </a:p>
        </p:txBody>
      </p:sp>
    </p:spTree>
    <p:extLst>
      <p:ext uri="{BB962C8B-B14F-4D97-AF65-F5344CB8AC3E}">
        <p14:creationId xmlns:p14="http://schemas.microsoft.com/office/powerpoint/2010/main" val="3177442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jQuery Selectors</a:t>
            </a:r>
          </a:p>
        </p:txBody>
      </p:sp>
      <p:sp>
        <p:nvSpPr>
          <p:cNvPr id="3" name="Content Placeholder 2"/>
          <p:cNvSpPr>
            <a:spLocks noGrp="1"/>
          </p:cNvSpPr>
          <p:nvPr>
            <p:ph idx="1"/>
          </p:nvPr>
        </p:nvSpPr>
        <p:spPr/>
        <p:txBody>
          <a:bodyPr/>
          <a:lstStyle/>
          <a:p>
            <a:r>
              <a:rPr lang="en-US" dirty="0"/>
              <a:t>Descendent Selectors - </a:t>
            </a:r>
            <a:r>
              <a:rPr lang="en-US" sz="2400" dirty="0">
                <a:solidFill>
                  <a:srgbClr val="FF0000"/>
                </a:solidFill>
                <a:latin typeface="Courier New" panose="02070309020205020404" pitchFamily="49" charset="0"/>
                <a:cs typeface="Courier New" panose="02070309020205020404" pitchFamily="49" charset="0"/>
              </a:rPr>
              <a:t>$('#</a:t>
            </a:r>
            <a:r>
              <a:rPr lang="en-US" sz="2400" dirty="0" err="1">
                <a:solidFill>
                  <a:srgbClr val="FF0000"/>
                </a:solidFill>
                <a:latin typeface="Courier New" panose="02070309020205020404" pitchFamily="49" charset="0"/>
                <a:cs typeface="Courier New" panose="02070309020205020404" pitchFamily="49" charset="0"/>
              </a:rPr>
              <a:t>navBar</a:t>
            </a:r>
            <a:r>
              <a:rPr lang="en-US" sz="2400" dirty="0">
                <a:solidFill>
                  <a:srgbClr val="FF0000"/>
                </a:solidFill>
                <a:latin typeface="Courier New" panose="02070309020205020404" pitchFamily="49" charset="0"/>
                <a:cs typeface="Courier New" panose="02070309020205020404" pitchFamily="49" charset="0"/>
              </a:rPr>
              <a:t> a') </a:t>
            </a:r>
            <a:endParaRPr lang="en-US" dirty="0">
              <a:solidFill>
                <a:srgbClr val="FF0000"/>
              </a:solidFill>
              <a:latin typeface="Courier New" panose="02070309020205020404" pitchFamily="49" charset="0"/>
              <a:cs typeface="Courier New" panose="02070309020205020404" pitchFamily="49" charset="0"/>
            </a:endParaRPr>
          </a:p>
          <a:p>
            <a:r>
              <a:rPr lang="en-US" dirty="0"/>
              <a:t>Child Selectors - </a:t>
            </a:r>
            <a:r>
              <a:rPr lang="en-US" sz="2400" dirty="0">
                <a:solidFill>
                  <a:srgbClr val="FF0000"/>
                </a:solidFill>
                <a:latin typeface="Courier New" panose="02070309020205020404" pitchFamily="49" charset="0"/>
                <a:cs typeface="Courier New" panose="02070309020205020404" pitchFamily="49" charset="0"/>
              </a:rPr>
              <a:t>$('body &gt; p') </a:t>
            </a:r>
          </a:p>
          <a:p>
            <a:r>
              <a:rPr lang="en-US" dirty="0"/>
              <a:t>Adjacent Sibling Selectors - </a:t>
            </a:r>
            <a:r>
              <a:rPr lang="en-US" sz="2400" dirty="0">
                <a:solidFill>
                  <a:srgbClr val="FF0000"/>
                </a:solidFill>
                <a:latin typeface="Courier New" panose="02070309020205020404" pitchFamily="49" charset="0"/>
                <a:cs typeface="Courier New" panose="02070309020205020404" pitchFamily="49" charset="0"/>
              </a:rPr>
              <a:t>$('h2 + div')  </a:t>
            </a:r>
            <a:endParaRPr lang="en-US" dirty="0">
              <a:solidFill>
                <a:srgbClr val="FF0000"/>
              </a:solidFill>
              <a:latin typeface="Courier New" panose="02070309020205020404" pitchFamily="49" charset="0"/>
              <a:cs typeface="Courier New" panose="02070309020205020404" pitchFamily="49" charset="0"/>
            </a:endParaRPr>
          </a:p>
          <a:p>
            <a:r>
              <a:rPr lang="en-US" dirty="0"/>
              <a:t>Attribute Selectors - </a:t>
            </a:r>
            <a:r>
              <a:rPr lang="en-US" sz="2400" dirty="0">
                <a:solidFill>
                  <a:srgbClr val="FF0000"/>
                </a:solidFill>
                <a:latin typeface="Courier New" panose="02070309020205020404" pitchFamily="49" charset="0"/>
                <a:cs typeface="Courier New" panose="02070309020205020404" pitchFamily="49" charset="0"/>
              </a:rPr>
              <a:t>$('</a:t>
            </a:r>
            <a:r>
              <a:rPr lang="en-US" sz="2400" dirty="0" err="1">
                <a:solidFill>
                  <a:srgbClr val="FF0000"/>
                </a:solidFill>
                <a:latin typeface="Courier New" panose="02070309020205020404" pitchFamily="49" charset="0"/>
                <a:cs typeface="Courier New" panose="02070309020205020404" pitchFamily="49" charset="0"/>
              </a:rPr>
              <a:t>img</a:t>
            </a:r>
            <a:r>
              <a:rPr lang="en-US" sz="2400" dirty="0">
                <a:solidFill>
                  <a:srgbClr val="FF0000"/>
                </a:solidFill>
                <a:latin typeface="Courier New" panose="02070309020205020404" pitchFamily="49" charset="0"/>
                <a:cs typeface="Courier New" panose="02070309020205020404" pitchFamily="49" charset="0"/>
              </a:rPr>
              <a:t>[alt]') </a:t>
            </a:r>
            <a:endParaRPr lang="en-US" dirty="0">
              <a:solidFill>
                <a:srgbClr val="FF0000"/>
              </a:solidFill>
              <a:latin typeface="Courier New" panose="02070309020205020404" pitchFamily="49" charset="0"/>
              <a:cs typeface="Courier New" panose="02070309020205020404" pitchFamily="49" charset="0"/>
            </a:endParaRPr>
          </a:p>
        </p:txBody>
      </p:sp>
      <p:sp>
        <p:nvSpPr>
          <p:cNvPr id="4" name="Date Placeholder 3">
            <a:extLst>
              <a:ext uri="{FF2B5EF4-FFF2-40B4-BE49-F238E27FC236}">
                <a16:creationId xmlns:a16="http://schemas.microsoft.com/office/drawing/2014/main" id="{3D4A71B5-A968-4AF6-965B-3668D9B7FE77}"/>
              </a:ext>
            </a:extLst>
          </p:cNvPr>
          <p:cNvSpPr>
            <a:spLocks noGrp="1"/>
          </p:cNvSpPr>
          <p:nvPr>
            <p:ph type="dt" sz="half" idx="10"/>
          </p:nvPr>
        </p:nvSpPr>
        <p:spPr/>
        <p:txBody>
          <a:bodyPr/>
          <a:lstStyle/>
          <a:p>
            <a:fld id="{4104008C-F1CE-4C26-BBE3-0C527B050B4C}" type="datetime1">
              <a:rPr lang="en-US" smtClean="0"/>
              <a:t>1/21/2019</a:t>
            </a:fld>
            <a:endParaRPr lang="en-US"/>
          </a:p>
        </p:txBody>
      </p:sp>
      <p:sp>
        <p:nvSpPr>
          <p:cNvPr id="5" name="Footer Placeholder 4">
            <a:extLst>
              <a:ext uri="{FF2B5EF4-FFF2-40B4-BE49-F238E27FC236}">
                <a16:creationId xmlns:a16="http://schemas.microsoft.com/office/drawing/2014/main" id="{56283CC8-0059-4D29-AA01-28BFC79427A9}"/>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B05B34AE-4CBC-4D22-BD2B-D8AC096C08C9}"/>
              </a:ext>
            </a:extLst>
          </p:cNvPr>
          <p:cNvSpPr>
            <a:spLocks noGrp="1"/>
          </p:cNvSpPr>
          <p:nvPr>
            <p:ph type="sldNum" sz="quarter" idx="12"/>
          </p:nvPr>
        </p:nvSpPr>
        <p:spPr/>
        <p:txBody>
          <a:bodyPr/>
          <a:lstStyle/>
          <a:p>
            <a:fld id="{3D46CBA2-ECE5-4BE9-B546-6761E0E67089}" type="slidenum">
              <a:rPr lang="en-US" smtClean="0"/>
              <a:t>12</a:t>
            </a:fld>
            <a:endParaRPr lang="en-US"/>
          </a:p>
        </p:txBody>
      </p:sp>
    </p:spTree>
    <p:extLst>
      <p:ext uri="{BB962C8B-B14F-4D97-AF65-F5344CB8AC3E}">
        <p14:creationId xmlns:p14="http://schemas.microsoft.com/office/powerpoint/2010/main" val="166351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jQuery Traversing</a:t>
            </a:r>
          </a:p>
        </p:txBody>
      </p:sp>
      <p:graphicFrame>
        <p:nvGraphicFramePr>
          <p:cNvPr id="6" name="Diagram 5"/>
          <p:cNvGraphicFramePr/>
          <p:nvPr>
            <p:extLst>
              <p:ext uri="{D42A27DB-BD31-4B8C-83A1-F6EECF244321}">
                <p14:modId xmlns:p14="http://schemas.microsoft.com/office/powerpoint/2010/main" val="3007762279"/>
              </p:ext>
            </p:extLst>
          </p:nvPr>
        </p:nvGraphicFramePr>
        <p:xfrm>
          <a:off x="609600" y="1504950"/>
          <a:ext cx="4114800" cy="309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3146007" y="2399803"/>
            <a:ext cx="829073" cy="461665"/>
          </a:xfrm>
          <a:prstGeom prst="rect">
            <a:avLst/>
          </a:prstGeom>
          <a:noFill/>
        </p:spPr>
        <p:txBody>
          <a:bodyPr wrap="none" rtlCol="0">
            <a:spAutoFit/>
          </a:bodyPr>
          <a:lstStyle/>
          <a:p>
            <a:r>
              <a:rPr lang="en-US" sz="2400" b="1" dirty="0">
                <a:effectLst>
                  <a:outerShdw blurRad="38100" dist="38100" dir="2700000" algn="tl">
                    <a:srgbClr val="000000">
                      <a:alpha val="43137"/>
                    </a:srgbClr>
                  </a:outerShdw>
                </a:effectLst>
                <a:latin typeface="+mj-lt"/>
              </a:rPr>
              <a:t>Child</a:t>
            </a:r>
          </a:p>
        </p:txBody>
      </p:sp>
      <p:sp>
        <p:nvSpPr>
          <p:cNvPr id="9" name="TextBox 8"/>
          <p:cNvSpPr txBox="1"/>
          <p:nvPr/>
        </p:nvSpPr>
        <p:spPr>
          <a:xfrm>
            <a:off x="3048000" y="1595300"/>
            <a:ext cx="1025089" cy="461665"/>
          </a:xfrm>
          <a:prstGeom prst="rect">
            <a:avLst/>
          </a:prstGeom>
          <a:noFill/>
        </p:spPr>
        <p:txBody>
          <a:bodyPr wrap="none" rtlCol="0">
            <a:spAutoFit/>
          </a:bodyPr>
          <a:lstStyle/>
          <a:p>
            <a:r>
              <a:rPr lang="en-US" sz="2400" b="1" dirty="0">
                <a:effectLst>
                  <a:outerShdw blurRad="38100" dist="38100" dir="2700000" algn="tl">
                    <a:srgbClr val="000000">
                      <a:alpha val="43137"/>
                    </a:srgbClr>
                  </a:outerShdw>
                </a:effectLst>
                <a:latin typeface="+mj-lt"/>
              </a:rPr>
              <a:t>Parent</a:t>
            </a:r>
          </a:p>
        </p:txBody>
      </p:sp>
      <p:grpSp>
        <p:nvGrpSpPr>
          <p:cNvPr id="19" name="Group 18"/>
          <p:cNvGrpSpPr/>
          <p:nvPr/>
        </p:nvGrpSpPr>
        <p:grpSpPr>
          <a:xfrm>
            <a:off x="576064" y="3003408"/>
            <a:ext cx="6161739" cy="1778142"/>
            <a:chOff x="576064" y="3003408"/>
            <a:chExt cx="6161739" cy="1778142"/>
          </a:xfrm>
        </p:grpSpPr>
        <p:sp>
          <p:nvSpPr>
            <p:cNvPr id="10" name="TextBox 9"/>
            <p:cNvSpPr txBox="1"/>
            <p:nvPr/>
          </p:nvSpPr>
          <p:spPr>
            <a:xfrm>
              <a:off x="5044391" y="3257550"/>
              <a:ext cx="1693412" cy="461665"/>
            </a:xfrm>
            <a:prstGeom prst="rect">
              <a:avLst/>
            </a:prstGeom>
            <a:noFill/>
          </p:spPr>
          <p:txBody>
            <a:bodyPr wrap="none" rtlCol="0">
              <a:spAutoFit/>
            </a:bodyPr>
            <a:lstStyle/>
            <a:p>
              <a:r>
                <a:rPr lang="en-US" sz="2400" b="1" dirty="0">
                  <a:effectLst>
                    <a:outerShdw blurRad="38100" dist="38100" dir="2700000" algn="tl">
                      <a:srgbClr val="000000">
                        <a:alpha val="43137"/>
                      </a:srgbClr>
                    </a:outerShdw>
                  </a:effectLst>
                  <a:latin typeface="+mj-lt"/>
                </a:rPr>
                <a:t>Descendant</a:t>
              </a:r>
            </a:p>
          </p:txBody>
        </p:sp>
        <p:sp>
          <p:nvSpPr>
            <p:cNvPr id="13" name="Rectangle 12"/>
            <p:cNvSpPr/>
            <p:nvPr/>
          </p:nvSpPr>
          <p:spPr>
            <a:xfrm>
              <a:off x="576064" y="3003408"/>
              <a:ext cx="3995936" cy="17781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0" idx="1"/>
            </p:cNvCxnSpPr>
            <p:nvPr/>
          </p:nvCxnSpPr>
          <p:spPr>
            <a:xfrm flipH="1" flipV="1">
              <a:off x="4572000" y="3486150"/>
              <a:ext cx="472391" cy="22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4268778" y="4045877"/>
            <a:ext cx="2063995" cy="461665"/>
            <a:chOff x="4268778" y="4045877"/>
            <a:chExt cx="2063995" cy="461665"/>
          </a:xfrm>
        </p:grpSpPr>
        <p:sp>
          <p:nvSpPr>
            <p:cNvPr id="11" name="TextBox 10"/>
            <p:cNvSpPr txBox="1"/>
            <p:nvPr/>
          </p:nvSpPr>
          <p:spPr>
            <a:xfrm>
              <a:off x="5012860" y="4045877"/>
              <a:ext cx="1319913" cy="461665"/>
            </a:xfrm>
            <a:prstGeom prst="rect">
              <a:avLst/>
            </a:prstGeom>
            <a:noFill/>
          </p:spPr>
          <p:txBody>
            <a:bodyPr wrap="none" rtlCol="0">
              <a:spAutoFit/>
            </a:bodyPr>
            <a:lstStyle/>
            <a:p>
              <a:r>
                <a:rPr lang="en-US" sz="2400" b="1" dirty="0">
                  <a:effectLst>
                    <a:outerShdw blurRad="38100" dist="38100" dir="2700000" algn="tl">
                      <a:srgbClr val="000000">
                        <a:alpha val="43137"/>
                      </a:srgbClr>
                    </a:outerShdw>
                  </a:effectLst>
                  <a:latin typeface="+mj-lt"/>
                </a:rPr>
                <a:t>Adjacent</a:t>
              </a:r>
            </a:p>
          </p:txBody>
        </p:sp>
        <p:cxnSp>
          <p:nvCxnSpPr>
            <p:cNvPr id="16" name="Straight Arrow Connector 15"/>
            <p:cNvCxnSpPr/>
            <p:nvPr/>
          </p:nvCxnSpPr>
          <p:spPr>
            <a:xfrm flipH="1">
              <a:off x="4268778" y="4276710"/>
              <a:ext cx="716181" cy="2792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3" name="Date Placeholder 2">
            <a:extLst>
              <a:ext uri="{FF2B5EF4-FFF2-40B4-BE49-F238E27FC236}">
                <a16:creationId xmlns:a16="http://schemas.microsoft.com/office/drawing/2014/main" id="{27A4F742-DC79-4521-8C4A-76145952C13C}"/>
              </a:ext>
            </a:extLst>
          </p:cNvPr>
          <p:cNvSpPr>
            <a:spLocks noGrp="1"/>
          </p:cNvSpPr>
          <p:nvPr>
            <p:ph type="dt" sz="half" idx="10"/>
          </p:nvPr>
        </p:nvSpPr>
        <p:spPr/>
        <p:txBody>
          <a:bodyPr/>
          <a:lstStyle/>
          <a:p>
            <a:fld id="{AAA44763-0FA8-4AA6-A54F-0C89133B2700}" type="datetime1">
              <a:rPr lang="en-US" smtClean="0"/>
              <a:t>1/21/2019</a:t>
            </a:fld>
            <a:endParaRPr lang="en-US"/>
          </a:p>
        </p:txBody>
      </p:sp>
      <p:sp>
        <p:nvSpPr>
          <p:cNvPr id="4" name="Footer Placeholder 3">
            <a:extLst>
              <a:ext uri="{FF2B5EF4-FFF2-40B4-BE49-F238E27FC236}">
                <a16:creationId xmlns:a16="http://schemas.microsoft.com/office/drawing/2014/main" id="{0AE17439-EB6B-4F11-B728-C6617D9A30A7}"/>
              </a:ext>
            </a:extLst>
          </p:cNvPr>
          <p:cNvSpPr>
            <a:spLocks noGrp="1"/>
          </p:cNvSpPr>
          <p:nvPr>
            <p:ph type="ftr" sz="quarter" idx="11"/>
          </p:nvPr>
        </p:nvSpPr>
        <p:spPr/>
        <p:txBody>
          <a:bodyPr/>
          <a:lstStyle/>
          <a:p>
            <a:r>
              <a:rPr lang="en-US"/>
              <a:t>Copyright © 2007 - 2019 Carl M. Burnett</a:t>
            </a:r>
          </a:p>
        </p:txBody>
      </p:sp>
      <p:sp>
        <p:nvSpPr>
          <p:cNvPr id="5" name="Slide Number Placeholder 4">
            <a:extLst>
              <a:ext uri="{FF2B5EF4-FFF2-40B4-BE49-F238E27FC236}">
                <a16:creationId xmlns:a16="http://schemas.microsoft.com/office/drawing/2014/main" id="{56D3BC03-F831-4942-9D07-97CDF44A1E63}"/>
              </a:ext>
            </a:extLst>
          </p:cNvPr>
          <p:cNvSpPr>
            <a:spLocks noGrp="1"/>
          </p:cNvSpPr>
          <p:nvPr>
            <p:ph type="sldNum" sz="quarter" idx="12"/>
          </p:nvPr>
        </p:nvSpPr>
        <p:spPr/>
        <p:txBody>
          <a:bodyPr/>
          <a:lstStyle/>
          <a:p>
            <a:fld id="{3D46CBA2-ECE5-4BE9-B546-6761E0E67089}" type="slidenum">
              <a:rPr lang="en-US" smtClean="0"/>
              <a:t>13</a:t>
            </a:fld>
            <a:endParaRPr lang="en-US"/>
          </a:p>
        </p:txBody>
      </p:sp>
    </p:spTree>
    <p:extLst>
      <p:ext uri="{BB962C8B-B14F-4D97-AF65-F5344CB8AC3E}">
        <p14:creationId xmlns:p14="http://schemas.microsoft.com/office/powerpoint/2010/main" val="232265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Traversing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929903"/>
              </p:ext>
            </p:extLst>
          </p:nvPr>
        </p:nvGraphicFramePr>
        <p:xfrm>
          <a:off x="457200" y="1450975"/>
          <a:ext cx="8001000" cy="3423920"/>
        </p:xfrm>
        <a:graphic>
          <a:graphicData uri="http://schemas.openxmlformats.org/drawingml/2006/table">
            <a:tbl>
              <a:tblPr firstRow="1" bandRow="1">
                <a:tableStyleId>{5C22544A-7EE6-4342-B048-85BDC9FD1C3A}</a:tableStyleId>
              </a:tblPr>
              <a:tblGrid>
                <a:gridCol w="1433891">
                  <a:extLst>
                    <a:ext uri="{9D8B030D-6E8A-4147-A177-3AD203B41FA5}">
                      <a16:colId xmlns:a16="http://schemas.microsoft.com/office/drawing/2014/main" val="20000"/>
                    </a:ext>
                  </a:extLst>
                </a:gridCol>
                <a:gridCol w="6567109">
                  <a:extLst>
                    <a:ext uri="{9D8B030D-6E8A-4147-A177-3AD203B41FA5}">
                      <a16:colId xmlns:a16="http://schemas.microsoft.com/office/drawing/2014/main" val="20001"/>
                    </a:ext>
                  </a:extLst>
                </a:gridCol>
              </a:tblGrid>
              <a:tr h="370840">
                <a:tc>
                  <a:txBody>
                    <a:bodyPr/>
                    <a:lstStyle/>
                    <a:p>
                      <a:r>
                        <a:rPr lang="en-US" sz="1400" b="1" dirty="0">
                          <a:effectLst/>
                          <a:latin typeface="+mj-lt"/>
                        </a:rPr>
                        <a:t>Selector</a:t>
                      </a:r>
                    </a:p>
                  </a:txBody>
                  <a:tcPr anchor="ctr"/>
                </a:tc>
                <a:tc>
                  <a:txBody>
                    <a:bodyPr/>
                    <a:lstStyle/>
                    <a:p>
                      <a:r>
                        <a:rPr lang="en-US" sz="1400" b="1" dirty="0">
                          <a:latin typeface="+mj-lt"/>
                        </a:rPr>
                        <a:t>Description</a:t>
                      </a:r>
                    </a:p>
                  </a:txBody>
                  <a:tcPr anchor="ctr"/>
                </a:tc>
                <a:extLst>
                  <a:ext uri="{0D108BD9-81ED-4DB2-BD59-A6C34878D82A}">
                    <a16:rowId xmlns:a16="http://schemas.microsoft.com/office/drawing/2014/main" val="10000"/>
                  </a:ext>
                </a:extLst>
              </a:tr>
              <a:tr h="370840">
                <a:tc>
                  <a:txBody>
                    <a:bodyPr/>
                    <a:lstStyle/>
                    <a:p>
                      <a:r>
                        <a:rPr lang="en-US" sz="1200" b="1" dirty="0">
                          <a:latin typeface="+mj-lt"/>
                          <a:hlinkClick r:id="rId2"/>
                        </a:rPr>
                        <a:t>add()</a:t>
                      </a:r>
                      <a:endParaRPr lang="en-US" sz="1200" b="1" dirty="0">
                        <a:latin typeface="+mj-lt"/>
                      </a:endParaRPr>
                    </a:p>
                  </a:txBody>
                  <a:tcPr anchor="ctr"/>
                </a:tc>
                <a:tc>
                  <a:txBody>
                    <a:bodyPr/>
                    <a:lstStyle/>
                    <a:p>
                      <a:r>
                        <a:rPr lang="en-US" sz="1200" b="1" dirty="0">
                          <a:latin typeface="+mj-lt"/>
                        </a:rPr>
                        <a:t>Adds elements to the set of matched elements</a:t>
                      </a:r>
                    </a:p>
                  </a:txBody>
                  <a:tcPr anchor="ctr"/>
                </a:tc>
                <a:extLst>
                  <a:ext uri="{0D108BD9-81ED-4DB2-BD59-A6C34878D82A}">
                    <a16:rowId xmlns:a16="http://schemas.microsoft.com/office/drawing/2014/main" val="10001"/>
                  </a:ext>
                </a:extLst>
              </a:tr>
              <a:tr h="370840">
                <a:tc>
                  <a:txBody>
                    <a:bodyPr/>
                    <a:lstStyle/>
                    <a:p>
                      <a:r>
                        <a:rPr lang="en-US" sz="1200" b="1" dirty="0" err="1">
                          <a:latin typeface="+mj-lt"/>
                          <a:hlinkClick r:id="rId3"/>
                        </a:rPr>
                        <a:t>addBack</a:t>
                      </a:r>
                      <a:r>
                        <a:rPr lang="en-US" sz="1200" b="1" dirty="0">
                          <a:latin typeface="+mj-lt"/>
                          <a:hlinkClick r:id="rId3"/>
                        </a:rPr>
                        <a:t>()</a:t>
                      </a:r>
                      <a:endParaRPr lang="en-US" sz="1200" b="1" dirty="0">
                        <a:latin typeface="+mj-lt"/>
                      </a:endParaRPr>
                    </a:p>
                  </a:txBody>
                  <a:tcPr anchor="ctr"/>
                </a:tc>
                <a:tc>
                  <a:txBody>
                    <a:bodyPr/>
                    <a:lstStyle/>
                    <a:p>
                      <a:r>
                        <a:rPr lang="en-US" sz="1200" b="1" dirty="0">
                          <a:latin typeface="+mj-lt"/>
                        </a:rPr>
                        <a:t>Adds the previous set of elements to the current set</a:t>
                      </a:r>
                    </a:p>
                  </a:txBody>
                  <a:tcPr anchor="ctr"/>
                </a:tc>
                <a:extLst>
                  <a:ext uri="{0D108BD9-81ED-4DB2-BD59-A6C34878D82A}">
                    <a16:rowId xmlns:a16="http://schemas.microsoft.com/office/drawing/2014/main" val="10002"/>
                  </a:ext>
                </a:extLst>
              </a:tr>
              <a:tr h="370840">
                <a:tc>
                  <a:txBody>
                    <a:bodyPr/>
                    <a:lstStyle/>
                    <a:p>
                      <a:r>
                        <a:rPr lang="en-US" sz="1200" b="1" dirty="0">
                          <a:latin typeface="+mj-lt"/>
                          <a:hlinkClick r:id="rId4"/>
                        </a:rPr>
                        <a:t>children()</a:t>
                      </a:r>
                      <a:endParaRPr lang="en-US" sz="1200" b="1" dirty="0">
                        <a:latin typeface="+mj-lt"/>
                      </a:endParaRPr>
                    </a:p>
                  </a:txBody>
                  <a:tcPr anchor="ctr"/>
                </a:tc>
                <a:tc>
                  <a:txBody>
                    <a:bodyPr/>
                    <a:lstStyle/>
                    <a:p>
                      <a:r>
                        <a:rPr lang="en-US" sz="1200" b="1" dirty="0">
                          <a:latin typeface="+mj-lt"/>
                        </a:rPr>
                        <a:t>Returns all direct children of the selected element</a:t>
                      </a:r>
                    </a:p>
                  </a:txBody>
                  <a:tcPr anchor="ctr"/>
                </a:tc>
                <a:extLst>
                  <a:ext uri="{0D108BD9-81ED-4DB2-BD59-A6C34878D82A}">
                    <a16:rowId xmlns:a16="http://schemas.microsoft.com/office/drawing/2014/main" val="10004"/>
                  </a:ext>
                </a:extLst>
              </a:tr>
              <a:tr h="370840">
                <a:tc>
                  <a:txBody>
                    <a:bodyPr/>
                    <a:lstStyle/>
                    <a:p>
                      <a:r>
                        <a:rPr lang="en-US" sz="1200" b="1">
                          <a:latin typeface="+mj-lt"/>
                          <a:hlinkClick r:id="rId5"/>
                        </a:rPr>
                        <a:t>closest()</a:t>
                      </a:r>
                      <a:endParaRPr lang="en-US" sz="1200" b="1">
                        <a:latin typeface="+mj-lt"/>
                      </a:endParaRPr>
                    </a:p>
                  </a:txBody>
                  <a:tcPr anchor="ctr"/>
                </a:tc>
                <a:tc>
                  <a:txBody>
                    <a:bodyPr/>
                    <a:lstStyle/>
                    <a:p>
                      <a:r>
                        <a:rPr lang="en-US" sz="1200" b="1" dirty="0">
                          <a:latin typeface="+mj-lt"/>
                        </a:rPr>
                        <a:t>Returns the first ancestor of the selected element</a:t>
                      </a:r>
                    </a:p>
                  </a:txBody>
                  <a:tcPr anchor="ctr"/>
                </a:tc>
                <a:extLst>
                  <a:ext uri="{0D108BD9-81ED-4DB2-BD59-A6C34878D82A}">
                    <a16:rowId xmlns:a16="http://schemas.microsoft.com/office/drawing/2014/main" val="10005"/>
                  </a:ext>
                </a:extLst>
              </a:tr>
              <a:tr h="370840">
                <a:tc>
                  <a:txBody>
                    <a:bodyPr/>
                    <a:lstStyle/>
                    <a:p>
                      <a:r>
                        <a:rPr lang="en-US" sz="1200" b="1">
                          <a:latin typeface="+mj-lt"/>
                          <a:hlinkClick r:id="rId6"/>
                        </a:rPr>
                        <a:t>contents()</a:t>
                      </a:r>
                      <a:endParaRPr lang="en-US" sz="1200" b="1">
                        <a:latin typeface="+mj-lt"/>
                      </a:endParaRPr>
                    </a:p>
                  </a:txBody>
                  <a:tcPr anchor="ctr"/>
                </a:tc>
                <a:tc>
                  <a:txBody>
                    <a:bodyPr/>
                    <a:lstStyle/>
                    <a:p>
                      <a:r>
                        <a:rPr lang="en-US" sz="1200" b="1" dirty="0">
                          <a:latin typeface="+mj-lt"/>
                        </a:rPr>
                        <a:t>Returns all direct children of the selected element (including text and comment nodes)</a:t>
                      </a:r>
                    </a:p>
                  </a:txBody>
                  <a:tcPr anchor="ctr"/>
                </a:tc>
                <a:extLst>
                  <a:ext uri="{0D108BD9-81ED-4DB2-BD59-A6C34878D82A}">
                    <a16:rowId xmlns:a16="http://schemas.microsoft.com/office/drawing/2014/main" val="10006"/>
                  </a:ext>
                </a:extLst>
              </a:tr>
              <a:tr h="370840">
                <a:tc>
                  <a:txBody>
                    <a:bodyPr/>
                    <a:lstStyle/>
                    <a:p>
                      <a:r>
                        <a:rPr lang="en-US" sz="1200" b="1">
                          <a:latin typeface="+mj-lt"/>
                          <a:hlinkClick r:id="rId7"/>
                        </a:rPr>
                        <a:t>each()</a:t>
                      </a:r>
                      <a:endParaRPr lang="en-US" sz="1200" b="1">
                        <a:latin typeface="+mj-lt"/>
                      </a:endParaRPr>
                    </a:p>
                  </a:txBody>
                  <a:tcPr anchor="ctr"/>
                </a:tc>
                <a:tc>
                  <a:txBody>
                    <a:bodyPr/>
                    <a:lstStyle/>
                    <a:p>
                      <a:r>
                        <a:rPr lang="en-US" sz="1200" b="1" dirty="0">
                          <a:latin typeface="+mj-lt"/>
                        </a:rPr>
                        <a:t>Executes a function for each matched element</a:t>
                      </a:r>
                    </a:p>
                  </a:txBody>
                  <a:tcPr anchor="ctr"/>
                </a:tc>
                <a:extLst>
                  <a:ext uri="{0D108BD9-81ED-4DB2-BD59-A6C34878D82A}">
                    <a16:rowId xmlns:a16="http://schemas.microsoft.com/office/drawing/2014/main" val="10007"/>
                  </a:ext>
                </a:extLst>
              </a:tr>
              <a:tr h="370840">
                <a:tc>
                  <a:txBody>
                    <a:bodyPr/>
                    <a:lstStyle/>
                    <a:p>
                      <a:r>
                        <a:rPr lang="en-US" sz="1200" b="1" dirty="0">
                          <a:latin typeface="+mj-lt"/>
                          <a:hlinkClick r:id="rId3"/>
                        </a:rPr>
                        <a:t>end()</a:t>
                      </a:r>
                      <a:endParaRPr lang="en-US" sz="1200" b="1" dirty="0">
                        <a:latin typeface="+mj-lt"/>
                      </a:endParaRPr>
                    </a:p>
                  </a:txBody>
                  <a:tcPr anchor="ctr"/>
                </a:tc>
                <a:tc>
                  <a:txBody>
                    <a:bodyPr/>
                    <a:lstStyle/>
                    <a:p>
                      <a:r>
                        <a:rPr lang="en-US" sz="1200" b="1" dirty="0">
                          <a:latin typeface="+mj-lt"/>
                        </a:rPr>
                        <a:t>Ends the most recent filtering operation in the current chain, and return the set of matched elements to its previous state</a:t>
                      </a:r>
                    </a:p>
                  </a:txBody>
                  <a:tcPr anchor="ctr"/>
                </a:tc>
                <a:extLst>
                  <a:ext uri="{0D108BD9-81ED-4DB2-BD59-A6C34878D82A}">
                    <a16:rowId xmlns:a16="http://schemas.microsoft.com/office/drawing/2014/main" val="10008"/>
                  </a:ext>
                </a:extLst>
              </a:tr>
              <a:tr h="370840">
                <a:tc>
                  <a:txBody>
                    <a:bodyPr/>
                    <a:lstStyle/>
                    <a:p>
                      <a:r>
                        <a:rPr lang="en-US" sz="1200" b="1" dirty="0">
                          <a:latin typeface="+mj-lt"/>
                          <a:hlinkClick r:id="rId8"/>
                        </a:rPr>
                        <a:t>find()</a:t>
                      </a:r>
                      <a:endParaRPr lang="en-US" sz="1200" b="1" dirty="0">
                        <a:latin typeface="+mj-lt"/>
                      </a:endParaRPr>
                    </a:p>
                  </a:txBody>
                  <a:tcPr anchor="ctr"/>
                </a:tc>
                <a:tc>
                  <a:txBody>
                    <a:bodyPr/>
                    <a:lstStyle/>
                    <a:p>
                      <a:r>
                        <a:rPr lang="en-US" sz="1200" b="1" dirty="0">
                          <a:latin typeface="+mj-lt"/>
                        </a:rPr>
                        <a:t>Returns descendant elements of the selected element</a:t>
                      </a:r>
                    </a:p>
                  </a:txBody>
                  <a:tcPr anchor="ctr"/>
                </a:tc>
                <a:extLst>
                  <a:ext uri="{0D108BD9-81ED-4DB2-BD59-A6C34878D82A}">
                    <a16:rowId xmlns:a16="http://schemas.microsoft.com/office/drawing/2014/main" val="1138362501"/>
                  </a:ext>
                </a:extLst>
              </a:tr>
            </a:tbl>
          </a:graphicData>
        </a:graphic>
      </p:graphicFrame>
      <p:sp>
        <p:nvSpPr>
          <p:cNvPr id="3" name="Date Placeholder 2">
            <a:extLst>
              <a:ext uri="{FF2B5EF4-FFF2-40B4-BE49-F238E27FC236}">
                <a16:creationId xmlns:a16="http://schemas.microsoft.com/office/drawing/2014/main" id="{9E4C0AF2-39B4-44A7-A833-22196998EA92}"/>
              </a:ext>
            </a:extLst>
          </p:cNvPr>
          <p:cNvSpPr>
            <a:spLocks noGrp="1"/>
          </p:cNvSpPr>
          <p:nvPr>
            <p:ph type="dt" sz="half" idx="10"/>
          </p:nvPr>
        </p:nvSpPr>
        <p:spPr/>
        <p:txBody>
          <a:bodyPr/>
          <a:lstStyle/>
          <a:p>
            <a:fld id="{E537DA61-8220-421F-A7E5-4EE567543061}" type="datetime1">
              <a:rPr lang="en-US" smtClean="0"/>
              <a:t>1/21/2019</a:t>
            </a:fld>
            <a:endParaRPr lang="en-US"/>
          </a:p>
        </p:txBody>
      </p:sp>
      <p:sp>
        <p:nvSpPr>
          <p:cNvPr id="5" name="Footer Placeholder 4">
            <a:extLst>
              <a:ext uri="{FF2B5EF4-FFF2-40B4-BE49-F238E27FC236}">
                <a16:creationId xmlns:a16="http://schemas.microsoft.com/office/drawing/2014/main" id="{30351B62-C82C-4B8A-8A51-EDD96D0F0518}"/>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828E5DCB-7294-404D-A477-6D0571F064ED}"/>
              </a:ext>
            </a:extLst>
          </p:cNvPr>
          <p:cNvSpPr>
            <a:spLocks noGrp="1"/>
          </p:cNvSpPr>
          <p:nvPr>
            <p:ph type="sldNum" sz="quarter" idx="12"/>
          </p:nvPr>
        </p:nvSpPr>
        <p:spPr/>
        <p:txBody>
          <a:bodyPr/>
          <a:lstStyle/>
          <a:p>
            <a:fld id="{3D46CBA2-ECE5-4BE9-B546-6761E0E67089}" type="slidenum">
              <a:rPr lang="en-US" smtClean="0"/>
              <a:t>14</a:t>
            </a:fld>
            <a:endParaRPr lang="en-US"/>
          </a:p>
        </p:txBody>
      </p:sp>
    </p:spTree>
    <p:extLst>
      <p:ext uri="{BB962C8B-B14F-4D97-AF65-F5344CB8AC3E}">
        <p14:creationId xmlns:p14="http://schemas.microsoft.com/office/powerpoint/2010/main" val="2256207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Traversing Selectors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7301467"/>
              </p:ext>
            </p:extLst>
          </p:nvPr>
        </p:nvGraphicFramePr>
        <p:xfrm>
          <a:off x="457200" y="1450975"/>
          <a:ext cx="8153400" cy="3510280"/>
        </p:xfrm>
        <a:graphic>
          <a:graphicData uri="http://schemas.openxmlformats.org/drawingml/2006/table">
            <a:tbl>
              <a:tblPr firstRow="1" bandRow="1">
                <a:tableStyleId>{5C22544A-7EE6-4342-B048-85BDC9FD1C3A}</a:tableStyleId>
              </a:tblPr>
              <a:tblGrid>
                <a:gridCol w="1315065">
                  <a:extLst>
                    <a:ext uri="{9D8B030D-6E8A-4147-A177-3AD203B41FA5}">
                      <a16:colId xmlns:a16="http://schemas.microsoft.com/office/drawing/2014/main" val="20000"/>
                    </a:ext>
                  </a:extLst>
                </a:gridCol>
                <a:gridCol w="6838335">
                  <a:extLst>
                    <a:ext uri="{9D8B030D-6E8A-4147-A177-3AD203B41FA5}">
                      <a16:colId xmlns:a16="http://schemas.microsoft.com/office/drawing/2014/main" val="20001"/>
                    </a:ext>
                  </a:extLst>
                </a:gridCol>
              </a:tblGrid>
              <a:tr h="370840">
                <a:tc>
                  <a:txBody>
                    <a:bodyPr/>
                    <a:lstStyle/>
                    <a:p>
                      <a:r>
                        <a:rPr lang="en-US" sz="1400" b="1" dirty="0">
                          <a:effectLst/>
                          <a:latin typeface="+mj-lt"/>
                        </a:rPr>
                        <a:t>Selector</a:t>
                      </a:r>
                    </a:p>
                  </a:txBody>
                  <a:tcPr anchor="ctr"/>
                </a:tc>
                <a:tc>
                  <a:txBody>
                    <a:bodyPr/>
                    <a:lstStyle/>
                    <a:p>
                      <a:r>
                        <a:rPr lang="en-US" sz="1400" b="1" dirty="0">
                          <a:latin typeface="+mj-lt"/>
                        </a:rPr>
                        <a:t>Description</a:t>
                      </a:r>
                    </a:p>
                  </a:txBody>
                  <a:tcPr anchor="ctr"/>
                </a:tc>
                <a:extLst>
                  <a:ext uri="{0D108BD9-81ED-4DB2-BD59-A6C34878D82A}">
                    <a16:rowId xmlns:a16="http://schemas.microsoft.com/office/drawing/2014/main" val="10000"/>
                  </a:ext>
                </a:extLst>
              </a:tr>
              <a:tr h="370840">
                <a:tc>
                  <a:txBody>
                    <a:bodyPr/>
                    <a:lstStyle/>
                    <a:p>
                      <a:r>
                        <a:rPr lang="en-US" sz="1200" b="1" dirty="0">
                          <a:latin typeface="+mj-lt"/>
                          <a:hlinkClick r:id="rId2"/>
                        </a:rPr>
                        <a:t>is()</a:t>
                      </a:r>
                      <a:endParaRPr lang="en-US" sz="1200" b="1" dirty="0">
                        <a:latin typeface="+mj-lt"/>
                      </a:endParaRPr>
                    </a:p>
                  </a:txBody>
                  <a:tcPr anchor="ctr"/>
                </a:tc>
                <a:tc>
                  <a:txBody>
                    <a:bodyPr/>
                    <a:lstStyle/>
                    <a:p>
                      <a:r>
                        <a:rPr lang="en-US" sz="1200" b="1">
                          <a:latin typeface="+mj-lt"/>
                        </a:rPr>
                        <a:t>Checks the set of matched elements against a selector/element/jQuery object, and return true if at least one of these elements matches the given arguments</a:t>
                      </a:r>
                    </a:p>
                  </a:txBody>
                  <a:tcPr anchor="ctr"/>
                </a:tc>
                <a:extLst>
                  <a:ext uri="{0D108BD9-81ED-4DB2-BD59-A6C34878D82A}">
                    <a16:rowId xmlns:a16="http://schemas.microsoft.com/office/drawing/2014/main" val="10006"/>
                  </a:ext>
                </a:extLst>
              </a:tr>
              <a:tr h="370840">
                <a:tc>
                  <a:txBody>
                    <a:bodyPr/>
                    <a:lstStyle/>
                    <a:p>
                      <a:r>
                        <a:rPr lang="en-US" sz="1200" b="1" dirty="0">
                          <a:latin typeface="+mj-lt"/>
                          <a:hlinkClick r:id="rId3"/>
                        </a:rPr>
                        <a:t>map()</a:t>
                      </a:r>
                      <a:endParaRPr lang="en-US" sz="1200" b="1" dirty="0">
                        <a:latin typeface="+mj-lt"/>
                      </a:endParaRPr>
                    </a:p>
                  </a:txBody>
                  <a:tcPr anchor="ctr"/>
                </a:tc>
                <a:tc>
                  <a:txBody>
                    <a:bodyPr/>
                    <a:lstStyle/>
                    <a:p>
                      <a:r>
                        <a:rPr lang="en-US" sz="1200" b="1" dirty="0">
                          <a:latin typeface="+mj-lt"/>
                        </a:rPr>
                        <a:t>Passes each element in the matched set through a function, producing a new jQuery object containing the return values</a:t>
                      </a:r>
                    </a:p>
                  </a:txBody>
                  <a:tcPr anchor="ctr"/>
                </a:tc>
                <a:extLst>
                  <a:ext uri="{0D108BD9-81ED-4DB2-BD59-A6C34878D82A}">
                    <a16:rowId xmlns:a16="http://schemas.microsoft.com/office/drawing/2014/main" val="10008"/>
                  </a:ext>
                </a:extLst>
              </a:tr>
              <a:tr h="370840">
                <a:tc>
                  <a:txBody>
                    <a:bodyPr/>
                    <a:lstStyle/>
                    <a:p>
                      <a:r>
                        <a:rPr lang="en-US" sz="1200" b="1" dirty="0">
                          <a:latin typeface="+mj-lt"/>
                          <a:hlinkClick r:id="rId4"/>
                        </a:rPr>
                        <a:t>next()</a:t>
                      </a:r>
                      <a:endParaRPr lang="en-US" sz="1200" b="1" dirty="0">
                        <a:latin typeface="+mj-lt"/>
                      </a:endParaRPr>
                    </a:p>
                  </a:txBody>
                  <a:tcPr anchor="ctr"/>
                </a:tc>
                <a:tc>
                  <a:txBody>
                    <a:bodyPr/>
                    <a:lstStyle/>
                    <a:p>
                      <a:r>
                        <a:rPr lang="en-US" sz="1200" b="1" dirty="0">
                          <a:latin typeface="+mj-lt"/>
                        </a:rPr>
                        <a:t>Returns the next sibling element of the selected element</a:t>
                      </a:r>
                    </a:p>
                  </a:txBody>
                  <a:tcPr anchor="ctr"/>
                </a:tc>
                <a:extLst>
                  <a:ext uri="{0D108BD9-81ED-4DB2-BD59-A6C34878D82A}">
                    <a16:rowId xmlns:a16="http://schemas.microsoft.com/office/drawing/2014/main" val="2517355777"/>
                  </a:ext>
                </a:extLst>
              </a:tr>
              <a:tr h="370840">
                <a:tc>
                  <a:txBody>
                    <a:bodyPr/>
                    <a:lstStyle/>
                    <a:p>
                      <a:r>
                        <a:rPr lang="en-US" sz="1200" b="1" dirty="0" err="1">
                          <a:latin typeface="+mj-lt"/>
                          <a:hlinkClick r:id="rId5"/>
                        </a:rPr>
                        <a:t>nextAll</a:t>
                      </a:r>
                      <a:r>
                        <a:rPr lang="en-US" sz="1200" b="1" dirty="0">
                          <a:latin typeface="+mj-lt"/>
                          <a:hlinkClick r:id="rId5"/>
                        </a:rPr>
                        <a:t>()</a:t>
                      </a:r>
                      <a:endParaRPr lang="en-US" sz="1200" b="1" dirty="0">
                        <a:latin typeface="+mj-lt"/>
                      </a:endParaRPr>
                    </a:p>
                  </a:txBody>
                  <a:tcPr anchor="ctr"/>
                </a:tc>
                <a:tc>
                  <a:txBody>
                    <a:bodyPr/>
                    <a:lstStyle/>
                    <a:p>
                      <a:r>
                        <a:rPr lang="en-US" sz="1200" b="1" dirty="0">
                          <a:latin typeface="+mj-lt"/>
                        </a:rPr>
                        <a:t>Returns all next sibling elements of the selected element</a:t>
                      </a:r>
                    </a:p>
                  </a:txBody>
                  <a:tcPr anchor="ctr"/>
                </a:tc>
                <a:extLst>
                  <a:ext uri="{0D108BD9-81ED-4DB2-BD59-A6C34878D82A}">
                    <a16:rowId xmlns:a16="http://schemas.microsoft.com/office/drawing/2014/main" val="661112584"/>
                  </a:ext>
                </a:extLst>
              </a:tr>
              <a:tr h="370840">
                <a:tc>
                  <a:txBody>
                    <a:bodyPr/>
                    <a:lstStyle/>
                    <a:p>
                      <a:r>
                        <a:rPr lang="en-US" sz="1200" b="1" dirty="0" err="1">
                          <a:latin typeface="+mj-lt"/>
                          <a:hlinkClick r:id="rId6"/>
                        </a:rPr>
                        <a:t>nextUntil</a:t>
                      </a:r>
                      <a:r>
                        <a:rPr lang="en-US" sz="1200" b="1" dirty="0">
                          <a:latin typeface="+mj-lt"/>
                          <a:hlinkClick r:id="rId6"/>
                        </a:rPr>
                        <a:t>()</a:t>
                      </a:r>
                      <a:endParaRPr lang="en-US" sz="1200" b="1" dirty="0">
                        <a:latin typeface="+mj-lt"/>
                      </a:endParaRPr>
                    </a:p>
                  </a:txBody>
                  <a:tcPr anchor="ctr"/>
                </a:tc>
                <a:tc>
                  <a:txBody>
                    <a:bodyPr/>
                    <a:lstStyle/>
                    <a:p>
                      <a:r>
                        <a:rPr lang="en-US" sz="1200" b="1" dirty="0">
                          <a:latin typeface="+mj-lt"/>
                        </a:rPr>
                        <a:t>Returns all next sibling elements between two given arguments</a:t>
                      </a:r>
                    </a:p>
                  </a:txBody>
                  <a:tcPr anchor="ctr"/>
                </a:tc>
                <a:extLst>
                  <a:ext uri="{0D108BD9-81ED-4DB2-BD59-A6C34878D82A}">
                    <a16:rowId xmlns:a16="http://schemas.microsoft.com/office/drawing/2014/main" val="3233247604"/>
                  </a:ext>
                </a:extLst>
              </a:tr>
              <a:tr h="370840">
                <a:tc>
                  <a:txBody>
                    <a:bodyPr/>
                    <a:lstStyle/>
                    <a:p>
                      <a:r>
                        <a:rPr lang="en-US" sz="1200" b="1" dirty="0" err="1">
                          <a:latin typeface="+mj-lt"/>
                          <a:hlinkClick r:id="rId7"/>
                        </a:rPr>
                        <a:t>offsetParent</a:t>
                      </a:r>
                      <a:r>
                        <a:rPr lang="en-US" sz="1200" b="1" dirty="0">
                          <a:latin typeface="+mj-lt"/>
                          <a:hlinkClick r:id="rId7"/>
                        </a:rPr>
                        <a:t>()</a:t>
                      </a:r>
                      <a:endParaRPr lang="en-US" sz="1200" b="1" dirty="0">
                        <a:latin typeface="+mj-lt"/>
                      </a:endParaRPr>
                    </a:p>
                  </a:txBody>
                  <a:tcPr anchor="ctr"/>
                </a:tc>
                <a:tc>
                  <a:txBody>
                    <a:bodyPr/>
                    <a:lstStyle/>
                    <a:p>
                      <a:r>
                        <a:rPr lang="en-US" sz="1200" b="1" dirty="0">
                          <a:latin typeface="+mj-lt"/>
                        </a:rPr>
                        <a:t>Returns the first positioned parent element</a:t>
                      </a:r>
                    </a:p>
                  </a:txBody>
                  <a:tcPr anchor="ctr"/>
                </a:tc>
                <a:extLst>
                  <a:ext uri="{0D108BD9-81ED-4DB2-BD59-A6C34878D82A}">
                    <a16:rowId xmlns:a16="http://schemas.microsoft.com/office/drawing/2014/main" val="217007418"/>
                  </a:ext>
                </a:extLst>
              </a:tr>
              <a:tr h="370840">
                <a:tc>
                  <a:txBody>
                    <a:bodyPr/>
                    <a:lstStyle/>
                    <a:p>
                      <a:r>
                        <a:rPr lang="en-US" sz="1200" b="1">
                          <a:latin typeface="+mj-lt"/>
                          <a:hlinkClick r:id="rId8"/>
                        </a:rPr>
                        <a:t>parent()</a:t>
                      </a:r>
                      <a:endParaRPr lang="en-US" sz="1200" b="1">
                        <a:latin typeface="+mj-lt"/>
                      </a:endParaRPr>
                    </a:p>
                  </a:txBody>
                  <a:tcPr anchor="ctr"/>
                </a:tc>
                <a:tc>
                  <a:txBody>
                    <a:bodyPr/>
                    <a:lstStyle/>
                    <a:p>
                      <a:r>
                        <a:rPr lang="en-US" sz="1200" b="1" dirty="0">
                          <a:latin typeface="+mj-lt"/>
                        </a:rPr>
                        <a:t>Returns the direct parent element of the selected element</a:t>
                      </a:r>
                    </a:p>
                  </a:txBody>
                  <a:tcPr anchor="ctr"/>
                </a:tc>
                <a:extLst>
                  <a:ext uri="{0D108BD9-81ED-4DB2-BD59-A6C34878D82A}">
                    <a16:rowId xmlns:a16="http://schemas.microsoft.com/office/drawing/2014/main" val="2895882122"/>
                  </a:ext>
                </a:extLst>
              </a:tr>
              <a:tr h="370840">
                <a:tc>
                  <a:txBody>
                    <a:bodyPr/>
                    <a:lstStyle/>
                    <a:p>
                      <a:r>
                        <a:rPr lang="en-US" sz="1200" b="1" dirty="0">
                          <a:latin typeface="+mj-lt"/>
                          <a:hlinkClick r:id="rId9"/>
                        </a:rPr>
                        <a:t>parents()</a:t>
                      </a:r>
                      <a:endParaRPr lang="en-US" sz="1200" b="1" dirty="0">
                        <a:latin typeface="+mj-lt"/>
                      </a:endParaRPr>
                    </a:p>
                  </a:txBody>
                  <a:tcPr anchor="ctr"/>
                </a:tc>
                <a:tc>
                  <a:txBody>
                    <a:bodyPr/>
                    <a:lstStyle/>
                    <a:p>
                      <a:r>
                        <a:rPr lang="en-US" sz="1200" b="1" dirty="0">
                          <a:latin typeface="+mj-lt"/>
                        </a:rPr>
                        <a:t>Returns all ancestor elements of the selected element</a:t>
                      </a:r>
                    </a:p>
                  </a:txBody>
                  <a:tcPr anchor="ctr"/>
                </a:tc>
                <a:extLst>
                  <a:ext uri="{0D108BD9-81ED-4DB2-BD59-A6C34878D82A}">
                    <a16:rowId xmlns:a16="http://schemas.microsoft.com/office/drawing/2014/main" val="2312570701"/>
                  </a:ext>
                </a:extLst>
              </a:tr>
            </a:tbl>
          </a:graphicData>
        </a:graphic>
      </p:graphicFrame>
      <p:sp>
        <p:nvSpPr>
          <p:cNvPr id="3" name="Date Placeholder 2">
            <a:extLst>
              <a:ext uri="{FF2B5EF4-FFF2-40B4-BE49-F238E27FC236}">
                <a16:creationId xmlns:a16="http://schemas.microsoft.com/office/drawing/2014/main" id="{841C9A8E-00C9-4D74-8EAB-BCBA8B6E6929}"/>
              </a:ext>
            </a:extLst>
          </p:cNvPr>
          <p:cNvSpPr>
            <a:spLocks noGrp="1"/>
          </p:cNvSpPr>
          <p:nvPr>
            <p:ph type="dt" sz="half" idx="10"/>
          </p:nvPr>
        </p:nvSpPr>
        <p:spPr/>
        <p:txBody>
          <a:bodyPr/>
          <a:lstStyle/>
          <a:p>
            <a:fld id="{592807C6-4D3F-4275-A4E3-182EE208A577}" type="datetime1">
              <a:rPr lang="en-US" smtClean="0"/>
              <a:t>1/21/2019</a:t>
            </a:fld>
            <a:endParaRPr lang="en-US"/>
          </a:p>
        </p:txBody>
      </p:sp>
      <p:sp>
        <p:nvSpPr>
          <p:cNvPr id="5" name="Footer Placeholder 4">
            <a:extLst>
              <a:ext uri="{FF2B5EF4-FFF2-40B4-BE49-F238E27FC236}">
                <a16:creationId xmlns:a16="http://schemas.microsoft.com/office/drawing/2014/main" id="{0DFF5CA2-0205-4EA6-B205-1C036AE14D61}"/>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A02BC916-2E05-4788-A04C-D4AFC724B26F}"/>
              </a:ext>
            </a:extLst>
          </p:cNvPr>
          <p:cNvSpPr>
            <a:spLocks noGrp="1"/>
          </p:cNvSpPr>
          <p:nvPr>
            <p:ph type="sldNum" sz="quarter" idx="12"/>
          </p:nvPr>
        </p:nvSpPr>
        <p:spPr/>
        <p:txBody>
          <a:bodyPr/>
          <a:lstStyle/>
          <a:p>
            <a:fld id="{3D46CBA2-ECE5-4BE9-B546-6761E0E67089}" type="slidenum">
              <a:rPr lang="en-US" smtClean="0"/>
              <a:t>15</a:t>
            </a:fld>
            <a:endParaRPr lang="en-US"/>
          </a:p>
        </p:txBody>
      </p:sp>
    </p:spTree>
    <p:extLst>
      <p:ext uri="{BB962C8B-B14F-4D97-AF65-F5344CB8AC3E}">
        <p14:creationId xmlns:p14="http://schemas.microsoft.com/office/powerpoint/2010/main" val="1160721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Traversing Selectors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6235117"/>
              </p:ext>
            </p:extLst>
          </p:nvPr>
        </p:nvGraphicFramePr>
        <p:xfrm>
          <a:off x="457200" y="1450975"/>
          <a:ext cx="8229600" cy="259588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6781800">
                  <a:extLst>
                    <a:ext uri="{9D8B030D-6E8A-4147-A177-3AD203B41FA5}">
                      <a16:colId xmlns:a16="http://schemas.microsoft.com/office/drawing/2014/main" val="20001"/>
                    </a:ext>
                  </a:extLst>
                </a:gridCol>
              </a:tblGrid>
              <a:tr h="370840">
                <a:tc>
                  <a:txBody>
                    <a:bodyPr/>
                    <a:lstStyle/>
                    <a:p>
                      <a:r>
                        <a:rPr lang="en-US" sz="1400" b="1" dirty="0">
                          <a:effectLst/>
                          <a:latin typeface="+mj-lt"/>
                        </a:rPr>
                        <a:t>Selector</a:t>
                      </a:r>
                    </a:p>
                  </a:txBody>
                  <a:tcPr anchor="ctr"/>
                </a:tc>
                <a:tc>
                  <a:txBody>
                    <a:bodyPr/>
                    <a:lstStyle/>
                    <a:p>
                      <a:r>
                        <a:rPr lang="en-US" sz="1400" b="1" dirty="0">
                          <a:latin typeface="+mj-lt"/>
                        </a:rPr>
                        <a:t>Description</a:t>
                      </a:r>
                    </a:p>
                  </a:txBody>
                  <a:tcPr anchor="ctr"/>
                </a:tc>
                <a:extLst>
                  <a:ext uri="{0D108BD9-81ED-4DB2-BD59-A6C34878D82A}">
                    <a16:rowId xmlns:a16="http://schemas.microsoft.com/office/drawing/2014/main" val="10000"/>
                  </a:ext>
                </a:extLst>
              </a:tr>
              <a:tr h="370840">
                <a:tc>
                  <a:txBody>
                    <a:bodyPr/>
                    <a:lstStyle/>
                    <a:p>
                      <a:r>
                        <a:rPr lang="en-US" sz="1400" b="1" dirty="0" err="1">
                          <a:latin typeface="+mj-lt"/>
                          <a:hlinkClick r:id="rId2"/>
                        </a:rPr>
                        <a:t>parentsUntil</a:t>
                      </a:r>
                      <a:r>
                        <a:rPr lang="en-US" sz="1400" b="1" dirty="0">
                          <a:latin typeface="+mj-lt"/>
                          <a:hlinkClick r:id="rId2"/>
                        </a:rPr>
                        <a:t>()</a:t>
                      </a:r>
                      <a:endParaRPr lang="en-US" sz="1400" b="1" dirty="0">
                        <a:latin typeface="+mj-lt"/>
                      </a:endParaRPr>
                    </a:p>
                  </a:txBody>
                  <a:tcPr anchor="ctr"/>
                </a:tc>
                <a:tc>
                  <a:txBody>
                    <a:bodyPr/>
                    <a:lstStyle/>
                    <a:p>
                      <a:r>
                        <a:rPr lang="en-US" sz="1400" b="1" dirty="0">
                          <a:latin typeface="+mj-lt"/>
                        </a:rPr>
                        <a:t>Returns all ancestor elements between two given arguments</a:t>
                      </a:r>
                    </a:p>
                  </a:txBody>
                  <a:tcPr anchor="ctr"/>
                </a:tc>
                <a:extLst>
                  <a:ext uri="{0D108BD9-81ED-4DB2-BD59-A6C34878D82A}">
                    <a16:rowId xmlns:a16="http://schemas.microsoft.com/office/drawing/2014/main" val="10008"/>
                  </a:ext>
                </a:extLst>
              </a:tr>
              <a:tr h="370840">
                <a:tc>
                  <a:txBody>
                    <a:bodyPr/>
                    <a:lstStyle/>
                    <a:p>
                      <a:r>
                        <a:rPr lang="en-US" sz="1400" b="1" dirty="0" err="1">
                          <a:latin typeface="+mj-lt"/>
                          <a:hlinkClick r:id="rId3"/>
                        </a:rPr>
                        <a:t>prev</a:t>
                      </a:r>
                      <a:r>
                        <a:rPr lang="en-US" sz="1400" b="1" dirty="0">
                          <a:latin typeface="+mj-lt"/>
                          <a:hlinkClick r:id="rId3"/>
                        </a:rPr>
                        <a:t>()</a:t>
                      </a:r>
                      <a:endParaRPr lang="en-US" sz="1400" b="1" dirty="0">
                        <a:latin typeface="+mj-lt"/>
                      </a:endParaRPr>
                    </a:p>
                  </a:txBody>
                  <a:tcPr anchor="ctr"/>
                </a:tc>
                <a:tc>
                  <a:txBody>
                    <a:bodyPr/>
                    <a:lstStyle/>
                    <a:p>
                      <a:r>
                        <a:rPr lang="en-US" sz="1400" b="1">
                          <a:latin typeface="+mj-lt"/>
                        </a:rPr>
                        <a:t>Returns the previous sibling element of the selected element</a:t>
                      </a:r>
                    </a:p>
                  </a:txBody>
                  <a:tcPr anchor="ctr"/>
                </a:tc>
                <a:extLst>
                  <a:ext uri="{0D108BD9-81ED-4DB2-BD59-A6C34878D82A}">
                    <a16:rowId xmlns:a16="http://schemas.microsoft.com/office/drawing/2014/main" val="2546609358"/>
                  </a:ext>
                </a:extLst>
              </a:tr>
              <a:tr h="370840">
                <a:tc>
                  <a:txBody>
                    <a:bodyPr/>
                    <a:lstStyle/>
                    <a:p>
                      <a:r>
                        <a:rPr lang="en-US" sz="1400" b="1" dirty="0" err="1">
                          <a:latin typeface="+mj-lt"/>
                          <a:hlinkClick r:id="rId4"/>
                        </a:rPr>
                        <a:t>prevAll</a:t>
                      </a:r>
                      <a:r>
                        <a:rPr lang="en-US" sz="1400" b="1" dirty="0">
                          <a:latin typeface="+mj-lt"/>
                          <a:hlinkClick r:id="rId4"/>
                        </a:rPr>
                        <a:t>()</a:t>
                      </a:r>
                      <a:endParaRPr lang="en-US" sz="1400" b="1" dirty="0">
                        <a:latin typeface="+mj-lt"/>
                      </a:endParaRPr>
                    </a:p>
                  </a:txBody>
                  <a:tcPr anchor="ctr"/>
                </a:tc>
                <a:tc>
                  <a:txBody>
                    <a:bodyPr/>
                    <a:lstStyle/>
                    <a:p>
                      <a:r>
                        <a:rPr lang="en-US" sz="1400" b="1">
                          <a:latin typeface="+mj-lt"/>
                        </a:rPr>
                        <a:t>Returns all previous sibling elements of the selected element</a:t>
                      </a:r>
                    </a:p>
                  </a:txBody>
                  <a:tcPr anchor="ctr"/>
                </a:tc>
                <a:extLst>
                  <a:ext uri="{0D108BD9-81ED-4DB2-BD59-A6C34878D82A}">
                    <a16:rowId xmlns:a16="http://schemas.microsoft.com/office/drawing/2014/main" val="907841198"/>
                  </a:ext>
                </a:extLst>
              </a:tr>
              <a:tr h="370840">
                <a:tc>
                  <a:txBody>
                    <a:bodyPr/>
                    <a:lstStyle/>
                    <a:p>
                      <a:r>
                        <a:rPr lang="en-US" sz="1400" b="1" dirty="0" err="1">
                          <a:latin typeface="+mj-lt"/>
                          <a:hlinkClick r:id="rId5"/>
                        </a:rPr>
                        <a:t>prevUntil</a:t>
                      </a:r>
                      <a:r>
                        <a:rPr lang="en-US" sz="1400" b="1" dirty="0">
                          <a:latin typeface="+mj-lt"/>
                          <a:hlinkClick r:id="rId5"/>
                        </a:rPr>
                        <a:t>()</a:t>
                      </a:r>
                      <a:endParaRPr lang="en-US" sz="1400" b="1" dirty="0">
                        <a:latin typeface="+mj-lt"/>
                      </a:endParaRPr>
                    </a:p>
                  </a:txBody>
                  <a:tcPr anchor="ctr"/>
                </a:tc>
                <a:tc>
                  <a:txBody>
                    <a:bodyPr/>
                    <a:lstStyle/>
                    <a:p>
                      <a:r>
                        <a:rPr lang="en-US" sz="1400" b="1" dirty="0">
                          <a:latin typeface="+mj-lt"/>
                        </a:rPr>
                        <a:t>Returns all previous sibling elements between two given arguments</a:t>
                      </a:r>
                    </a:p>
                  </a:txBody>
                  <a:tcPr anchor="ctr"/>
                </a:tc>
                <a:extLst>
                  <a:ext uri="{0D108BD9-81ED-4DB2-BD59-A6C34878D82A}">
                    <a16:rowId xmlns:a16="http://schemas.microsoft.com/office/drawing/2014/main" val="448859695"/>
                  </a:ext>
                </a:extLst>
              </a:tr>
              <a:tr h="370840">
                <a:tc>
                  <a:txBody>
                    <a:bodyPr/>
                    <a:lstStyle/>
                    <a:p>
                      <a:r>
                        <a:rPr lang="en-US" sz="1400" b="1">
                          <a:latin typeface="+mj-lt"/>
                          <a:hlinkClick r:id="rId6"/>
                        </a:rPr>
                        <a:t>siblings()</a:t>
                      </a:r>
                      <a:endParaRPr lang="en-US" sz="1400" b="1">
                        <a:latin typeface="+mj-lt"/>
                      </a:endParaRPr>
                    </a:p>
                  </a:txBody>
                  <a:tcPr anchor="ctr"/>
                </a:tc>
                <a:tc>
                  <a:txBody>
                    <a:bodyPr/>
                    <a:lstStyle/>
                    <a:p>
                      <a:r>
                        <a:rPr lang="en-US" sz="1400" b="1" dirty="0">
                          <a:latin typeface="+mj-lt"/>
                        </a:rPr>
                        <a:t>Returns all sibling elements of the selected element</a:t>
                      </a:r>
                    </a:p>
                  </a:txBody>
                  <a:tcPr anchor="ctr"/>
                </a:tc>
                <a:extLst>
                  <a:ext uri="{0D108BD9-81ED-4DB2-BD59-A6C34878D82A}">
                    <a16:rowId xmlns:a16="http://schemas.microsoft.com/office/drawing/2014/main" val="1220985177"/>
                  </a:ext>
                </a:extLst>
              </a:tr>
              <a:tr h="370840">
                <a:tc>
                  <a:txBody>
                    <a:bodyPr/>
                    <a:lstStyle/>
                    <a:p>
                      <a:r>
                        <a:rPr lang="en-US" sz="1400" b="1" dirty="0">
                          <a:latin typeface="+mj-lt"/>
                          <a:hlinkClick r:id="rId7"/>
                        </a:rPr>
                        <a:t>slice()</a:t>
                      </a:r>
                      <a:endParaRPr lang="en-US" sz="1400" b="1" dirty="0">
                        <a:latin typeface="+mj-lt"/>
                      </a:endParaRPr>
                    </a:p>
                  </a:txBody>
                  <a:tcPr anchor="ctr"/>
                </a:tc>
                <a:tc>
                  <a:txBody>
                    <a:bodyPr/>
                    <a:lstStyle/>
                    <a:p>
                      <a:r>
                        <a:rPr lang="en-US" sz="1400" b="1" dirty="0">
                          <a:latin typeface="+mj-lt"/>
                        </a:rPr>
                        <a:t>Reduces the set of matched elements to a subset specified by a range of indices</a:t>
                      </a:r>
                    </a:p>
                  </a:txBody>
                  <a:tcPr anchor="ctr"/>
                </a:tc>
                <a:extLst>
                  <a:ext uri="{0D108BD9-81ED-4DB2-BD59-A6C34878D82A}">
                    <a16:rowId xmlns:a16="http://schemas.microsoft.com/office/drawing/2014/main" val="2072408188"/>
                  </a:ext>
                </a:extLst>
              </a:tr>
            </a:tbl>
          </a:graphicData>
        </a:graphic>
      </p:graphicFrame>
      <p:sp>
        <p:nvSpPr>
          <p:cNvPr id="3" name="Date Placeholder 2">
            <a:extLst>
              <a:ext uri="{FF2B5EF4-FFF2-40B4-BE49-F238E27FC236}">
                <a16:creationId xmlns:a16="http://schemas.microsoft.com/office/drawing/2014/main" id="{0B639E5F-C41D-4115-A2F9-9428B7A69209}"/>
              </a:ext>
            </a:extLst>
          </p:cNvPr>
          <p:cNvSpPr>
            <a:spLocks noGrp="1"/>
          </p:cNvSpPr>
          <p:nvPr>
            <p:ph type="dt" sz="half" idx="10"/>
          </p:nvPr>
        </p:nvSpPr>
        <p:spPr/>
        <p:txBody>
          <a:bodyPr/>
          <a:lstStyle/>
          <a:p>
            <a:fld id="{FA32BD2B-1271-4D08-AF71-16B8354BDBA5}" type="datetime1">
              <a:rPr lang="en-US" smtClean="0"/>
              <a:t>1/21/2019</a:t>
            </a:fld>
            <a:endParaRPr lang="en-US"/>
          </a:p>
        </p:txBody>
      </p:sp>
      <p:sp>
        <p:nvSpPr>
          <p:cNvPr id="5" name="Footer Placeholder 4">
            <a:extLst>
              <a:ext uri="{FF2B5EF4-FFF2-40B4-BE49-F238E27FC236}">
                <a16:creationId xmlns:a16="http://schemas.microsoft.com/office/drawing/2014/main" id="{245DE31E-9FF7-4EA2-9C43-625D8F3569CB}"/>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FDCC78C2-DC00-4DCF-AF75-300007CD91F4}"/>
              </a:ext>
            </a:extLst>
          </p:cNvPr>
          <p:cNvSpPr>
            <a:spLocks noGrp="1"/>
          </p:cNvSpPr>
          <p:nvPr>
            <p:ph type="sldNum" sz="quarter" idx="12"/>
          </p:nvPr>
        </p:nvSpPr>
        <p:spPr/>
        <p:txBody>
          <a:bodyPr/>
          <a:lstStyle/>
          <a:p>
            <a:fld id="{3D46CBA2-ECE5-4BE9-B546-6761E0E67089}" type="slidenum">
              <a:rPr lang="en-US" smtClean="0"/>
              <a:t>16</a:t>
            </a:fld>
            <a:endParaRPr lang="en-US"/>
          </a:p>
        </p:txBody>
      </p:sp>
    </p:spTree>
    <p:extLst>
      <p:ext uri="{BB962C8B-B14F-4D97-AF65-F5344CB8AC3E}">
        <p14:creationId xmlns:p14="http://schemas.microsoft.com/office/powerpoint/2010/main" val="3465286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jQuery Looping &amp; Chaining</a:t>
            </a:r>
          </a:p>
        </p:txBody>
      </p:sp>
      <p:sp>
        <p:nvSpPr>
          <p:cNvPr id="3" name="Content Placeholder 2"/>
          <p:cNvSpPr>
            <a:spLocks noGrp="1"/>
          </p:cNvSpPr>
          <p:nvPr>
            <p:ph idx="1"/>
          </p:nvPr>
        </p:nvSpPr>
        <p:spPr>
          <a:xfrm>
            <a:off x="457200" y="1451610"/>
            <a:ext cx="8229600" cy="3101340"/>
          </a:xfrm>
        </p:spPr>
        <p:txBody>
          <a:bodyPr>
            <a:noAutofit/>
          </a:bodyPr>
          <a:lstStyle/>
          <a:p>
            <a:r>
              <a:rPr lang="en-US" sz="2400" dirty="0"/>
              <a:t>Automatic Loops - </a:t>
            </a:r>
            <a:r>
              <a:rPr lang="en-US" sz="1800" dirty="0">
                <a:solidFill>
                  <a:srgbClr val="FF0000"/>
                </a:solidFill>
                <a:latin typeface="Courier New" panose="02070309020205020404" pitchFamily="49" charset="0"/>
                <a:cs typeface="Courier New" panose="02070309020205020404" pitchFamily="49" charset="0"/>
              </a:rPr>
              <a:t>$('#slideshow </a:t>
            </a:r>
            <a:r>
              <a:rPr lang="en-US" sz="1800" dirty="0" err="1">
                <a:solidFill>
                  <a:srgbClr val="FF0000"/>
                </a:solidFill>
                <a:latin typeface="Courier New" panose="02070309020205020404" pitchFamily="49" charset="0"/>
                <a:cs typeface="Courier New" panose="02070309020205020404" pitchFamily="49" charset="0"/>
              </a:rPr>
              <a:t>img</a:t>
            </a:r>
            <a:r>
              <a:rPr lang="en-US" sz="1800" dirty="0">
                <a:solidFill>
                  <a:srgbClr val="FF0000"/>
                </a:solidFill>
                <a:latin typeface="Courier New" panose="02070309020205020404" pitchFamily="49" charset="0"/>
                <a:cs typeface="Courier New" panose="02070309020205020404" pitchFamily="49" charset="0"/>
              </a:rPr>
              <a:t>').hide(); </a:t>
            </a:r>
            <a:endParaRPr lang="en-US" sz="2400" dirty="0">
              <a:solidFill>
                <a:srgbClr val="FF0000"/>
              </a:solidFill>
              <a:latin typeface="Courier New" panose="02070309020205020404" pitchFamily="49" charset="0"/>
              <a:cs typeface="Courier New" panose="02070309020205020404" pitchFamily="49" charset="0"/>
            </a:endParaRPr>
          </a:p>
          <a:p>
            <a:r>
              <a:rPr lang="en-US" sz="2400" dirty="0"/>
              <a:t>Chaining Functions</a:t>
            </a:r>
          </a:p>
          <a:p>
            <a:pPr marL="0" indent="0">
              <a:buNone/>
            </a:pPr>
            <a:r>
              <a:rPr lang="en-US" sz="1600" dirty="0">
                <a:solidFill>
                  <a:srgbClr val="FF0000"/>
                </a:solidFill>
                <a:latin typeface="Courier New" panose="02070309020205020404" pitchFamily="49" charset="0"/>
                <a:cs typeface="Courier New" panose="02070309020205020404" pitchFamily="49" charset="0"/>
              </a:rPr>
              <a:t>$('#</a:t>
            </a:r>
            <a:r>
              <a:rPr lang="en-US" sz="1600" dirty="0" err="1">
                <a:solidFill>
                  <a:srgbClr val="FF0000"/>
                </a:solidFill>
                <a:latin typeface="Courier New" panose="02070309020205020404" pitchFamily="49" charset="0"/>
                <a:cs typeface="Courier New" panose="02070309020205020404" pitchFamily="49" charset="0"/>
              </a:rPr>
              <a:t>popUp</a:t>
            </a:r>
            <a:r>
              <a:rPr lang="en-US" sz="1600" dirty="0">
                <a:solidFill>
                  <a:srgbClr val="FF0000"/>
                </a:solidFill>
                <a:latin typeface="Courier New" panose="02070309020205020404" pitchFamily="49" charset="0"/>
                <a:cs typeface="Courier New" panose="02070309020205020404" pitchFamily="49" charset="0"/>
              </a:rPr>
              <a:t>').width(300).height(300); </a:t>
            </a:r>
          </a:p>
          <a:p>
            <a:pPr marL="0" indent="0">
              <a:buNone/>
            </a:pPr>
            <a:r>
              <a:rPr lang="en-US" sz="1600" dirty="0">
                <a:solidFill>
                  <a:srgbClr val="FF0000"/>
                </a:solidFill>
                <a:latin typeface="Courier New" panose="02070309020205020404" pitchFamily="49" charset="0"/>
                <a:cs typeface="Courier New" panose="02070309020205020404" pitchFamily="49" charset="0"/>
              </a:rPr>
              <a:t>$('#</a:t>
            </a:r>
            <a:r>
              <a:rPr lang="en-US" sz="1600" dirty="0" err="1">
                <a:solidFill>
                  <a:srgbClr val="FF0000"/>
                </a:solidFill>
                <a:latin typeface="Courier New" panose="02070309020205020404" pitchFamily="49" charset="0"/>
                <a:cs typeface="Courier New" panose="02070309020205020404" pitchFamily="49" charset="0"/>
              </a:rPr>
              <a:t>popUp</a:t>
            </a:r>
            <a:r>
              <a:rPr lang="en-US" sz="1600" dirty="0">
                <a:solidFill>
                  <a:srgbClr val="FF0000"/>
                </a:solidFill>
                <a:latin typeface="Courier New" panose="02070309020205020404" pitchFamily="49" charset="0"/>
                <a:cs typeface="Courier New" panose="02070309020205020404" pitchFamily="49" charset="0"/>
              </a:rPr>
              <a:t>').width(300).height(300).text('Hi!').</a:t>
            </a:r>
            <a:r>
              <a:rPr lang="en-US" sz="1600" dirty="0" err="1">
                <a:solidFill>
                  <a:srgbClr val="FF0000"/>
                </a:solidFill>
                <a:latin typeface="Courier New" panose="02070309020205020404" pitchFamily="49" charset="0"/>
                <a:cs typeface="Courier New" panose="02070309020205020404" pitchFamily="49" charset="0"/>
              </a:rPr>
              <a:t>fadeIn</a:t>
            </a:r>
            <a:r>
              <a:rPr lang="en-US" sz="1600" dirty="0">
                <a:solidFill>
                  <a:srgbClr val="FF0000"/>
                </a:solidFill>
                <a:latin typeface="Courier New" panose="02070309020205020404" pitchFamily="49" charset="0"/>
                <a:cs typeface="Courier New" panose="02070309020205020404" pitchFamily="49" charset="0"/>
              </a:rPr>
              <a:t>(1000); </a:t>
            </a:r>
          </a:p>
          <a:p>
            <a:pPr marL="0" indent="0">
              <a:buNone/>
            </a:pPr>
            <a:r>
              <a:rPr lang="en-US" sz="1600" dirty="0">
                <a:solidFill>
                  <a:srgbClr val="FF0000"/>
                </a:solidFill>
                <a:latin typeface="Courier New" panose="02070309020205020404" pitchFamily="49" charset="0"/>
                <a:cs typeface="Courier New" panose="02070309020205020404" pitchFamily="49" charset="0"/>
              </a:rPr>
              <a:t>$('#</a:t>
            </a:r>
            <a:r>
              <a:rPr lang="en-US" sz="1600" dirty="0" err="1">
                <a:solidFill>
                  <a:srgbClr val="FF0000"/>
                </a:solidFill>
                <a:latin typeface="Courier New" panose="02070309020205020404" pitchFamily="49" charset="0"/>
                <a:cs typeface="Courier New" panose="02070309020205020404" pitchFamily="49" charset="0"/>
              </a:rPr>
              <a:t>popUp</a:t>
            </a:r>
            <a:r>
              <a:rPr lang="en-US" sz="1600" dirty="0">
                <a:solidFill>
                  <a:srgbClr val="FF0000"/>
                </a:solidFill>
                <a:latin typeface="Courier New" panose="02070309020205020404" pitchFamily="49" charset="0"/>
                <a:cs typeface="Courier New" panose="02070309020205020404" pitchFamily="49" charset="0"/>
              </a:rPr>
              <a:t>').width(300) </a:t>
            </a:r>
            <a:br>
              <a:rPr lang="en-US" sz="1600" dirty="0">
                <a:solidFill>
                  <a:srgbClr val="FF0000"/>
                </a:solidFill>
                <a:latin typeface="Courier New" panose="02070309020205020404" pitchFamily="49" charset="0"/>
                <a:cs typeface="Courier New" panose="02070309020205020404" pitchFamily="49" charset="0"/>
              </a:rPr>
            </a:br>
            <a:r>
              <a:rPr lang="en-US" sz="1600" dirty="0">
                <a:solidFill>
                  <a:srgbClr val="FF0000"/>
                </a:solidFill>
                <a:latin typeface="Courier New" panose="02070309020205020404" pitchFamily="49" charset="0"/>
                <a:cs typeface="Courier New" panose="02070309020205020404" pitchFamily="49" charset="0"/>
              </a:rPr>
              <a:t>           .height(300) </a:t>
            </a:r>
            <a:br>
              <a:rPr lang="en-US" sz="1600" dirty="0">
                <a:solidFill>
                  <a:srgbClr val="FF0000"/>
                </a:solidFill>
                <a:latin typeface="Courier New" panose="02070309020205020404" pitchFamily="49" charset="0"/>
                <a:cs typeface="Courier New" panose="02070309020205020404" pitchFamily="49" charset="0"/>
              </a:rPr>
            </a:br>
            <a:r>
              <a:rPr lang="en-US" sz="1600" dirty="0">
                <a:solidFill>
                  <a:srgbClr val="FF0000"/>
                </a:solidFill>
                <a:latin typeface="Courier New" panose="02070309020205020404" pitchFamily="49" charset="0"/>
                <a:cs typeface="Courier New" panose="02070309020205020404" pitchFamily="49" charset="0"/>
              </a:rPr>
              <a:t>           .text('Message') </a:t>
            </a:r>
          </a:p>
          <a:p>
            <a:pPr marL="0" indent="0">
              <a:buNone/>
            </a:pPr>
            <a:r>
              <a:rPr lang="en-US" sz="1600" dirty="0">
                <a:solidFill>
                  <a:srgbClr val="FF0000"/>
                </a:solidFill>
                <a:latin typeface="Courier New" panose="02070309020205020404" pitchFamily="49" charset="0"/>
                <a:cs typeface="Courier New" panose="02070309020205020404" pitchFamily="49" charset="0"/>
              </a:rPr>
              <a:t>           .</a:t>
            </a:r>
            <a:r>
              <a:rPr lang="en-US" sz="1600" dirty="0" err="1">
                <a:solidFill>
                  <a:srgbClr val="FF0000"/>
                </a:solidFill>
                <a:latin typeface="Courier New" panose="02070309020205020404" pitchFamily="49" charset="0"/>
                <a:cs typeface="Courier New" panose="02070309020205020404" pitchFamily="49" charset="0"/>
              </a:rPr>
              <a:t>fadeIn</a:t>
            </a:r>
            <a:r>
              <a:rPr lang="en-US" sz="1600" dirty="0">
                <a:solidFill>
                  <a:srgbClr val="FF0000"/>
                </a:solidFill>
                <a:latin typeface="Courier New" panose="02070309020205020404" pitchFamily="49" charset="0"/>
                <a:cs typeface="Courier New" panose="02070309020205020404" pitchFamily="49" charset="0"/>
              </a:rPr>
              <a:t>(1000); </a:t>
            </a:r>
          </a:p>
        </p:txBody>
      </p:sp>
      <p:sp>
        <p:nvSpPr>
          <p:cNvPr id="4" name="Date Placeholder 3">
            <a:extLst>
              <a:ext uri="{FF2B5EF4-FFF2-40B4-BE49-F238E27FC236}">
                <a16:creationId xmlns:a16="http://schemas.microsoft.com/office/drawing/2014/main" id="{EBB51E9B-6ACE-4D95-A63C-E68882BFFCE1}"/>
              </a:ext>
            </a:extLst>
          </p:cNvPr>
          <p:cNvSpPr>
            <a:spLocks noGrp="1"/>
          </p:cNvSpPr>
          <p:nvPr>
            <p:ph type="dt" sz="half" idx="10"/>
          </p:nvPr>
        </p:nvSpPr>
        <p:spPr/>
        <p:txBody>
          <a:bodyPr/>
          <a:lstStyle/>
          <a:p>
            <a:fld id="{F62FDC49-3A12-46E5-9716-3DC7C38D5C9E}" type="datetime1">
              <a:rPr lang="en-US" smtClean="0"/>
              <a:t>1/21/2019</a:t>
            </a:fld>
            <a:endParaRPr lang="en-US"/>
          </a:p>
        </p:txBody>
      </p:sp>
      <p:sp>
        <p:nvSpPr>
          <p:cNvPr id="5" name="Footer Placeholder 4">
            <a:extLst>
              <a:ext uri="{FF2B5EF4-FFF2-40B4-BE49-F238E27FC236}">
                <a16:creationId xmlns:a16="http://schemas.microsoft.com/office/drawing/2014/main" id="{D1ED590F-07F1-4F1F-A9F9-5BDED61A3344}"/>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2C9898D6-F92C-4E11-8296-EDC8B44A542A}"/>
              </a:ext>
            </a:extLst>
          </p:cNvPr>
          <p:cNvSpPr>
            <a:spLocks noGrp="1"/>
          </p:cNvSpPr>
          <p:nvPr>
            <p:ph type="sldNum" sz="quarter" idx="12"/>
          </p:nvPr>
        </p:nvSpPr>
        <p:spPr/>
        <p:txBody>
          <a:bodyPr/>
          <a:lstStyle/>
          <a:p>
            <a:fld id="{3D46CBA2-ECE5-4BE9-B546-6761E0E67089}" type="slidenum">
              <a:rPr lang="en-US" smtClean="0"/>
              <a:t>17</a:t>
            </a:fld>
            <a:endParaRPr lang="en-US"/>
          </a:p>
        </p:txBody>
      </p:sp>
    </p:spTree>
    <p:extLst>
      <p:ext uri="{BB962C8B-B14F-4D97-AF65-F5344CB8AC3E}">
        <p14:creationId xmlns:p14="http://schemas.microsoft.com/office/powerpoint/2010/main" val="86611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B9171-EB7F-444D-B7A6-EE8E55FEED58}"/>
              </a:ext>
            </a:extLst>
          </p:cNvPr>
          <p:cNvSpPr>
            <a:spLocks noGrp="1"/>
          </p:cNvSpPr>
          <p:nvPr>
            <p:ph type="title"/>
          </p:nvPr>
        </p:nvSpPr>
        <p:spPr/>
        <p:txBody>
          <a:bodyPr/>
          <a:lstStyle/>
          <a:p>
            <a:r>
              <a:rPr lang="en-US" dirty="0"/>
              <a:t>jQuery Methods</a:t>
            </a:r>
          </a:p>
        </p:txBody>
      </p:sp>
      <p:sp>
        <p:nvSpPr>
          <p:cNvPr id="3" name="Content Placeholder 2">
            <a:extLst>
              <a:ext uri="{FF2B5EF4-FFF2-40B4-BE49-F238E27FC236}">
                <a16:creationId xmlns:a16="http://schemas.microsoft.com/office/drawing/2014/main" id="{9EFB6E30-161C-46D7-93F8-B0B6F6468EE0}"/>
              </a:ext>
            </a:extLst>
          </p:cNvPr>
          <p:cNvSpPr>
            <a:spLocks noGrp="1"/>
          </p:cNvSpPr>
          <p:nvPr>
            <p:ph idx="1"/>
          </p:nvPr>
        </p:nvSpPr>
        <p:spPr/>
        <p:txBody>
          <a:bodyPr/>
          <a:lstStyle/>
          <a:p>
            <a:r>
              <a:rPr lang="en-US" dirty="0"/>
              <a:t>HTML – Manipulating HTML Content</a:t>
            </a:r>
          </a:p>
          <a:p>
            <a:r>
              <a:rPr lang="en-US" dirty="0"/>
              <a:t>CSS – Manipulating CSS Styling</a:t>
            </a:r>
          </a:p>
          <a:p>
            <a:r>
              <a:rPr lang="en-US" dirty="0"/>
              <a:t>Filtering – Filtering content </a:t>
            </a:r>
          </a:p>
          <a:p>
            <a:r>
              <a:rPr lang="en-US" dirty="0"/>
              <a:t>Miscellaneous Methods</a:t>
            </a:r>
          </a:p>
          <a:p>
            <a:endParaRPr lang="en-US" dirty="0"/>
          </a:p>
        </p:txBody>
      </p:sp>
      <p:sp>
        <p:nvSpPr>
          <p:cNvPr id="4" name="Date Placeholder 3">
            <a:extLst>
              <a:ext uri="{FF2B5EF4-FFF2-40B4-BE49-F238E27FC236}">
                <a16:creationId xmlns:a16="http://schemas.microsoft.com/office/drawing/2014/main" id="{4A691B02-541A-4A7E-B784-90A6CAAC1D3E}"/>
              </a:ext>
            </a:extLst>
          </p:cNvPr>
          <p:cNvSpPr>
            <a:spLocks noGrp="1"/>
          </p:cNvSpPr>
          <p:nvPr>
            <p:ph type="dt" sz="half" idx="10"/>
          </p:nvPr>
        </p:nvSpPr>
        <p:spPr/>
        <p:txBody>
          <a:bodyPr/>
          <a:lstStyle/>
          <a:p>
            <a:fld id="{8012B5D4-3228-4E47-86BD-B431B2935CFB}" type="datetime1">
              <a:rPr lang="en-US" smtClean="0"/>
              <a:t>1/21/2019</a:t>
            </a:fld>
            <a:endParaRPr lang="en-US"/>
          </a:p>
        </p:txBody>
      </p:sp>
      <p:sp>
        <p:nvSpPr>
          <p:cNvPr id="5" name="Footer Placeholder 4">
            <a:extLst>
              <a:ext uri="{FF2B5EF4-FFF2-40B4-BE49-F238E27FC236}">
                <a16:creationId xmlns:a16="http://schemas.microsoft.com/office/drawing/2014/main" id="{CACFE306-9BF2-4559-A402-DDC848D199B9}"/>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B4313E80-AC34-48CD-A14F-72390287847C}"/>
              </a:ext>
            </a:extLst>
          </p:cNvPr>
          <p:cNvSpPr>
            <a:spLocks noGrp="1"/>
          </p:cNvSpPr>
          <p:nvPr>
            <p:ph type="sldNum" sz="quarter" idx="12"/>
          </p:nvPr>
        </p:nvSpPr>
        <p:spPr/>
        <p:txBody>
          <a:bodyPr/>
          <a:lstStyle/>
          <a:p>
            <a:fld id="{3D46CBA2-ECE5-4BE9-B546-6761E0E67089}" type="slidenum">
              <a:rPr lang="en-US" smtClean="0"/>
              <a:t>18</a:t>
            </a:fld>
            <a:endParaRPr lang="en-US"/>
          </a:p>
        </p:txBody>
      </p:sp>
    </p:spTree>
    <p:extLst>
      <p:ext uri="{BB962C8B-B14F-4D97-AF65-F5344CB8AC3E}">
        <p14:creationId xmlns:p14="http://schemas.microsoft.com/office/powerpoint/2010/main" val="2900320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jQuery HTML Methods</a:t>
            </a:r>
          </a:p>
        </p:txBody>
      </p:sp>
      <p:graphicFrame>
        <p:nvGraphicFramePr>
          <p:cNvPr id="4" name="Content Placeholder 3"/>
          <p:cNvGraphicFramePr>
            <a:graphicFrameLocks noGrp="1"/>
          </p:cNvGraphicFramePr>
          <p:nvPr>
            <p:ph idx="1"/>
            <p:extLst/>
          </p:nvPr>
        </p:nvGraphicFramePr>
        <p:xfrm>
          <a:off x="457200" y="1450975"/>
          <a:ext cx="8321040" cy="3314700"/>
        </p:xfrm>
        <a:graphic>
          <a:graphicData uri="http://schemas.openxmlformats.org/drawingml/2006/table">
            <a:tbl>
              <a:tblPr firstRow="1" bandRow="1">
                <a:tableStyleId>{5C22544A-7EE6-4342-B048-85BDC9FD1C3A}</a:tableStyleId>
              </a:tblPr>
              <a:tblGrid>
                <a:gridCol w="2003213">
                  <a:extLst>
                    <a:ext uri="{9D8B030D-6E8A-4147-A177-3AD203B41FA5}">
                      <a16:colId xmlns:a16="http://schemas.microsoft.com/office/drawing/2014/main" val="20000"/>
                    </a:ext>
                  </a:extLst>
                </a:gridCol>
                <a:gridCol w="6317827">
                  <a:extLst>
                    <a:ext uri="{9D8B030D-6E8A-4147-A177-3AD203B41FA5}">
                      <a16:colId xmlns:a16="http://schemas.microsoft.com/office/drawing/2014/main" val="20001"/>
                    </a:ext>
                  </a:extLst>
                </a:gridCol>
              </a:tblGrid>
              <a:tr h="331470">
                <a:tc>
                  <a:txBody>
                    <a:bodyPr/>
                    <a:lstStyle/>
                    <a:p>
                      <a:r>
                        <a:rPr lang="en-US" sz="1400" b="1">
                          <a:effectLst/>
                          <a:latin typeface="+mj-lt"/>
                        </a:rPr>
                        <a:t>Method</a:t>
                      </a:r>
                    </a:p>
                  </a:txBody>
                  <a:tcPr anchor="ctr"/>
                </a:tc>
                <a:tc>
                  <a:txBody>
                    <a:bodyPr/>
                    <a:lstStyle/>
                    <a:p>
                      <a:r>
                        <a:rPr lang="en-US" sz="1400" b="1">
                          <a:latin typeface="+mj-lt"/>
                        </a:rPr>
                        <a:t>Description</a:t>
                      </a:r>
                    </a:p>
                  </a:txBody>
                  <a:tcPr anchor="ctr"/>
                </a:tc>
                <a:extLst>
                  <a:ext uri="{0D108BD9-81ED-4DB2-BD59-A6C34878D82A}">
                    <a16:rowId xmlns:a16="http://schemas.microsoft.com/office/drawing/2014/main" val="10000"/>
                  </a:ext>
                </a:extLst>
              </a:tr>
              <a:tr h="331470">
                <a:tc>
                  <a:txBody>
                    <a:bodyPr/>
                    <a:lstStyle/>
                    <a:p>
                      <a:r>
                        <a:rPr lang="en-US" sz="1400" b="1">
                          <a:latin typeface="+mj-lt"/>
                          <a:hlinkClick r:id="rId2"/>
                        </a:rPr>
                        <a:t>addClass()</a:t>
                      </a:r>
                      <a:endParaRPr lang="en-US" sz="1400" b="1">
                        <a:latin typeface="+mj-lt"/>
                      </a:endParaRPr>
                    </a:p>
                  </a:txBody>
                  <a:tcPr anchor="ctr"/>
                </a:tc>
                <a:tc>
                  <a:txBody>
                    <a:bodyPr/>
                    <a:lstStyle/>
                    <a:p>
                      <a:r>
                        <a:rPr lang="en-US" sz="1400" b="1">
                          <a:latin typeface="+mj-lt"/>
                        </a:rPr>
                        <a:t>Adds one or more class names to selected elements</a:t>
                      </a:r>
                    </a:p>
                  </a:txBody>
                  <a:tcPr anchor="ctr"/>
                </a:tc>
                <a:extLst>
                  <a:ext uri="{0D108BD9-81ED-4DB2-BD59-A6C34878D82A}">
                    <a16:rowId xmlns:a16="http://schemas.microsoft.com/office/drawing/2014/main" val="10001"/>
                  </a:ext>
                </a:extLst>
              </a:tr>
              <a:tr h="331470">
                <a:tc>
                  <a:txBody>
                    <a:bodyPr/>
                    <a:lstStyle/>
                    <a:p>
                      <a:r>
                        <a:rPr lang="en-US" sz="1400" b="1">
                          <a:latin typeface="+mj-lt"/>
                          <a:hlinkClick r:id="rId3"/>
                        </a:rPr>
                        <a:t>after()</a:t>
                      </a:r>
                      <a:endParaRPr lang="en-US" sz="1400" b="1">
                        <a:latin typeface="+mj-lt"/>
                      </a:endParaRPr>
                    </a:p>
                  </a:txBody>
                  <a:tcPr anchor="ctr"/>
                </a:tc>
                <a:tc>
                  <a:txBody>
                    <a:bodyPr/>
                    <a:lstStyle/>
                    <a:p>
                      <a:r>
                        <a:rPr lang="en-US" sz="1400" b="1">
                          <a:latin typeface="+mj-lt"/>
                        </a:rPr>
                        <a:t>Inserts content after selected elements</a:t>
                      </a:r>
                    </a:p>
                  </a:txBody>
                  <a:tcPr anchor="ctr"/>
                </a:tc>
                <a:extLst>
                  <a:ext uri="{0D108BD9-81ED-4DB2-BD59-A6C34878D82A}">
                    <a16:rowId xmlns:a16="http://schemas.microsoft.com/office/drawing/2014/main" val="10002"/>
                  </a:ext>
                </a:extLst>
              </a:tr>
              <a:tr h="331470">
                <a:tc>
                  <a:txBody>
                    <a:bodyPr/>
                    <a:lstStyle/>
                    <a:p>
                      <a:r>
                        <a:rPr lang="en-US" sz="1400" b="1">
                          <a:latin typeface="+mj-lt"/>
                          <a:hlinkClick r:id="rId4"/>
                        </a:rPr>
                        <a:t>append()</a:t>
                      </a:r>
                      <a:endParaRPr lang="en-US" sz="1400" b="1">
                        <a:latin typeface="+mj-lt"/>
                      </a:endParaRPr>
                    </a:p>
                  </a:txBody>
                  <a:tcPr anchor="ctr"/>
                </a:tc>
                <a:tc>
                  <a:txBody>
                    <a:bodyPr/>
                    <a:lstStyle/>
                    <a:p>
                      <a:r>
                        <a:rPr lang="en-US" sz="1400" b="1">
                          <a:latin typeface="+mj-lt"/>
                        </a:rPr>
                        <a:t>Inserts content at the end of selected elements</a:t>
                      </a:r>
                    </a:p>
                  </a:txBody>
                  <a:tcPr anchor="ctr"/>
                </a:tc>
                <a:extLst>
                  <a:ext uri="{0D108BD9-81ED-4DB2-BD59-A6C34878D82A}">
                    <a16:rowId xmlns:a16="http://schemas.microsoft.com/office/drawing/2014/main" val="10003"/>
                  </a:ext>
                </a:extLst>
              </a:tr>
              <a:tr h="331470">
                <a:tc>
                  <a:txBody>
                    <a:bodyPr/>
                    <a:lstStyle/>
                    <a:p>
                      <a:r>
                        <a:rPr lang="en-US" sz="1400" b="1">
                          <a:latin typeface="+mj-lt"/>
                          <a:hlinkClick r:id="rId5"/>
                        </a:rPr>
                        <a:t>appendTo()</a:t>
                      </a:r>
                      <a:endParaRPr lang="en-US" sz="1400" b="1">
                        <a:latin typeface="+mj-lt"/>
                      </a:endParaRPr>
                    </a:p>
                  </a:txBody>
                  <a:tcPr anchor="ctr"/>
                </a:tc>
                <a:tc>
                  <a:txBody>
                    <a:bodyPr/>
                    <a:lstStyle/>
                    <a:p>
                      <a:r>
                        <a:rPr lang="en-US" sz="1400" b="1">
                          <a:latin typeface="+mj-lt"/>
                        </a:rPr>
                        <a:t>Inserts HTML elements at the end of selected elements</a:t>
                      </a:r>
                    </a:p>
                  </a:txBody>
                  <a:tcPr anchor="ctr"/>
                </a:tc>
                <a:extLst>
                  <a:ext uri="{0D108BD9-81ED-4DB2-BD59-A6C34878D82A}">
                    <a16:rowId xmlns:a16="http://schemas.microsoft.com/office/drawing/2014/main" val="10004"/>
                  </a:ext>
                </a:extLst>
              </a:tr>
              <a:tr h="331470">
                <a:tc>
                  <a:txBody>
                    <a:bodyPr/>
                    <a:lstStyle/>
                    <a:p>
                      <a:r>
                        <a:rPr lang="en-US" sz="1400" b="1" dirty="0" err="1">
                          <a:latin typeface="+mj-lt"/>
                          <a:hlinkClick r:id="rId6"/>
                        </a:rPr>
                        <a:t>attr</a:t>
                      </a:r>
                      <a:r>
                        <a:rPr lang="en-US" sz="1400" b="1" dirty="0">
                          <a:latin typeface="+mj-lt"/>
                          <a:hlinkClick r:id="rId6"/>
                        </a:rPr>
                        <a:t>()</a:t>
                      </a:r>
                      <a:endParaRPr lang="en-US" sz="1400" b="1" dirty="0">
                        <a:latin typeface="+mj-lt"/>
                      </a:endParaRPr>
                    </a:p>
                  </a:txBody>
                  <a:tcPr anchor="ctr"/>
                </a:tc>
                <a:tc>
                  <a:txBody>
                    <a:bodyPr/>
                    <a:lstStyle/>
                    <a:p>
                      <a:r>
                        <a:rPr lang="en-US" sz="1400" b="1" dirty="0">
                          <a:latin typeface="+mj-lt"/>
                        </a:rPr>
                        <a:t>Sets or returns attributes/values of selected elements</a:t>
                      </a:r>
                    </a:p>
                  </a:txBody>
                  <a:tcPr anchor="ctr"/>
                </a:tc>
                <a:extLst>
                  <a:ext uri="{0D108BD9-81ED-4DB2-BD59-A6C34878D82A}">
                    <a16:rowId xmlns:a16="http://schemas.microsoft.com/office/drawing/2014/main" val="10005"/>
                  </a:ext>
                </a:extLst>
              </a:tr>
              <a:tr h="331470">
                <a:tc>
                  <a:txBody>
                    <a:bodyPr/>
                    <a:lstStyle/>
                    <a:p>
                      <a:r>
                        <a:rPr lang="en-US" sz="1400" b="1">
                          <a:latin typeface="+mj-lt"/>
                          <a:hlinkClick r:id="rId7"/>
                        </a:rPr>
                        <a:t>before()</a:t>
                      </a:r>
                      <a:endParaRPr lang="en-US" sz="1400" b="1">
                        <a:latin typeface="+mj-lt"/>
                      </a:endParaRPr>
                    </a:p>
                  </a:txBody>
                  <a:tcPr anchor="ctr"/>
                </a:tc>
                <a:tc>
                  <a:txBody>
                    <a:bodyPr/>
                    <a:lstStyle/>
                    <a:p>
                      <a:r>
                        <a:rPr lang="en-US" sz="1400" b="1">
                          <a:latin typeface="+mj-lt"/>
                        </a:rPr>
                        <a:t>Inserts content before selected elements</a:t>
                      </a:r>
                    </a:p>
                  </a:txBody>
                  <a:tcPr anchor="ctr"/>
                </a:tc>
                <a:extLst>
                  <a:ext uri="{0D108BD9-81ED-4DB2-BD59-A6C34878D82A}">
                    <a16:rowId xmlns:a16="http://schemas.microsoft.com/office/drawing/2014/main" val="10006"/>
                  </a:ext>
                </a:extLst>
              </a:tr>
              <a:tr h="331470">
                <a:tc>
                  <a:txBody>
                    <a:bodyPr/>
                    <a:lstStyle/>
                    <a:p>
                      <a:r>
                        <a:rPr lang="en-US" sz="1400" b="1" dirty="0">
                          <a:latin typeface="+mj-lt"/>
                          <a:hlinkClick r:id="rId8"/>
                        </a:rPr>
                        <a:t>clone()</a:t>
                      </a:r>
                      <a:endParaRPr lang="en-US" sz="1400" b="1" dirty="0">
                        <a:latin typeface="+mj-lt"/>
                      </a:endParaRPr>
                    </a:p>
                  </a:txBody>
                  <a:tcPr anchor="ctr"/>
                </a:tc>
                <a:tc>
                  <a:txBody>
                    <a:bodyPr/>
                    <a:lstStyle/>
                    <a:p>
                      <a:r>
                        <a:rPr lang="en-US" sz="1400" b="1" dirty="0">
                          <a:latin typeface="+mj-lt"/>
                        </a:rPr>
                        <a:t>Makes a copy of selected elements</a:t>
                      </a:r>
                    </a:p>
                  </a:txBody>
                  <a:tcPr anchor="ctr"/>
                </a:tc>
                <a:extLst>
                  <a:ext uri="{0D108BD9-81ED-4DB2-BD59-A6C34878D82A}">
                    <a16:rowId xmlns:a16="http://schemas.microsoft.com/office/drawing/2014/main" val="10007"/>
                  </a:ext>
                </a:extLst>
              </a:tr>
              <a:tr h="331470">
                <a:tc>
                  <a:txBody>
                    <a:bodyPr/>
                    <a:lstStyle/>
                    <a:p>
                      <a:r>
                        <a:rPr lang="en-US" sz="1400" b="1">
                          <a:latin typeface="+mj-lt"/>
                          <a:hlinkClick r:id="rId9"/>
                        </a:rPr>
                        <a:t>css()</a:t>
                      </a:r>
                      <a:endParaRPr lang="en-US" sz="1400" b="1">
                        <a:latin typeface="+mj-lt"/>
                      </a:endParaRPr>
                    </a:p>
                  </a:txBody>
                  <a:tcPr anchor="ctr"/>
                </a:tc>
                <a:tc>
                  <a:txBody>
                    <a:bodyPr/>
                    <a:lstStyle/>
                    <a:p>
                      <a:r>
                        <a:rPr lang="en-US" sz="1400" b="1">
                          <a:latin typeface="+mj-lt"/>
                        </a:rPr>
                        <a:t>Sets or returns one or more style properties for selected elements</a:t>
                      </a:r>
                    </a:p>
                  </a:txBody>
                  <a:tcPr anchor="ctr"/>
                </a:tc>
                <a:extLst>
                  <a:ext uri="{0D108BD9-81ED-4DB2-BD59-A6C34878D82A}">
                    <a16:rowId xmlns:a16="http://schemas.microsoft.com/office/drawing/2014/main" val="10008"/>
                  </a:ext>
                </a:extLst>
              </a:tr>
              <a:tr h="331470">
                <a:tc>
                  <a:txBody>
                    <a:bodyPr/>
                    <a:lstStyle/>
                    <a:p>
                      <a:r>
                        <a:rPr lang="en-US" sz="1400" b="1">
                          <a:latin typeface="+mj-lt"/>
                          <a:hlinkClick r:id="rId10"/>
                        </a:rPr>
                        <a:t>detach()</a:t>
                      </a:r>
                      <a:endParaRPr lang="en-US" sz="1400" b="1">
                        <a:latin typeface="+mj-lt"/>
                      </a:endParaRPr>
                    </a:p>
                  </a:txBody>
                  <a:tcPr anchor="ctr"/>
                </a:tc>
                <a:tc>
                  <a:txBody>
                    <a:bodyPr/>
                    <a:lstStyle/>
                    <a:p>
                      <a:r>
                        <a:rPr lang="en-US" sz="1400" b="1" dirty="0">
                          <a:latin typeface="+mj-lt"/>
                        </a:rPr>
                        <a:t>Removes selected elements (keeps data and events)</a:t>
                      </a:r>
                    </a:p>
                  </a:txBody>
                  <a:tcPr anchor="ctr"/>
                </a:tc>
                <a:extLst>
                  <a:ext uri="{0D108BD9-81ED-4DB2-BD59-A6C34878D82A}">
                    <a16:rowId xmlns:a16="http://schemas.microsoft.com/office/drawing/2014/main" val="10009"/>
                  </a:ext>
                </a:extLst>
              </a:tr>
            </a:tbl>
          </a:graphicData>
        </a:graphic>
      </p:graphicFrame>
      <p:sp>
        <p:nvSpPr>
          <p:cNvPr id="3" name="Date Placeholder 2">
            <a:extLst>
              <a:ext uri="{FF2B5EF4-FFF2-40B4-BE49-F238E27FC236}">
                <a16:creationId xmlns:a16="http://schemas.microsoft.com/office/drawing/2014/main" id="{F45ACBF9-D406-42B5-A236-42A564242C04}"/>
              </a:ext>
            </a:extLst>
          </p:cNvPr>
          <p:cNvSpPr>
            <a:spLocks noGrp="1"/>
          </p:cNvSpPr>
          <p:nvPr>
            <p:ph type="dt" sz="half" idx="10"/>
          </p:nvPr>
        </p:nvSpPr>
        <p:spPr/>
        <p:txBody>
          <a:bodyPr/>
          <a:lstStyle/>
          <a:p>
            <a:fld id="{9DDB9A3E-CF9F-489F-839C-6F04823F936E}" type="datetime1">
              <a:rPr lang="en-US" smtClean="0"/>
              <a:t>1/21/2019</a:t>
            </a:fld>
            <a:endParaRPr lang="en-US"/>
          </a:p>
        </p:txBody>
      </p:sp>
      <p:sp>
        <p:nvSpPr>
          <p:cNvPr id="5" name="Footer Placeholder 4">
            <a:extLst>
              <a:ext uri="{FF2B5EF4-FFF2-40B4-BE49-F238E27FC236}">
                <a16:creationId xmlns:a16="http://schemas.microsoft.com/office/drawing/2014/main" id="{8D3B3E36-AA6F-4E11-B2EF-DAF8EC388198}"/>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45CBE195-7335-4D9D-9F83-403BD1DFBBAC}"/>
              </a:ext>
            </a:extLst>
          </p:cNvPr>
          <p:cNvSpPr>
            <a:spLocks noGrp="1"/>
          </p:cNvSpPr>
          <p:nvPr>
            <p:ph type="sldNum" sz="quarter" idx="12"/>
          </p:nvPr>
        </p:nvSpPr>
        <p:spPr/>
        <p:txBody>
          <a:bodyPr/>
          <a:lstStyle/>
          <a:p>
            <a:fld id="{3D46CBA2-ECE5-4BE9-B546-6761E0E67089}" type="slidenum">
              <a:rPr lang="en-US" smtClean="0"/>
              <a:t>19</a:t>
            </a:fld>
            <a:endParaRPr lang="en-US"/>
          </a:p>
        </p:txBody>
      </p:sp>
    </p:spTree>
    <p:extLst>
      <p:ext uri="{BB962C8B-B14F-4D97-AF65-F5344CB8AC3E}">
        <p14:creationId xmlns:p14="http://schemas.microsoft.com/office/powerpoint/2010/main" val="412342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Class Outline</a:t>
            </a:r>
          </a:p>
        </p:txBody>
      </p:sp>
      <p:sp>
        <p:nvSpPr>
          <p:cNvPr id="3" name="Content Placeholder 2"/>
          <p:cNvSpPr>
            <a:spLocks noGrp="1"/>
          </p:cNvSpPr>
          <p:nvPr>
            <p:ph sz="half" idx="1"/>
          </p:nvPr>
        </p:nvSpPr>
        <p:spPr/>
        <p:txBody>
          <a:bodyPr>
            <a:normAutofit fontScale="92500" lnSpcReduction="10000"/>
          </a:bodyPr>
          <a:lstStyle/>
          <a:p>
            <a:r>
              <a:rPr lang="en-US" sz="1600" dirty="0"/>
              <a:t>Introduction to jQuery</a:t>
            </a:r>
          </a:p>
          <a:p>
            <a:r>
              <a:rPr lang="en-US" sz="1600" dirty="0"/>
              <a:t>jQuery Frameworks</a:t>
            </a:r>
          </a:p>
          <a:p>
            <a:r>
              <a:rPr lang="en-US" sz="1600" dirty="0"/>
              <a:t>Document Object Model (DOM)</a:t>
            </a:r>
          </a:p>
          <a:p>
            <a:r>
              <a:rPr lang="en-US" sz="1600" dirty="0"/>
              <a:t>jQuery Basic Selectors</a:t>
            </a:r>
          </a:p>
          <a:p>
            <a:r>
              <a:rPr lang="en-US" sz="1600" dirty="0"/>
              <a:t>jQuery Calling Methods</a:t>
            </a:r>
          </a:p>
          <a:p>
            <a:r>
              <a:rPr lang="en-US" sz="1600" dirty="0"/>
              <a:t>jQuery Advanced Selectors</a:t>
            </a:r>
          </a:p>
          <a:p>
            <a:r>
              <a:rPr lang="en-US" sz="1600" dirty="0"/>
              <a:t>jQuery Methods</a:t>
            </a:r>
          </a:p>
          <a:p>
            <a:r>
              <a:rPr lang="en-US" sz="1600" dirty="0"/>
              <a:t>Student Exercise 1</a:t>
            </a:r>
          </a:p>
          <a:p>
            <a:r>
              <a:rPr lang="en-US" sz="1600" dirty="0"/>
              <a:t>jQuery Anonymous Functions </a:t>
            </a:r>
          </a:p>
          <a:p>
            <a:r>
              <a:rPr lang="en-US" sz="1600" dirty="0"/>
              <a:t>Events</a:t>
            </a:r>
          </a:p>
          <a:p>
            <a:r>
              <a:rPr lang="en-US" sz="1600" dirty="0"/>
              <a:t>Using Events the jQuery Way</a:t>
            </a:r>
          </a:p>
          <a:p>
            <a:r>
              <a:rPr lang="en-US" sz="1600" dirty="0"/>
              <a:t>More jQuery Event Concepts</a:t>
            </a:r>
          </a:p>
          <a:p>
            <a:r>
              <a:rPr lang="en-US" sz="1600" dirty="0"/>
              <a:t>Advance Event Management</a:t>
            </a:r>
          </a:p>
          <a:p>
            <a:endParaRPr lang="en-US" sz="1600" dirty="0"/>
          </a:p>
        </p:txBody>
      </p:sp>
      <p:sp>
        <p:nvSpPr>
          <p:cNvPr id="7" name="Content Placeholder 6">
            <a:extLst>
              <a:ext uri="{FF2B5EF4-FFF2-40B4-BE49-F238E27FC236}">
                <a16:creationId xmlns:a16="http://schemas.microsoft.com/office/drawing/2014/main" id="{EBCB73A8-199E-44F5-89CB-6317184587AD}"/>
              </a:ext>
            </a:extLst>
          </p:cNvPr>
          <p:cNvSpPr>
            <a:spLocks noGrp="1"/>
          </p:cNvSpPr>
          <p:nvPr>
            <p:ph sz="half" idx="2"/>
          </p:nvPr>
        </p:nvSpPr>
        <p:spPr/>
        <p:txBody>
          <a:bodyPr>
            <a:normAutofit fontScale="92500" lnSpcReduction="10000"/>
          </a:bodyPr>
          <a:lstStyle/>
          <a:p>
            <a:r>
              <a:rPr lang="en-US" sz="1600" dirty="0"/>
              <a:t>Examples</a:t>
            </a:r>
          </a:p>
          <a:p>
            <a:pPr lvl="1"/>
            <a:r>
              <a:rPr lang="en-US" sz="1500" dirty="0"/>
              <a:t>Email List Application</a:t>
            </a:r>
          </a:p>
          <a:p>
            <a:pPr lvl="1"/>
            <a:r>
              <a:rPr lang="en-US" sz="1600" dirty="0"/>
              <a:t>FAQ Application</a:t>
            </a:r>
          </a:p>
          <a:p>
            <a:pPr lvl="1"/>
            <a:r>
              <a:rPr lang="en-US" sz="1600" dirty="0"/>
              <a:t>Image Swap Application</a:t>
            </a:r>
          </a:p>
          <a:p>
            <a:pPr lvl="1"/>
            <a:r>
              <a:rPr lang="en-US" sz="1600" dirty="0"/>
              <a:t>Image Rollover Application</a:t>
            </a:r>
          </a:p>
          <a:p>
            <a:r>
              <a:rPr lang="en-US" sz="1600" dirty="0"/>
              <a:t>Student Exercise 2</a:t>
            </a:r>
          </a:p>
          <a:p>
            <a:r>
              <a:rPr lang="en-US" sz="1600" dirty="0"/>
              <a:t>How to Work with Audio and Video</a:t>
            </a:r>
          </a:p>
          <a:p>
            <a:r>
              <a:rPr lang="en-US" sz="1600" dirty="0"/>
              <a:t>Student Exercise 3</a:t>
            </a:r>
          </a:p>
          <a:p>
            <a:endParaRPr lang="en-US" sz="1600" dirty="0"/>
          </a:p>
          <a:p>
            <a:endParaRPr lang="en-US" sz="1600" dirty="0"/>
          </a:p>
          <a:p>
            <a:endParaRPr lang="en-US" sz="1600" dirty="0"/>
          </a:p>
        </p:txBody>
      </p:sp>
      <p:sp>
        <p:nvSpPr>
          <p:cNvPr id="4" name="Date Placeholder 3"/>
          <p:cNvSpPr>
            <a:spLocks noGrp="1"/>
          </p:cNvSpPr>
          <p:nvPr>
            <p:ph type="dt" sz="half" idx="10"/>
          </p:nvPr>
        </p:nvSpPr>
        <p:spPr/>
        <p:txBody>
          <a:bodyPr/>
          <a:lstStyle/>
          <a:p>
            <a:fld id="{441427C7-D016-4377-B182-603862FE22FD}" type="datetime1">
              <a:rPr lang="en-US" smtClean="0"/>
              <a:t>1/21/2019</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a:t>
            </a:fld>
            <a:endParaRPr lang="en-US" dirty="0"/>
          </a:p>
        </p:txBody>
      </p:sp>
    </p:spTree>
    <p:extLst>
      <p:ext uri="{BB962C8B-B14F-4D97-AF65-F5344CB8AC3E}">
        <p14:creationId xmlns:p14="http://schemas.microsoft.com/office/powerpoint/2010/main" val="1441127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jQuery HTML Methods</a:t>
            </a:r>
          </a:p>
        </p:txBody>
      </p:sp>
      <p:graphicFrame>
        <p:nvGraphicFramePr>
          <p:cNvPr id="4" name="Content Placeholder 3"/>
          <p:cNvGraphicFramePr>
            <a:graphicFrameLocks noGrp="1"/>
          </p:cNvGraphicFramePr>
          <p:nvPr>
            <p:ph idx="1"/>
            <p:extLst/>
          </p:nvPr>
        </p:nvGraphicFramePr>
        <p:xfrm>
          <a:off x="457200" y="1450975"/>
          <a:ext cx="8321040" cy="3501390"/>
        </p:xfrm>
        <a:graphic>
          <a:graphicData uri="http://schemas.openxmlformats.org/drawingml/2006/table">
            <a:tbl>
              <a:tblPr firstRow="1" bandRow="1">
                <a:tableStyleId>{5C22544A-7EE6-4342-B048-85BDC9FD1C3A}</a:tableStyleId>
              </a:tblPr>
              <a:tblGrid>
                <a:gridCol w="2003213">
                  <a:extLst>
                    <a:ext uri="{9D8B030D-6E8A-4147-A177-3AD203B41FA5}">
                      <a16:colId xmlns:a16="http://schemas.microsoft.com/office/drawing/2014/main" val="20000"/>
                    </a:ext>
                  </a:extLst>
                </a:gridCol>
                <a:gridCol w="6317827">
                  <a:extLst>
                    <a:ext uri="{9D8B030D-6E8A-4147-A177-3AD203B41FA5}">
                      <a16:colId xmlns:a16="http://schemas.microsoft.com/office/drawing/2014/main" val="20001"/>
                    </a:ext>
                  </a:extLst>
                </a:gridCol>
              </a:tblGrid>
              <a:tr h="331470">
                <a:tc>
                  <a:txBody>
                    <a:bodyPr/>
                    <a:lstStyle/>
                    <a:p>
                      <a:r>
                        <a:rPr lang="en-US" sz="1400" b="1" dirty="0">
                          <a:effectLst/>
                          <a:latin typeface="+mj-lt"/>
                        </a:rPr>
                        <a:t>Method</a:t>
                      </a:r>
                    </a:p>
                  </a:txBody>
                  <a:tcPr anchor="ctr"/>
                </a:tc>
                <a:tc>
                  <a:txBody>
                    <a:bodyPr/>
                    <a:lstStyle/>
                    <a:p>
                      <a:r>
                        <a:rPr lang="en-US" sz="1400" b="1">
                          <a:latin typeface="+mj-lt"/>
                        </a:rPr>
                        <a:t>Description</a:t>
                      </a:r>
                    </a:p>
                  </a:txBody>
                  <a:tcPr anchor="ctr"/>
                </a:tc>
                <a:extLst>
                  <a:ext uri="{0D108BD9-81ED-4DB2-BD59-A6C34878D82A}">
                    <a16:rowId xmlns:a16="http://schemas.microsoft.com/office/drawing/2014/main" val="10000"/>
                  </a:ext>
                </a:extLst>
              </a:tr>
              <a:tr h="331470">
                <a:tc>
                  <a:txBody>
                    <a:bodyPr/>
                    <a:lstStyle/>
                    <a:p>
                      <a:r>
                        <a:rPr lang="en-US" sz="1400" b="1">
                          <a:latin typeface="+mj-lt"/>
                          <a:hlinkClick r:id="rId2"/>
                        </a:rPr>
                        <a:t>empty()</a:t>
                      </a:r>
                      <a:endParaRPr lang="en-US" sz="1400" b="1">
                        <a:latin typeface="+mj-lt"/>
                      </a:endParaRPr>
                    </a:p>
                  </a:txBody>
                  <a:tcPr anchor="ctr"/>
                </a:tc>
                <a:tc>
                  <a:txBody>
                    <a:bodyPr/>
                    <a:lstStyle/>
                    <a:p>
                      <a:r>
                        <a:rPr lang="en-US" sz="1400" b="1">
                          <a:latin typeface="+mj-lt"/>
                        </a:rPr>
                        <a:t>Removes all child nodes and content from selected elements</a:t>
                      </a:r>
                    </a:p>
                  </a:txBody>
                  <a:tcPr anchor="ctr"/>
                </a:tc>
                <a:extLst>
                  <a:ext uri="{0D108BD9-81ED-4DB2-BD59-A6C34878D82A}">
                    <a16:rowId xmlns:a16="http://schemas.microsoft.com/office/drawing/2014/main" val="10001"/>
                  </a:ext>
                </a:extLst>
              </a:tr>
              <a:tr h="331470">
                <a:tc>
                  <a:txBody>
                    <a:bodyPr/>
                    <a:lstStyle/>
                    <a:p>
                      <a:r>
                        <a:rPr lang="en-US" sz="1400" b="1">
                          <a:latin typeface="+mj-lt"/>
                          <a:hlinkClick r:id="rId3"/>
                        </a:rPr>
                        <a:t>hasClass()</a:t>
                      </a:r>
                      <a:endParaRPr lang="en-US" sz="1400" b="1">
                        <a:latin typeface="+mj-lt"/>
                      </a:endParaRPr>
                    </a:p>
                  </a:txBody>
                  <a:tcPr anchor="ctr"/>
                </a:tc>
                <a:tc>
                  <a:txBody>
                    <a:bodyPr/>
                    <a:lstStyle/>
                    <a:p>
                      <a:r>
                        <a:rPr lang="en-US" sz="1400" b="1">
                          <a:latin typeface="+mj-lt"/>
                        </a:rPr>
                        <a:t>Checks if any of the selected elements have a specified class name</a:t>
                      </a:r>
                    </a:p>
                  </a:txBody>
                  <a:tcPr anchor="ctr"/>
                </a:tc>
                <a:extLst>
                  <a:ext uri="{0D108BD9-81ED-4DB2-BD59-A6C34878D82A}">
                    <a16:rowId xmlns:a16="http://schemas.microsoft.com/office/drawing/2014/main" val="10002"/>
                  </a:ext>
                </a:extLst>
              </a:tr>
              <a:tr h="331470">
                <a:tc>
                  <a:txBody>
                    <a:bodyPr/>
                    <a:lstStyle/>
                    <a:p>
                      <a:r>
                        <a:rPr lang="en-US" sz="1400" b="1">
                          <a:latin typeface="+mj-lt"/>
                          <a:hlinkClick r:id="rId4"/>
                        </a:rPr>
                        <a:t>height()</a:t>
                      </a:r>
                      <a:endParaRPr lang="en-US" sz="1400" b="1">
                        <a:latin typeface="+mj-lt"/>
                      </a:endParaRPr>
                    </a:p>
                  </a:txBody>
                  <a:tcPr anchor="ctr"/>
                </a:tc>
                <a:tc>
                  <a:txBody>
                    <a:bodyPr/>
                    <a:lstStyle/>
                    <a:p>
                      <a:r>
                        <a:rPr lang="en-US" sz="1400" b="1">
                          <a:latin typeface="+mj-lt"/>
                        </a:rPr>
                        <a:t>Sets or returns the height of selected elements</a:t>
                      </a:r>
                    </a:p>
                  </a:txBody>
                  <a:tcPr anchor="ctr"/>
                </a:tc>
                <a:extLst>
                  <a:ext uri="{0D108BD9-81ED-4DB2-BD59-A6C34878D82A}">
                    <a16:rowId xmlns:a16="http://schemas.microsoft.com/office/drawing/2014/main" val="10003"/>
                  </a:ext>
                </a:extLst>
              </a:tr>
              <a:tr h="331470">
                <a:tc>
                  <a:txBody>
                    <a:bodyPr/>
                    <a:lstStyle/>
                    <a:p>
                      <a:r>
                        <a:rPr lang="en-US" sz="1400" b="1">
                          <a:latin typeface="+mj-lt"/>
                          <a:hlinkClick r:id="rId5"/>
                        </a:rPr>
                        <a:t>html()</a:t>
                      </a:r>
                      <a:endParaRPr lang="en-US" sz="1400" b="1">
                        <a:latin typeface="+mj-lt"/>
                      </a:endParaRPr>
                    </a:p>
                  </a:txBody>
                  <a:tcPr anchor="ctr"/>
                </a:tc>
                <a:tc>
                  <a:txBody>
                    <a:bodyPr/>
                    <a:lstStyle/>
                    <a:p>
                      <a:r>
                        <a:rPr lang="en-US" sz="1400" b="1">
                          <a:latin typeface="+mj-lt"/>
                        </a:rPr>
                        <a:t>Sets or returns the content of selected elements</a:t>
                      </a:r>
                    </a:p>
                  </a:txBody>
                  <a:tcPr anchor="ctr"/>
                </a:tc>
                <a:extLst>
                  <a:ext uri="{0D108BD9-81ED-4DB2-BD59-A6C34878D82A}">
                    <a16:rowId xmlns:a16="http://schemas.microsoft.com/office/drawing/2014/main" val="10004"/>
                  </a:ext>
                </a:extLst>
              </a:tr>
              <a:tr h="331470">
                <a:tc>
                  <a:txBody>
                    <a:bodyPr/>
                    <a:lstStyle/>
                    <a:p>
                      <a:r>
                        <a:rPr lang="en-US" sz="1400" b="1">
                          <a:latin typeface="+mj-lt"/>
                          <a:hlinkClick r:id="rId6"/>
                        </a:rPr>
                        <a:t>innerHeight()</a:t>
                      </a:r>
                      <a:endParaRPr lang="en-US" sz="1400" b="1">
                        <a:latin typeface="+mj-lt"/>
                      </a:endParaRPr>
                    </a:p>
                  </a:txBody>
                  <a:tcPr anchor="ctr"/>
                </a:tc>
                <a:tc>
                  <a:txBody>
                    <a:bodyPr/>
                    <a:lstStyle/>
                    <a:p>
                      <a:r>
                        <a:rPr lang="en-US" sz="1400" b="1">
                          <a:latin typeface="+mj-lt"/>
                        </a:rPr>
                        <a:t>Returns the height of an element (includes padding, but not border)</a:t>
                      </a:r>
                    </a:p>
                  </a:txBody>
                  <a:tcPr anchor="ctr"/>
                </a:tc>
                <a:extLst>
                  <a:ext uri="{0D108BD9-81ED-4DB2-BD59-A6C34878D82A}">
                    <a16:rowId xmlns:a16="http://schemas.microsoft.com/office/drawing/2014/main" val="10005"/>
                  </a:ext>
                </a:extLst>
              </a:tr>
              <a:tr h="331470">
                <a:tc>
                  <a:txBody>
                    <a:bodyPr/>
                    <a:lstStyle/>
                    <a:p>
                      <a:r>
                        <a:rPr lang="en-US" sz="1400" b="1">
                          <a:latin typeface="+mj-lt"/>
                          <a:hlinkClick r:id="rId7"/>
                        </a:rPr>
                        <a:t>innerWidth()</a:t>
                      </a:r>
                      <a:endParaRPr lang="en-US" sz="1400" b="1">
                        <a:latin typeface="+mj-lt"/>
                      </a:endParaRPr>
                    </a:p>
                  </a:txBody>
                  <a:tcPr anchor="ctr"/>
                </a:tc>
                <a:tc>
                  <a:txBody>
                    <a:bodyPr/>
                    <a:lstStyle/>
                    <a:p>
                      <a:r>
                        <a:rPr lang="en-US" sz="1400" b="1">
                          <a:latin typeface="+mj-lt"/>
                        </a:rPr>
                        <a:t>Returns the width of an element (includes padding, but not border)</a:t>
                      </a:r>
                    </a:p>
                  </a:txBody>
                  <a:tcPr anchor="ctr"/>
                </a:tc>
                <a:extLst>
                  <a:ext uri="{0D108BD9-81ED-4DB2-BD59-A6C34878D82A}">
                    <a16:rowId xmlns:a16="http://schemas.microsoft.com/office/drawing/2014/main" val="10006"/>
                  </a:ext>
                </a:extLst>
              </a:tr>
              <a:tr h="331470">
                <a:tc>
                  <a:txBody>
                    <a:bodyPr/>
                    <a:lstStyle/>
                    <a:p>
                      <a:r>
                        <a:rPr lang="en-US" sz="1400" b="1">
                          <a:latin typeface="+mj-lt"/>
                          <a:hlinkClick r:id="rId8"/>
                        </a:rPr>
                        <a:t>insertAfter()</a:t>
                      </a:r>
                      <a:endParaRPr lang="en-US" sz="1400" b="1">
                        <a:latin typeface="+mj-lt"/>
                      </a:endParaRPr>
                    </a:p>
                  </a:txBody>
                  <a:tcPr anchor="ctr"/>
                </a:tc>
                <a:tc>
                  <a:txBody>
                    <a:bodyPr/>
                    <a:lstStyle/>
                    <a:p>
                      <a:r>
                        <a:rPr lang="en-US" sz="1400" b="1">
                          <a:latin typeface="+mj-lt"/>
                        </a:rPr>
                        <a:t>Inserts HTML elements after selected elements</a:t>
                      </a:r>
                    </a:p>
                  </a:txBody>
                  <a:tcPr anchor="ctr"/>
                </a:tc>
                <a:extLst>
                  <a:ext uri="{0D108BD9-81ED-4DB2-BD59-A6C34878D82A}">
                    <a16:rowId xmlns:a16="http://schemas.microsoft.com/office/drawing/2014/main" val="10007"/>
                  </a:ext>
                </a:extLst>
              </a:tr>
              <a:tr h="331470">
                <a:tc>
                  <a:txBody>
                    <a:bodyPr/>
                    <a:lstStyle/>
                    <a:p>
                      <a:r>
                        <a:rPr lang="en-US" sz="1400" b="1">
                          <a:latin typeface="+mj-lt"/>
                          <a:hlinkClick r:id="rId9"/>
                        </a:rPr>
                        <a:t>insertBefore()</a:t>
                      </a:r>
                      <a:endParaRPr lang="en-US" sz="1400" b="1">
                        <a:latin typeface="+mj-lt"/>
                      </a:endParaRPr>
                    </a:p>
                  </a:txBody>
                  <a:tcPr anchor="ctr"/>
                </a:tc>
                <a:tc>
                  <a:txBody>
                    <a:bodyPr/>
                    <a:lstStyle/>
                    <a:p>
                      <a:r>
                        <a:rPr lang="en-US" sz="1400" b="1">
                          <a:latin typeface="+mj-lt"/>
                        </a:rPr>
                        <a:t>Inserts HTML elements before selected elements</a:t>
                      </a:r>
                    </a:p>
                  </a:txBody>
                  <a:tcPr anchor="ctr"/>
                </a:tc>
                <a:extLst>
                  <a:ext uri="{0D108BD9-81ED-4DB2-BD59-A6C34878D82A}">
                    <a16:rowId xmlns:a16="http://schemas.microsoft.com/office/drawing/2014/main" val="10008"/>
                  </a:ext>
                </a:extLst>
              </a:tr>
              <a:tr h="331470">
                <a:tc>
                  <a:txBody>
                    <a:bodyPr/>
                    <a:lstStyle/>
                    <a:p>
                      <a:r>
                        <a:rPr lang="en-US" sz="1400" b="1">
                          <a:latin typeface="+mj-lt"/>
                          <a:hlinkClick r:id="rId10"/>
                        </a:rPr>
                        <a:t>offset()</a:t>
                      </a:r>
                      <a:endParaRPr lang="en-US" sz="1400" b="1">
                        <a:latin typeface="+mj-lt"/>
                      </a:endParaRPr>
                    </a:p>
                  </a:txBody>
                  <a:tcPr anchor="ctr"/>
                </a:tc>
                <a:tc>
                  <a:txBody>
                    <a:bodyPr/>
                    <a:lstStyle/>
                    <a:p>
                      <a:r>
                        <a:rPr lang="en-US" sz="1400" b="1" dirty="0">
                          <a:latin typeface="+mj-lt"/>
                        </a:rPr>
                        <a:t>Sets or returns the offset coordinates for selected elements (relative to the document)</a:t>
                      </a:r>
                    </a:p>
                  </a:txBody>
                  <a:tcPr anchor="ctr"/>
                </a:tc>
                <a:extLst>
                  <a:ext uri="{0D108BD9-81ED-4DB2-BD59-A6C34878D82A}">
                    <a16:rowId xmlns:a16="http://schemas.microsoft.com/office/drawing/2014/main" val="10009"/>
                  </a:ext>
                </a:extLst>
              </a:tr>
            </a:tbl>
          </a:graphicData>
        </a:graphic>
      </p:graphicFrame>
      <p:sp>
        <p:nvSpPr>
          <p:cNvPr id="3" name="Date Placeholder 2">
            <a:extLst>
              <a:ext uri="{FF2B5EF4-FFF2-40B4-BE49-F238E27FC236}">
                <a16:creationId xmlns:a16="http://schemas.microsoft.com/office/drawing/2014/main" id="{3F9F19E3-CC5D-4612-83C0-6F3E19D5482D}"/>
              </a:ext>
            </a:extLst>
          </p:cNvPr>
          <p:cNvSpPr>
            <a:spLocks noGrp="1"/>
          </p:cNvSpPr>
          <p:nvPr>
            <p:ph type="dt" sz="half" idx="10"/>
          </p:nvPr>
        </p:nvSpPr>
        <p:spPr/>
        <p:txBody>
          <a:bodyPr/>
          <a:lstStyle/>
          <a:p>
            <a:fld id="{1E78B2C8-F358-4BDD-A778-885DFC9DC86E}" type="datetime1">
              <a:rPr lang="en-US" smtClean="0"/>
              <a:t>1/21/2019</a:t>
            </a:fld>
            <a:endParaRPr lang="en-US"/>
          </a:p>
        </p:txBody>
      </p:sp>
      <p:sp>
        <p:nvSpPr>
          <p:cNvPr id="5" name="Footer Placeholder 4">
            <a:extLst>
              <a:ext uri="{FF2B5EF4-FFF2-40B4-BE49-F238E27FC236}">
                <a16:creationId xmlns:a16="http://schemas.microsoft.com/office/drawing/2014/main" id="{CE63CB31-D24A-4F42-8697-D74DEE4E4883}"/>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31848B6E-1F25-487F-A511-74CA1A082488}"/>
              </a:ext>
            </a:extLst>
          </p:cNvPr>
          <p:cNvSpPr>
            <a:spLocks noGrp="1"/>
          </p:cNvSpPr>
          <p:nvPr>
            <p:ph type="sldNum" sz="quarter" idx="12"/>
          </p:nvPr>
        </p:nvSpPr>
        <p:spPr/>
        <p:txBody>
          <a:bodyPr/>
          <a:lstStyle/>
          <a:p>
            <a:fld id="{3D46CBA2-ECE5-4BE9-B546-6761E0E67089}" type="slidenum">
              <a:rPr lang="en-US" smtClean="0"/>
              <a:t>20</a:t>
            </a:fld>
            <a:endParaRPr lang="en-US"/>
          </a:p>
        </p:txBody>
      </p:sp>
    </p:spTree>
    <p:extLst>
      <p:ext uri="{BB962C8B-B14F-4D97-AF65-F5344CB8AC3E}">
        <p14:creationId xmlns:p14="http://schemas.microsoft.com/office/powerpoint/2010/main" val="3278836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jQuery HTML Methods</a:t>
            </a:r>
          </a:p>
        </p:txBody>
      </p:sp>
      <p:graphicFrame>
        <p:nvGraphicFramePr>
          <p:cNvPr id="4" name="Content Placeholder 3"/>
          <p:cNvGraphicFramePr>
            <a:graphicFrameLocks noGrp="1"/>
          </p:cNvGraphicFramePr>
          <p:nvPr>
            <p:ph idx="1"/>
            <p:extLst/>
          </p:nvPr>
        </p:nvGraphicFramePr>
        <p:xfrm>
          <a:off x="457200" y="1450975"/>
          <a:ext cx="8321040" cy="3314700"/>
        </p:xfrm>
        <a:graphic>
          <a:graphicData uri="http://schemas.openxmlformats.org/drawingml/2006/table">
            <a:tbl>
              <a:tblPr firstRow="1" bandRow="1">
                <a:tableStyleId>{5C22544A-7EE6-4342-B048-85BDC9FD1C3A}</a:tableStyleId>
              </a:tblPr>
              <a:tblGrid>
                <a:gridCol w="2003213">
                  <a:extLst>
                    <a:ext uri="{9D8B030D-6E8A-4147-A177-3AD203B41FA5}">
                      <a16:colId xmlns:a16="http://schemas.microsoft.com/office/drawing/2014/main" val="20000"/>
                    </a:ext>
                  </a:extLst>
                </a:gridCol>
                <a:gridCol w="6317827">
                  <a:extLst>
                    <a:ext uri="{9D8B030D-6E8A-4147-A177-3AD203B41FA5}">
                      <a16:colId xmlns:a16="http://schemas.microsoft.com/office/drawing/2014/main" val="20001"/>
                    </a:ext>
                  </a:extLst>
                </a:gridCol>
              </a:tblGrid>
              <a:tr h="331470">
                <a:tc>
                  <a:txBody>
                    <a:bodyPr/>
                    <a:lstStyle/>
                    <a:p>
                      <a:r>
                        <a:rPr lang="en-US" sz="1400" b="1" dirty="0">
                          <a:effectLst/>
                          <a:latin typeface="+mj-lt"/>
                        </a:rPr>
                        <a:t>Method</a:t>
                      </a:r>
                    </a:p>
                  </a:txBody>
                  <a:tcPr anchor="ctr"/>
                </a:tc>
                <a:tc>
                  <a:txBody>
                    <a:bodyPr/>
                    <a:lstStyle/>
                    <a:p>
                      <a:r>
                        <a:rPr lang="en-US" sz="1400" b="1">
                          <a:latin typeface="+mj-lt"/>
                        </a:rPr>
                        <a:t>Description</a:t>
                      </a:r>
                    </a:p>
                  </a:txBody>
                  <a:tcPr anchor="ctr"/>
                </a:tc>
                <a:extLst>
                  <a:ext uri="{0D108BD9-81ED-4DB2-BD59-A6C34878D82A}">
                    <a16:rowId xmlns:a16="http://schemas.microsoft.com/office/drawing/2014/main" val="10000"/>
                  </a:ext>
                </a:extLst>
              </a:tr>
              <a:tr h="331470">
                <a:tc>
                  <a:txBody>
                    <a:bodyPr/>
                    <a:lstStyle/>
                    <a:p>
                      <a:r>
                        <a:rPr lang="en-US" sz="1400" b="1" dirty="0" err="1">
                          <a:latin typeface="+mj-lt"/>
                          <a:hlinkClick r:id="rId2"/>
                        </a:rPr>
                        <a:t>offsetParent</a:t>
                      </a:r>
                      <a:r>
                        <a:rPr lang="en-US" sz="1400" b="1" dirty="0">
                          <a:latin typeface="+mj-lt"/>
                          <a:hlinkClick r:id="rId2"/>
                        </a:rPr>
                        <a:t>()</a:t>
                      </a:r>
                      <a:endParaRPr lang="en-US" sz="1400" b="1" dirty="0">
                        <a:latin typeface="+mj-lt"/>
                      </a:endParaRPr>
                    </a:p>
                  </a:txBody>
                  <a:tcPr anchor="ctr"/>
                </a:tc>
                <a:tc>
                  <a:txBody>
                    <a:bodyPr/>
                    <a:lstStyle/>
                    <a:p>
                      <a:r>
                        <a:rPr lang="en-US" sz="1400" b="1">
                          <a:latin typeface="+mj-lt"/>
                        </a:rPr>
                        <a:t>Returns the first positioned parent element</a:t>
                      </a:r>
                    </a:p>
                  </a:txBody>
                  <a:tcPr anchor="ctr"/>
                </a:tc>
                <a:extLst>
                  <a:ext uri="{0D108BD9-81ED-4DB2-BD59-A6C34878D82A}">
                    <a16:rowId xmlns:a16="http://schemas.microsoft.com/office/drawing/2014/main" val="10001"/>
                  </a:ext>
                </a:extLst>
              </a:tr>
              <a:tr h="331470">
                <a:tc>
                  <a:txBody>
                    <a:bodyPr/>
                    <a:lstStyle/>
                    <a:p>
                      <a:r>
                        <a:rPr lang="en-US" sz="1400" b="1" dirty="0" err="1">
                          <a:latin typeface="+mj-lt"/>
                          <a:hlinkClick r:id="rId3"/>
                        </a:rPr>
                        <a:t>outerHeight</a:t>
                      </a:r>
                      <a:r>
                        <a:rPr lang="en-US" sz="1400" b="1" dirty="0">
                          <a:latin typeface="+mj-lt"/>
                          <a:hlinkClick r:id="rId3"/>
                        </a:rPr>
                        <a:t>()</a:t>
                      </a:r>
                      <a:endParaRPr lang="en-US" sz="1400" b="1" dirty="0">
                        <a:latin typeface="+mj-lt"/>
                      </a:endParaRPr>
                    </a:p>
                  </a:txBody>
                  <a:tcPr anchor="ctr"/>
                </a:tc>
                <a:tc>
                  <a:txBody>
                    <a:bodyPr/>
                    <a:lstStyle/>
                    <a:p>
                      <a:r>
                        <a:rPr lang="en-US" sz="1400" b="1" dirty="0">
                          <a:latin typeface="+mj-lt"/>
                        </a:rPr>
                        <a:t>Returns the height of an element (includes padding and border)</a:t>
                      </a:r>
                    </a:p>
                  </a:txBody>
                  <a:tcPr anchor="ctr"/>
                </a:tc>
                <a:extLst>
                  <a:ext uri="{0D108BD9-81ED-4DB2-BD59-A6C34878D82A}">
                    <a16:rowId xmlns:a16="http://schemas.microsoft.com/office/drawing/2014/main" val="10002"/>
                  </a:ext>
                </a:extLst>
              </a:tr>
              <a:tr h="331470">
                <a:tc>
                  <a:txBody>
                    <a:bodyPr/>
                    <a:lstStyle/>
                    <a:p>
                      <a:r>
                        <a:rPr lang="en-US" sz="1400" b="1">
                          <a:latin typeface="+mj-lt"/>
                          <a:hlinkClick r:id="rId4"/>
                        </a:rPr>
                        <a:t>outerWidth()</a:t>
                      </a:r>
                      <a:endParaRPr lang="en-US" sz="1400" b="1">
                        <a:latin typeface="+mj-lt"/>
                      </a:endParaRPr>
                    </a:p>
                  </a:txBody>
                  <a:tcPr anchor="ctr"/>
                </a:tc>
                <a:tc>
                  <a:txBody>
                    <a:bodyPr/>
                    <a:lstStyle/>
                    <a:p>
                      <a:r>
                        <a:rPr lang="en-US" sz="1400" b="1" dirty="0">
                          <a:latin typeface="+mj-lt"/>
                        </a:rPr>
                        <a:t>Returns the width of an element (includes padding and border)</a:t>
                      </a:r>
                    </a:p>
                  </a:txBody>
                  <a:tcPr anchor="ctr"/>
                </a:tc>
                <a:extLst>
                  <a:ext uri="{0D108BD9-81ED-4DB2-BD59-A6C34878D82A}">
                    <a16:rowId xmlns:a16="http://schemas.microsoft.com/office/drawing/2014/main" val="10003"/>
                  </a:ext>
                </a:extLst>
              </a:tr>
              <a:tr h="331470">
                <a:tc>
                  <a:txBody>
                    <a:bodyPr/>
                    <a:lstStyle/>
                    <a:p>
                      <a:r>
                        <a:rPr lang="en-US" sz="1400" b="1">
                          <a:latin typeface="+mj-lt"/>
                          <a:hlinkClick r:id="rId5"/>
                        </a:rPr>
                        <a:t>position()</a:t>
                      </a:r>
                      <a:endParaRPr lang="en-US" sz="1400" b="1">
                        <a:latin typeface="+mj-lt"/>
                      </a:endParaRPr>
                    </a:p>
                  </a:txBody>
                  <a:tcPr anchor="ctr"/>
                </a:tc>
                <a:tc>
                  <a:txBody>
                    <a:bodyPr/>
                    <a:lstStyle/>
                    <a:p>
                      <a:r>
                        <a:rPr lang="en-US" sz="1400" b="1" dirty="0">
                          <a:latin typeface="+mj-lt"/>
                        </a:rPr>
                        <a:t>Returns the position (relative to the parent element) of an element</a:t>
                      </a:r>
                    </a:p>
                  </a:txBody>
                  <a:tcPr anchor="ctr"/>
                </a:tc>
                <a:extLst>
                  <a:ext uri="{0D108BD9-81ED-4DB2-BD59-A6C34878D82A}">
                    <a16:rowId xmlns:a16="http://schemas.microsoft.com/office/drawing/2014/main" val="10004"/>
                  </a:ext>
                </a:extLst>
              </a:tr>
              <a:tr h="331470">
                <a:tc>
                  <a:txBody>
                    <a:bodyPr/>
                    <a:lstStyle/>
                    <a:p>
                      <a:r>
                        <a:rPr lang="en-US" sz="1400" b="1">
                          <a:latin typeface="+mj-lt"/>
                          <a:hlinkClick r:id="rId6"/>
                        </a:rPr>
                        <a:t>prepend()</a:t>
                      </a:r>
                      <a:endParaRPr lang="en-US" sz="1400" b="1">
                        <a:latin typeface="+mj-lt"/>
                      </a:endParaRPr>
                    </a:p>
                  </a:txBody>
                  <a:tcPr anchor="ctr"/>
                </a:tc>
                <a:tc>
                  <a:txBody>
                    <a:bodyPr/>
                    <a:lstStyle/>
                    <a:p>
                      <a:r>
                        <a:rPr lang="en-US" sz="1400" b="1" dirty="0">
                          <a:latin typeface="+mj-lt"/>
                        </a:rPr>
                        <a:t>Inserts content at the beginning of selected elements</a:t>
                      </a:r>
                    </a:p>
                  </a:txBody>
                  <a:tcPr anchor="ctr"/>
                </a:tc>
                <a:extLst>
                  <a:ext uri="{0D108BD9-81ED-4DB2-BD59-A6C34878D82A}">
                    <a16:rowId xmlns:a16="http://schemas.microsoft.com/office/drawing/2014/main" val="10005"/>
                  </a:ext>
                </a:extLst>
              </a:tr>
              <a:tr h="331470">
                <a:tc>
                  <a:txBody>
                    <a:bodyPr/>
                    <a:lstStyle/>
                    <a:p>
                      <a:r>
                        <a:rPr lang="en-US" sz="1400" b="1">
                          <a:latin typeface="+mj-lt"/>
                          <a:hlinkClick r:id="rId7"/>
                        </a:rPr>
                        <a:t>prependTo()</a:t>
                      </a:r>
                      <a:endParaRPr lang="en-US" sz="1400" b="1">
                        <a:latin typeface="+mj-lt"/>
                      </a:endParaRPr>
                    </a:p>
                  </a:txBody>
                  <a:tcPr anchor="ctr"/>
                </a:tc>
                <a:tc>
                  <a:txBody>
                    <a:bodyPr/>
                    <a:lstStyle/>
                    <a:p>
                      <a:r>
                        <a:rPr lang="en-US" sz="1400" b="1" dirty="0">
                          <a:latin typeface="+mj-lt"/>
                        </a:rPr>
                        <a:t>Inserts HTML elements at the beginning of selected elements</a:t>
                      </a:r>
                    </a:p>
                  </a:txBody>
                  <a:tcPr anchor="ctr"/>
                </a:tc>
                <a:extLst>
                  <a:ext uri="{0D108BD9-81ED-4DB2-BD59-A6C34878D82A}">
                    <a16:rowId xmlns:a16="http://schemas.microsoft.com/office/drawing/2014/main" val="10006"/>
                  </a:ext>
                </a:extLst>
              </a:tr>
              <a:tr h="331470">
                <a:tc>
                  <a:txBody>
                    <a:bodyPr/>
                    <a:lstStyle/>
                    <a:p>
                      <a:r>
                        <a:rPr lang="en-US" sz="1400" b="1">
                          <a:latin typeface="+mj-lt"/>
                          <a:hlinkClick r:id="rId8"/>
                        </a:rPr>
                        <a:t>prop()</a:t>
                      </a:r>
                      <a:endParaRPr lang="en-US" sz="1400" b="1">
                        <a:latin typeface="+mj-lt"/>
                      </a:endParaRPr>
                    </a:p>
                  </a:txBody>
                  <a:tcPr anchor="ctr"/>
                </a:tc>
                <a:tc>
                  <a:txBody>
                    <a:bodyPr/>
                    <a:lstStyle/>
                    <a:p>
                      <a:r>
                        <a:rPr lang="en-US" sz="1400" b="1" dirty="0">
                          <a:latin typeface="+mj-lt"/>
                        </a:rPr>
                        <a:t>Sets or returns properties/values of selected elements</a:t>
                      </a:r>
                    </a:p>
                  </a:txBody>
                  <a:tcPr anchor="ctr"/>
                </a:tc>
                <a:extLst>
                  <a:ext uri="{0D108BD9-81ED-4DB2-BD59-A6C34878D82A}">
                    <a16:rowId xmlns:a16="http://schemas.microsoft.com/office/drawing/2014/main" val="10007"/>
                  </a:ext>
                </a:extLst>
              </a:tr>
              <a:tr h="331470">
                <a:tc>
                  <a:txBody>
                    <a:bodyPr/>
                    <a:lstStyle/>
                    <a:p>
                      <a:r>
                        <a:rPr lang="en-US" sz="1400" b="1">
                          <a:latin typeface="+mj-lt"/>
                          <a:hlinkClick r:id="rId9"/>
                        </a:rPr>
                        <a:t>remove()</a:t>
                      </a:r>
                      <a:endParaRPr lang="en-US" sz="1400" b="1">
                        <a:latin typeface="+mj-lt"/>
                      </a:endParaRPr>
                    </a:p>
                  </a:txBody>
                  <a:tcPr anchor="ctr"/>
                </a:tc>
                <a:tc>
                  <a:txBody>
                    <a:bodyPr/>
                    <a:lstStyle/>
                    <a:p>
                      <a:r>
                        <a:rPr lang="en-US" sz="1400" b="1" dirty="0">
                          <a:latin typeface="+mj-lt"/>
                        </a:rPr>
                        <a:t>Removes the selected elements (including data and events)</a:t>
                      </a:r>
                    </a:p>
                  </a:txBody>
                  <a:tcPr anchor="ctr"/>
                </a:tc>
                <a:extLst>
                  <a:ext uri="{0D108BD9-81ED-4DB2-BD59-A6C34878D82A}">
                    <a16:rowId xmlns:a16="http://schemas.microsoft.com/office/drawing/2014/main" val="10008"/>
                  </a:ext>
                </a:extLst>
              </a:tr>
              <a:tr h="331470">
                <a:tc>
                  <a:txBody>
                    <a:bodyPr/>
                    <a:lstStyle/>
                    <a:p>
                      <a:r>
                        <a:rPr lang="en-US" sz="1400" b="1">
                          <a:latin typeface="+mj-lt"/>
                          <a:hlinkClick r:id="rId10"/>
                        </a:rPr>
                        <a:t>removeAttr()</a:t>
                      </a:r>
                      <a:endParaRPr lang="en-US" sz="1400" b="1">
                        <a:latin typeface="+mj-lt"/>
                      </a:endParaRPr>
                    </a:p>
                  </a:txBody>
                  <a:tcPr anchor="ctr"/>
                </a:tc>
                <a:tc>
                  <a:txBody>
                    <a:bodyPr/>
                    <a:lstStyle/>
                    <a:p>
                      <a:r>
                        <a:rPr lang="en-US" sz="1400" b="1" dirty="0">
                          <a:latin typeface="+mj-lt"/>
                        </a:rPr>
                        <a:t>Removes one or more attributes from selected elements</a:t>
                      </a:r>
                    </a:p>
                  </a:txBody>
                  <a:tcPr anchor="ctr"/>
                </a:tc>
                <a:extLst>
                  <a:ext uri="{0D108BD9-81ED-4DB2-BD59-A6C34878D82A}">
                    <a16:rowId xmlns:a16="http://schemas.microsoft.com/office/drawing/2014/main" val="10009"/>
                  </a:ext>
                </a:extLst>
              </a:tr>
            </a:tbl>
          </a:graphicData>
        </a:graphic>
      </p:graphicFrame>
      <p:sp>
        <p:nvSpPr>
          <p:cNvPr id="3" name="Date Placeholder 2">
            <a:extLst>
              <a:ext uri="{FF2B5EF4-FFF2-40B4-BE49-F238E27FC236}">
                <a16:creationId xmlns:a16="http://schemas.microsoft.com/office/drawing/2014/main" id="{C30E7870-A7FF-435C-A7A4-45E410D63212}"/>
              </a:ext>
            </a:extLst>
          </p:cNvPr>
          <p:cNvSpPr>
            <a:spLocks noGrp="1"/>
          </p:cNvSpPr>
          <p:nvPr>
            <p:ph type="dt" sz="half" idx="10"/>
          </p:nvPr>
        </p:nvSpPr>
        <p:spPr/>
        <p:txBody>
          <a:bodyPr/>
          <a:lstStyle/>
          <a:p>
            <a:fld id="{8A2A7FDB-5884-4DB4-A93B-F695E8C71087}" type="datetime1">
              <a:rPr lang="en-US" smtClean="0"/>
              <a:t>1/21/2019</a:t>
            </a:fld>
            <a:endParaRPr lang="en-US"/>
          </a:p>
        </p:txBody>
      </p:sp>
      <p:sp>
        <p:nvSpPr>
          <p:cNvPr id="5" name="Footer Placeholder 4">
            <a:extLst>
              <a:ext uri="{FF2B5EF4-FFF2-40B4-BE49-F238E27FC236}">
                <a16:creationId xmlns:a16="http://schemas.microsoft.com/office/drawing/2014/main" id="{DEE2AA6A-6134-4A7E-B83C-C04FB91ECF0F}"/>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8D9B197A-DEDC-41A6-88B1-ACB6DE5D03E7}"/>
              </a:ext>
            </a:extLst>
          </p:cNvPr>
          <p:cNvSpPr>
            <a:spLocks noGrp="1"/>
          </p:cNvSpPr>
          <p:nvPr>
            <p:ph type="sldNum" sz="quarter" idx="12"/>
          </p:nvPr>
        </p:nvSpPr>
        <p:spPr/>
        <p:txBody>
          <a:bodyPr/>
          <a:lstStyle/>
          <a:p>
            <a:fld id="{3D46CBA2-ECE5-4BE9-B546-6761E0E67089}" type="slidenum">
              <a:rPr lang="en-US" smtClean="0"/>
              <a:t>21</a:t>
            </a:fld>
            <a:endParaRPr lang="en-US"/>
          </a:p>
        </p:txBody>
      </p:sp>
    </p:spTree>
    <p:extLst>
      <p:ext uri="{BB962C8B-B14F-4D97-AF65-F5344CB8AC3E}">
        <p14:creationId xmlns:p14="http://schemas.microsoft.com/office/powerpoint/2010/main" val="1407474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jQuery HTML Methods</a:t>
            </a:r>
          </a:p>
        </p:txBody>
      </p:sp>
      <p:graphicFrame>
        <p:nvGraphicFramePr>
          <p:cNvPr id="4" name="Content Placeholder 3"/>
          <p:cNvGraphicFramePr>
            <a:graphicFrameLocks noGrp="1"/>
          </p:cNvGraphicFramePr>
          <p:nvPr>
            <p:ph idx="1"/>
            <p:extLst/>
          </p:nvPr>
        </p:nvGraphicFramePr>
        <p:xfrm>
          <a:off x="457200" y="1450975"/>
          <a:ext cx="8321040" cy="3314700"/>
        </p:xfrm>
        <a:graphic>
          <a:graphicData uri="http://schemas.openxmlformats.org/drawingml/2006/table">
            <a:tbl>
              <a:tblPr firstRow="1" bandRow="1">
                <a:tableStyleId>{5C22544A-7EE6-4342-B048-85BDC9FD1C3A}</a:tableStyleId>
              </a:tblPr>
              <a:tblGrid>
                <a:gridCol w="2003213">
                  <a:extLst>
                    <a:ext uri="{9D8B030D-6E8A-4147-A177-3AD203B41FA5}">
                      <a16:colId xmlns:a16="http://schemas.microsoft.com/office/drawing/2014/main" val="20000"/>
                    </a:ext>
                  </a:extLst>
                </a:gridCol>
                <a:gridCol w="6317827">
                  <a:extLst>
                    <a:ext uri="{9D8B030D-6E8A-4147-A177-3AD203B41FA5}">
                      <a16:colId xmlns:a16="http://schemas.microsoft.com/office/drawing/2014/main" val="20001"/>
                    </a:ext>
                  </a:extLst>
                </a:gridCol>
              </a:tblGrid>
              <a:tr h="331470">
                <a:tc>
                  <a:txBody>
                    <a:bodyPr/>
                    <a:lstStyle/>
                    <a:p>
                      <a:r>
                        <a:rPr lang="en-US" sz="1400" b="1" dirty="0">
                          <a:effectLst/>
                          <a:latin typeface="+mj-lt"/>
                        </a:rPr>
                        <a:t>Method</a:t>
                      </a:r>
                    </a:p>
                  </a:txBody>
                  <a:tcPr anchor="ctr"/>
                </a:tc>
                <a:tc>
                  <a:txBody>
                    <a:bodyPr/>
                    <a:lstStyle/>
                    <a:p>
                      <a:r>
                        <a:rPr lang="en-US" sz="1400" b="1">
                          <a:latin typeface="+mj-lt"/>
                        </a:rPr>
                        <a:t>Description</a:t>
                      </a:r>
                    </a:p>
                  </a:txBody>
                  <a:tcPr anchor="ctr"/>
                </a:tc>
                <a:extLst>
                  <a:ext uri="{0D108BD9-81ED-4DB2-BD59-A6C34878D82A}">
                    <a16:rowId xmlns:a16="http://schemas.microsoft.com/office/drawing/2014/main" val="10000"/>
                  </a:ext>
                </a:extLst>
              </a:tr>
              <a:tr h="331470">
                <a:tc>
                  <a:txBody>
                    <a:bodyPr/>
                    <a:lstStyle/>
                    <a:p>
                      <a:r>
                        <a:rPr lang="en-US" sz="1400" b="1">
                          <a:latin typeface="+mj-lt"/>
                          <a:hlinkClick r:id="rId2"/>
                        </a:rPr>
                        <a:t>removeClass()</a:t>
                      </a:r>
                      <a:endParaRPr lang="en-US" sz="1400" b="1">
                        <a:latin typeface="+mj-lt"/>
                      </a:endParaRPr>
                    </a:p>
                  </a:txBody>
                  <a:tcPr anchor="ctr"/>
                </a:tc>
                <a:tc>
                  <a:txBody>
                    <a:bodyPr/>
                    <a:lstStyle/>
                    <a:p>
                      <a:r>
                        <a:rPr lang="en-US" sz="1400" b="1">
                          <a:latin typeface="+mj-lt"/>
                        </a:rPr>
                        <a:t>Removes one or more classes from selected elements</a:t>
                      </a:r>
                    </a:p>
                  </a:txBody>
                  <a:tcPr anchor="ctr"/>
                </a:tc>
                <a:extLst>
                  <a:ext uri="{0D108BD9-81ED-4DB2-BD59-A6C34878D82A}">
                    <a16:rowId xmlns:a16="http://schemas.microsoft.com/office/drawing/2014/main" val="10001"/>
                  </a:ext>
                </a:extLst>
              </a:tr>
              <a:tr h="331470">
                <a:tc>
                  <a:txBody>
                    <a:bodyPr/>
                    <a:lstStyle/>
                    <a:p>
                      <a:r>
                        <a:rPr lang="en-US" sz="1400" b="1">
                          <a:latin typeface="+mj-lt"/>
                          <a:hlinkClick r:id="rId3"/>
                        </a:rPr>
                        <a:t>removeProp()</a:t>
                      </a:r>
                      <a:endParaRPr lang="en-US" sz="1400" b="1">
                        <a:latin typeface="+mj-lt"/>
                      </a:endParaRPr>
                    </a:p>
                  </a:txBody>
                  <a:tcPr anchor="ctr"/>
                </a:tc>
                <a:tc>
                  <a:txBody>
                    <a:bodyPr/>
                    <a:lstStyle/>
                    <a:p>
                      <a:r>
                        <a:rPr lang="en-US" sz="1400" b="1">
                          <a:latin typeface="+mj-lt"/>
                        </a:rPr>
                        <a:t>Removes a property set by the prop() method</a:t>
                      </a:r>
                    </a:p>
                  </a:txBody>
                  <a:tcPr anchor="ctr"/>
                </a:tc>
                <a:extLst>
                  <a:ext uri="{0D108BD9-81ED-4DB2-BD59-A6C34878D82A}">
                    <a16:rowId xmlns:a16="http://schemas.microsoft.com/office/drawing/2014/main" val="10002"/>
                  </a:ext>
                </a:extLst>
              </a:tr>
              <a:tr h="331470">
                <a:tc>
                  <a:txBody>
                    <a:bodyPr/>
                    <a:lstStyle/>
                    <a:p>
                      <a:r>
                        <a:rPr lang="en-US" sz="1400" b="1">
                          <a:latin typeface="+mj-lt"/>
                          <a:hlinkClick r:id="rId4"/>
                        </a:rPr>
                        <a:t>replaceAll()</a:t>
                      </a:r>
                      <a:endParaRPr lang="en-US" sz="1400" b="1">
                        <a:latin typeface="+mj-lt"/>
                      </a:endParaRPr>
                    </a:p>
                  </a:txBody>
                  <a:tcPr anchor="ctr"/>
                </a:tc>
                <a:tc>
                  <a:txBody>
                    <a:bodyPr/>
                    <a:lstStyle/>
                    <a:p>
                      <a:r>
                        <a:rPr lang="en-US" sz="1400" b="1">
                          <a:latin typeface="+mj-lt"/>
                        </a:rPr>
                        <a:t>Replaces selected elements with new HTML elements</a:t>
                      </a:r>
                    </a:p>
                  </a:txBody>
                  <a:tcPr anchor="ctr"/>
                </a:tc>
                <a:extLst>
                  <a:ext uri="{0D108BD9-81ED-4DB2-BD59-A6C34878D82A}">
                    <a16:rowId xmlns:a16="http://schemas.microsoft.com/office/drawing/2014/main" val="10003"/>
                  </a:ext>
                </a:extLst>
              </a:tr>
              <a:tr h="331470">
                <a:tc>
                  <a:txBody>
                    <a:bodyPr/>
                    <a:lstStyle/>
                    <a:p>
                      <a:r>
                        <a:rPr lang="en-US" sz="1400" b="1">
                          <a:latin typeface="+mj-lt"/>
                          <a:hlinkClick r:id="rId5"/>
                        </a:rPr>
                        <a:t>replaceWith()</a:t>
                      </a:r>
                      <a:endParaRPr lang="en-US" sz="1400" b="1">
                        <a:latin typeface="+mj-lt"/>
                      </a:endParaRPr>
                    </a:p>
                  </a:txBody>
                  <a:tcPr anchor="ctr"/>
                </a:tc>
                <a:tc>
                  <a:txBody>
                    <a:bodyPr/>
                    <a:lstStyle/>
                    <a:p>
                      <a:r>
                        <a:rPr lang="en-US" sz="1400" b="1">
                          <a:latin typeface="+mj-lt"/>
                        </a:rPr>
                        <a:t>Replaces selected elements with new content</a:t>
                      </a:r>
                    </a:p>
                  </a:txBody>
                  <a:tcPr anchor="ctr"/>
                </a:tc>
                <a:extLst>
                  <a:ext uri="{0D108BD9-81ED-4DB2-BD59-A6C34878D82A}">
                    <a16:rowId xmlns:a16="http://schemas.microsoft.com/office/drawing/2014/main" val="10004"/>
                  </a:ext>
                </a:extLst>
              </a:tr>
              <a:tr h="331470">
                <a:tc>
                  <a:txBody>
                    <a:bodyPr/>
                    <a:lstStyle/>
                    <a:p>
                      <a:r>
                        <a:rPr lang="en-US" sz="1400" b="1">
                          <a:latin typeface="+mj-lt"/>
                          <a:hlinkClick r:id="rId6"/>
                        </a:rPr>
                        <a:t>scrollLeft()</a:t>
                      </a:r>
                      <a:endParaRPr lang="en-US" sz="1400" b="1">
                        <a:latin typeface="+mj-lt"/>
                      </a:endParaRPr>
                    </a:p>
                  </a:txBody>
                  <a:tcPr anchor="ctr"/>
                </a:tc>
                <a:tc>
                  <a:txBody>
                    <a:bodyPr/>
                    <a:lstStyle/>
                    <a:p>
                      <a:r>
                        <a:rPr lang="en-US" sz="1400" b="1">
                          <a:latin typeface="+mj-lt"/>
                        </a:rPr>
                        <a:t>Sets or returns the horizontal scrollbar position of selected elements</a:t>
                      </a:r>
                    </a:p>
                  </a:txBody>
                  <a:tcPr anchor="ctr"/>
                </a:tc>
                <a:extLst>
                  <a:ext uri="{0D108BD9-81ED-4DB2-BD59-A6C34878D82A}">
                    <a16:rowId xmlns:a16="http://schemas.microsoft.com/office/drawing/2014/main" val="10005"/>
                  </a:ext>
                </a:extLst>
              </a:tr>
              <a:tr h="331470">
                <a:tc>
                  <a:txBody>
                    <a:bodyPr/>
                    <a:lstStyle/>
                    <a:p>
                      <a:r>
                        <a:rPr lang="en-US" sz="1400" b="1">
                          <a:latin typeface="+mj-lt"/>
                          <a:hlinkClick r:id="rId7"/>
                        </a:rPr>
                        <a:t>scrollTop()</a:t>
                      </a:r>
                      <a:endParaRPr lang="en-US" sz="1400" b="1">
                        <a:latin typeface="+mj-lt"/>
                      </a:endParaRPr>
                    </a:p>
                  </a:txBody>
                  <a:tcPr anchor="ctr"/>
                </a:tc>
                <a:tc>
                  <a:txBody>
                    <a:bodyPr/>
                    <a:lstStyle/>
                    <a:p>
                      <a:r>
                        <a:rPr lang="en-US" sz="1400" b="1">
                          <a:latin typeface="+mj-lt"/>
                        </a:rPr>
                        <a:t>Sets or returns the vertical scrollbar position of selected elements</a:t>
                      </a:r>
                    </a:p>
                  </a:txBody>
                  <a:tcPr anchor="ctr"/>
                </a:tc>
                <a:extLst>
                  <a:ext uri="{0D108BD9-81ED-4DB2-BD59-A6C34878D82A}">
                    <a16:rowId xmlns:a16="http://schemas.microsoft.com/office/drawing/2014/main" val="10006"/>
                  </a:ext>
                </a:extLst>
              </a:tr>
              <a:tr h="331470">
                <a:tc>
                  <a:txBody>
                    <a:bodyPr/>
                    <a:lstStyle/>
                    <a:p>
                      <a:r>
                        <a:rPr lang="en-US" sz="1400" b="1">
                          <a:latin typeface="+mj-lt"/>
                          <a:hlinkClick r:id="rId8"/>
                        </a:rPr>
                        <a:t>text()</a:t>
                      </a:r>
                      <a:endParaRPr lang="en-US" sz="1400" b="1">
                        <a:latin typeface="+mj-lt"/>
                      </a:endParaRPr>
                    </a:p>
                  </a:txBody>
                  <a:tcPr anchor="ctr"/>
                </a:tc>
                <a:tc>
                  <a:txBody>
                    <a:bodyPr/>
                    <a:lstStyle/>
                    <a:p>
                      <a:r>
                        <a:rPr lang="en-US" sz="1400" b="1">
                          <a:latin typeface="+mj-lt"/>
                        </a:rPr>
                        <a:t>Sets or returns the text content of selected elements</a:t>
                      </a:r>
                    </a:p>
                  </a:txBody>
                  <a:tcPr anchor="ctr"/>
                </a:tc>
                <a:extLst>
                  <a:ext uri="{0D108BD9-81ED-4DB2-BD59-A6C34878D82A}">
                    <a16:rowId xmlns:a16="http://schemas.microsoft.com/office/drawing/2014/main" val="10007"/>
                  </a:ext>
                </a:extLst>
              </a:tr>
              <a:tr h="331470">
                <a:tc>
                  <a:txBody>
                    <a:bodyPr/>
                    <a:lstStyle/>
                    <a:p>
                      <a:r>
                        <a:rPr lang="en-US" sz="1400" b="1">
                          <a:latin typeface="+mj-lt"/>
                          <a:hlinkClick r:id="rId9"/>
                        </a:rPr>
                        <a:t>toggleClass()</a:t>
                      </a:r>
                      <a:endParaRPr lang="en-US" sz="1400" b="1">
                        <a:latin typeface="+mj-lt"/>
                      </a:endParaRPr>
                    </a:p>
                  </a:txBody>
                  <a:tcPr anchor="ctr"/>
                </a:tc>
                <a:tc>
                  <a:txBody>
                    <a:bodyPr/>
                    <a:lstStyle/>
                    <a:p>
                      <a:r>
                        <a:rPr lang="en-US" sz="1400" b="1">
                          <a:latin typeface="+mj-lt"/>
                        </a:rPr>
                        <a:t>Toggles between adding/removing one or more classes from selected elements</a:t>
                      </a:r>
                    </a:p>
                  </a:txBody>
                  <a:tcPr anchor="ctr"/>
                </a:tc>
                <a:extLst>
                  <a:ext uri="{0D108BD9-81ED-4DB2-BD59-A6C34878D82A}">
                    <a16:rowId xmlns:a16="http://schemas.microsoft.com/office/drawing/2014/main" val="10008"/>
                  </a:ext>
                </a:extLst>
              </a:tr>
              <a:tr h="331470">
                <a:tc>
                  <a:txBody>
                    <a:bodyPr/>
                    <a:lstStyle/>
                    <a:p>
                      <a:r>
                        <a:rPr lang="en-US" sz="1400" b="1">
                          <a:latin typeface="+mj-lt"/>
                          <a:hlinkClick r:id="rId10"/>
                        </a:rPr>
                        <a:t>unwrap()</a:t>
                      </a:r>
                      <a:endParaRPr lang="en-US" sz="1400" b="1">
                        <a:latin typeface="+mj-lt"/>
                      </a:endParaRPr>
                    </a:p>
                  </a:txBody>
                  <a:tcPr anchor="ctr"/>
                </a:tc>
                <a:tc>
                  <a:txBody>
                    <a:bodyPr/>
                    <a:lstStyle/>
                    <a:p>
                      <a:r>
                        <a:rPr lang="en-US" sz="1400" b="1" dirty="0">
                          <a:latin typeface="+mj-lt"/>
                        </a:rPr>
                        <a:t>Removes the parent element of the selected elements</a:t>
                      </a:r>
                    </a:p>
                  </a:txBody>
                  <a:tcPr anchor="ctr"/>
                </a:tc>
                <a:extLst>
                  <a:ext uri="{0D108BD9-81ED-4DB2-BD59-A6C34878D82A}">
                    <a16:rowId xmlns:a16="http://schemas.microsoft.com/office/drawing/2014/main" val="10009"/>
                  </a:ext>
                </a:extLst>
              </a:tr>
            </a:tbl>
          </a:graphicData>
        </a:graphic>
      </p:graphicFrame>
      <p:sp>
        <p:nvSpPr>
          <p:cNvPr id="3" name="Date Placeholder 2">
            <a:extLst>
              <a:ext uri="{FF2B5EF4-FFF2-40B4-BE49-F238E27FC236}">
                <a16:creationId xmlns:a16="http://schemas.microsoft.com/office/drawing/2014/main" id="{22FE6CAF-6022-4E85-A6BA-A100F1A7687E}"/>
              </a:ext>
            </a:extLst>
          </p:cNvPr>
          <p:cNvSpPr>
            <a:spLocks noGrp="1"/>
          </p:cNvSpPr>
          <p:nvPr>
            <p:ph type="dt" sz="half" idx="10"/>
          </p:nvPr>
        </p:nvSpPr>
        <p:spPr/>
        <p:txBody>
          <a:bodyPr/>
          <a:lstStyle/>
          <a:p>
            <a:fld id="{B60BEA18-55D0-42B2-B7EB-3EB6BBDFA218}" type="datetime1">
              <a:rPr lang="en-US" smtClean="0"/>
              <a:t>1/21/2019</a:t>
            </a:fld>
            <a:endParaRPr lang="en-US"/>
          </a:p>
        </p:txBody>
      </p:sp>
      <p:sp>
        <p:nvSpPr>
          <p:cNvPr id="5" name="Footer Placeholder 4">
            <a:extLst>
              <a:ext uri="{FF2B5EF4-FFF2-40B4-BE49-F238E27FC236}">
                <a16:creationId xmlns:a16="http://schemas.microsoft.com/office/drawing/2014/main" id="{0A71C544-F460-4757-8A77-59C1D8E350BD}"/>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0FC3C56C-B7CF-49E6-A8C9-6032DCFFD7D7}"/>
              </a:ext>
            </a:extLst>
          </p:cNvPr>
          <p:cNvSpPr>
            <a:spLocks noGrp="1"/>
          </p:cNvSpPr>
          <p:nvPr>
            <p:ph type="sldNum" sz="quarter" idx="12"/>
          </p:nvPr>
        </p:nvSpPr>
        <p:spPr/>
        <p:txBody>
          <a:bodyPr/>
          <a:lstStyle/>
          <a:p>
            <a:fld id="{3D46CBA2-ECE5-4BE9-B546-6761E0E67089}" type="slidenum">
              <a:rPr lang="en-US" smtClean="0"/>
              <a:t>22</a:t>
            </a:fld>
            <a:endParaRPr lang="en-US"/>
          </a:p>
        </p:txBody>
      </p:sp>
    </p:spTree>
    <p:extLst>
      <p:ext uri="{BB962C8B-B14F-4D97-AF65-F5344CB8AC3E}">
        <p14:creationId xmlns:p14="http://schemas.microsoft.com/office/powerpoint/2010/main" val="1958940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jQuery HTML Methods for Manipulating Content</a:t>
            </a:r>
            <a:endParaRPr lang="en-US" sz="2800" dirty="0"/>
          </a:p>
        </p:txBody>
      </p:sp>
      <p:graphicFrame>
        <p:nvGraphicFramePr>
          <p:cNvPr id="4" name="Content Placeholder 3"/>
          <p:cNvGraphicFramePr>
            <a:graphicFrameLocks noGrp="1"/>
          </p:cNvGraphicFramePr>
          <p:nvPr>
            <p:ph idx="1"/>
            <p:extLst/>
          </p:nvPr>
        </p:nvGraphicFramePr>
        <p:xfrm>
          <a:off x="457200" y="1450975"/>
          <a:ext cx="8321040" cy="1988820"/>
        </p:xfrm>
        <a:graphic>
          <a:graphicData uri="http://schemas.openxmlformats.org/drawingml/2006/table">
            <a:tbl>
              <a:tblPr firstRow="1" bandRow="1">
                <a:tableStyleId>{5C22544A-7EE6-4342-B048-85BDC9FD1C3A}</a:tableStyleId>
              </a:tblPr>
              <a:tblGrid>
                <a:gridCol w="2003213">
                  <a:extLst>
                    <a:ext uri="{9D8B030D-6E8A-4147-A177-3AD203B41FA5}">
                      <a16:colId xmlns:a16="http://schemas.microsoft.com/office/drawing/2014/main" val="20000"/>
                    </a:ext>
                  </a:extLst>
                </a:gridCol>
                <a:gridCol w="6317827">
                  <a:extLst>
                    <a:ext uri="{9D8B030D-6E8A-4147-A177-3AD203B41FA5}">
                      <a16:colId xmlns:a16="http://schemas.microsoft.com/office/drawing/2014/main" val="20001"/>
                    </a:ext>
                  </a:extLst>
                </a:gridCol>
              </a:tblGrid>
              <a:tr h="331470">
                <a:tc>
                  <a:txBody>
                    <a:bodyPr/>
                    <a:lstStyle/>
                    <a:p>
                      <a:r>
                        <a:rPr lang="en-US" sz="1400" b="1" dirty="0">
                          <a:effectLst/>
                          <a:latin typeface="+mj-lt"/>
                        </a:rPr>
                        <a:t>Method</a:t>
                      </a:r>
                    </a:p>
                  </a:txBody>
                  <a:tcPr anchor="ctr"/>
                </a:tc>
                <a:tc>
                  <a:txBody>
                    <a:bodyPr/>
                    <a:lstStyle/>
                    <a:p>
                      <a:r>
                        <a:rPr lang="en-US" sz="1400" b="1">
                          <a:latin typeface="+mj-lt"/>
                        </a:rPr>
                        <a:t>Description</a:t>
                      </a:r>
                    </a:p>
                  </a:txBody>
                  <a:tcPr anchor="ctr"/>
                </a:tc>
                <a:extLst>
                  <a:ext uri="{0D108BD9-81ED-4DB2-BD59-A6C34878D82A}">
                    <a16:rowId xmlns:a16="http://schemas.microsoft.com/office/drawing/2014/main" val="10000"/>
                  </a:ext>
                </a:extLst>
              </a:tr>
              <a:tr h="331470">
                <a:tc>
                  <a:txBody>
                    <a:bodyPr/>
                    <a:lstStyle/>
                    <a:p>
                      <a:r>
                        <a:rPr lang="en-US" sz="1400" b="1" dirty="0" err="1">
                          <a:latin typeface="+mj-lt"/>
                          <a:hlinkClick r:id="rId2"/>
                        </a:rPr>
                        <a:t>val</a:t>
                      </a:r>
                      <a:r>
                        <a:rPr lang="en-US" sz="1400" b="1" dirty="0">
                          <a:latin typeface="+mj-lt"/>
                          <a:hlinkClick r:id="rId2"/>
                        </a:rPr>
                        <a:t>()</a:t>
                      </a:r>
                      <a:endParaRPr lang="en-US" sz="1400" b="1" dirty="0">
                        <a:latin typeface="+mj-lt"/>
                      </a:endParaRPr>
                    </a:p>
                  </a:txBody>
                  <a:tcPr anchor="ctr"/>
                </a:tc>
                <a:tc>
                  <a:txBody>
                    <a:bodyPr/>
                    <a:lstStyle/>
                    <a:p>
                      <a:r>
                        <a:rPr lang="en-US" sz="1400" b="1" dirty="0">
                          <a:latin typeface="+mj-lt"/>
                        </a:rPr>
                        <a:t>Sets or returns the value attribute of the selected elements (for form elements)</a:t>
                      </a:r>
                    </a:p>
                  </a:txBody>
                  <a:tcPr anchor="ctr"/>
                </a:tc>
                <a:extLst>
                  <a:ext uri="{0D108BD9-81ED-4DB2-BD59-A6C34878D82A}">
                    <a16:rowId xmlns:a16="http://schemas.microsoft.com/office/drawing/2014/main" val="10001"/>
                  </a:ext>
                </a:extLst>
              </a:tr>
              <a:tr h="331470">
                <a:tc>
                  <a:txBody>
                    <a:bodyPr/>
                    <a:lstStyle/>
                    <a:p>
                      <a:r>
                        <a:rPr lang="en-US" sz="1400" b="1">
                          <a:latin typeface="+mj-lt"/>
                          <a:hlinkClick r:id="rId3"/>
                        </a:rPr>
                        <a:t>width()</a:t>
                      </a:r>
                      <a:endParaRPr lang="en-US" sz="1400" b="1">
                        <a:latin typeface="+mj-lt"/>
                      </a:endParaRPr>
                    </a:p>
                  </a:txBody>
                  <a:tcPr anchor="ctr"/>
                </a:tc>
                <a:tc>
                  <a:txBody>
                    <a:bodyPr/>
                    <a:lstStyle/>
                    <a:p>
                      <a:r>
                        <a:rPr lang="en-US" sz="1400" b="1" dirty="0">
                          <a:latin typeface="+mj-lt"/>
                        </a:rPr>
                        <a:t>Sets or returns the width of selected elements</a:t>
                      </a:r>
                    </a:p>
                  </a:txBody>
                  <a:tcPr anchor="ctr"/>
                </a:tc>
                <a:extLst>
                  <a:ext uri="{0D108BD9-81ED-4DB2-BD59-A6C34878D82A}">
                    <a16:rowId xmlns:a16="http://schemas.microsoft.com/office/drawing/2014/main" val="10002"/>
                  </a:ext>
                </a:extLst>
              </a:tr>
              <a:tr h="331470">
                <a:tc>
                  <a:txBody>
                    <a:bodyPr/>
                    <a:lstStyle/>
                    <a:p>
                      <a:r>
                        <a:rPr lang="en-US" sz="1400" b="1">
                          <a:latin typeface="+mj-lt"/>
                          <a:hlinkClick r:id="rId4"/>
                        </a:rPr>
                        <a:t>wrap()</a:t>
                      </a:r>
                      <a:endParaRPr lang="en-US" sz="1400" b="1">
                        <a:latin typeface="+mj-lt"/>
                      </a:endParaRPr>
                    </a:p>
                  </a:txBody>
                  <a:tcPr anchor="ctr"/>
                </a:tc>
                <a:tc>
                  <a:txBody>
                    <a:bodyPr/>
                    <a:lstStyle/>
                    <a:p>
                      <a:r>
                        <a:rPr lang="en-US" sz="1400" b="1" dirty="0">
                          <a:latin typeface="+mj-lt"/>
                        </a:rPr>
                        <a:t>Wraps HTML element(s) around each selected element</a:t>
                      </a:r>
                    </a:p>
                  </a:txBody>
                  <a:tcPr anchor="ctr"/>
                </a:tc>
                <a:extLst>
                  <a:ext uri="{0D108BD9-81ED-4DB2-BD59-A6C34878D82A}">
                    <a16:rowId xmlns:a16="http://schemas.microsoft.com/office/drawing/2014/main" val="10003"/>
                  </a:ext>
                </a:extLst>
              </a:tr>
              <a:tr h="331470">
                <a:tc>
                  <a:txBody>
                    <a:bodyPr/>
                    <a:lstStyle/>
                    <a:p>
                      <a:r>
                        <a:rPr lang="en-US" sz="1400" b="1">
                          <a:latin typeface="+mj-lt"/>
                          <a:hlinkClick r:id="rId5"/>
                        </a:rPr>
                        <a:t>wrapAll()</a:t>
                      </a:r>
                      <a:endParaRPr lang="en-US" sz="1400" b="1">
                        <a:latin typeface="+mj-lt"/>
                      </a:endParaRPr>
                    </a:p>
                  </a:txBody>
                  <a:tcPr anchor="ctr"/>
                </a:tc>
                <a:tc>
                  <a:txBody>
                    <a:bodyPr/>
                    <a:lstStyle/>
                    <a:p>
                      <a:r>
                        <a:rPr lang="en-US" sz="1400" b="1" dirty="0">
                          <a:latin typeface="+mj-lt"/>
                        </a:rPr>
                        <a:t>Wraps HTML element(s) around all selected elements</a:t>
                      </a:r>
                    </a:p>
                  </a:txBody>
                  <a:tcPr anchor="ctr"/>
                </a:tc>
                <a:extLst>
                  <a:ext uri="{0D108BD9-81ED-4DB2-BD59-A6C34878D82A}">
                    <a16:rowId xmlns:a16="http://schemas.microsoft.com/office/drawing/2014/main" val="10004"/>
                  </a:ext>
                </a:extLst>
              </a:tr>
              <a:tr h="331470">
                <a:tc>
                  <a:txBody>
                    <a:bodyPr/>
                    <a:lstStyle/>
                    <a:p>
                      <a:r>
                        <a:rPr lang="en-US" sz="1400" b="1">
                          <a:latin typeface="+mj-lt"/>
                          <a:hlinkClick r:id="rId6"/>
                        </a:rPr>
                        <a:t>wrapInner()</a:t>
                      </a:r>
                      <a:endParaRPr lang="en-US" sz="1400" b="1">
                        <a:latin typeface="+mj-lt"/>
                      </a:endParaRPr>
                    </a:p>
                  </a:txBody>
                  <a:tcPr anchor="ctr"/>
                </a:tc>
                <a:tc>
                  <a:txBody>
                    <a:bodyPr/>
                    <a:lstStyle/>
                    <a:p>
                      <a:r>
                        <a:rPr lang="en-US" sz="1400" b="1" dirty="0">
                          <a:latin typeface="+mj-lt"/>
                        </a:rPr>
                        <a:t>Wraps HTML element(s) around the content of each selected element</a:t>
                      </a:r>
                    </a:p>
                  </a:txBody>
                  <a:tcPr anchor="ctr"/>
                </a:tc>
                <a:extLst>
                  <a:ext uri="{0D108BD9-81ED-4DB2-BD59-A6C34878D82A}">
                    <a16:rowId xmlns:a16="http://schemas.microsoft.com/office/drawing/2014/main" val="10005"/>
                  </a:ext>
                </a:extLst>
              </a:tr>
            </a:tbl>
          </a:graphicData>
        </a:graphic>
      </p:graphicFrame>
      <p:sp>
        <p:nvSpPr>
          <p:cNvPr id="3" name="Date Placeholder 2">
            <a:extLst>
              <a:ext uri="{FF2B5EF4-FFF2-40B4-BE49-F238E27FC236}">
                <a16:creationId xmlns:a16="http://schemas.microsoft.com/office/drawing/2014/main" id="{B593A8FE-375F-4D73-90D2-6858EF243B9B}"/>
              </a:ext>
            </a:extLst>
          </p:cNvPr>
          <p:cNvSpPr>
            <a:spLocks noGrp="1"/>
          </p:cNvSpPr>
          <p:nvPr>
            <p:ph type="dt" sz="half" idx="10"/>
          </p:nvPr>
        </p:nvSpPr>
        <p:spPr/>
        <p:txBody>
          <a:bodyPr/>
          <a:lstStyle/>
          <a:p>
            <a:fld id="{BFA404C4-4EC1-49A4-88A3-E3C5E87D7A81}" type="datetime1">
              <a:rPr lang="en-US" smtClean="0"/>
              <a:t>1/21/2019</a:t>
            </a:fld>
            <a:endParaRPr lang="en-US"/>
          </a:p>
        </p:txBody>
      </p:sp>
      <p:sp>
        <p:nvSpPr>
          <p:cNvPr id="5" name="Footer Placeholder 4">
            <a:extLst>
              <a:ext uri="{FF2B5EF4-FFF2-40B4-BE49-F238E27FC236}">
                <a16:creationId xmlns:a16="http://schemas.microsoft.com/office/drawing/2014/main" id="{D4C5317A-F74F-440C-995E-5AAB4CC0A03D}"/>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7C7CEE92-0F1E-4C6C-8988-27355A588DE7}"/>
              </a:ext>
            </a:extLst>
          </p:cNvPr>
          <p:cNvSpPr>
            <a:spLocks noGrp="1"/>
          </p:cNvSpPr>
          <p:nvPr>
            <p:ph type="sldNum" sz="quarter" idx="12"/>
          </p:nvPr>
        </p:nvSpPr>
        <p:spPr/>
        <p:txBody>
          <a:bodyPr/>
          <a:lstStyle/>
          <a:p>
            <a:fld id="{3D46CBA2-ECE5-4BE9-B546-6761E0E67089}" type="slidenum">
              <a:rPr lang="en-US" smtClean="0"/>
              <a:t>23</a:t>
            </a:fld>
            <a:endParaRPr lang="en-US"/>
          </a:p>
        </p:txBody>
      </p:sp>
    </p:spTree>
    <p:extLst>
      <p:ext uri="{BB962C8B-B14F-4D97-AF65-F5344CB8AC3E}">
        <p14:creationId xmlns:p14="http://schemas.microsoft.com/office/powerpoint/2010/main" val="1208587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jQuery CSS Methods</a:t>
            </a:r>
          </a:p>
        </p:txBody>
      </p:sp>
      <p:sp>
        <p:nvSpPr>
          <p:cNvPr id="3" name="Content Placeholder 2"/>
          <p:cNvSpPr>
            <a:spLocks noGrp="1"/>
          </p:cNvSpPr>
          <p:nvPr>
            <p:ph idx="1"/>
          </p:nvPr>
        </p:nvSpPr>
        <p:spPr/>
        <p:txBody>
          <a:bodyPr>
            <a:normAutofit/>
          </a:bodyPr>
          <a:lstStyle/>
          <a:p>
            <a:r>
              <a:rPr lang="en-US" dirty="0"/>
              <a:t>Return a CSS Property – </a:t>
            </a:r>
          </a:p>
          <a:p>
            <a:pPr marL="393192" lvl="1" indent="0">
              <a:buNone/>
            </a:pPr>
            <a:r>
              <a:rPr lang="en-US" sz="1500" dirty="0" err="1">
                <a:solidFill>
                  <a:srgbClr val="FF0000"/>
                </a:solidFill>
                <a:latin typeface="Courier New" panose="02070309020205020404" pitchFamily="49" charset="0"/>
                <a:cs typeface="Courier New" panose="02070309020205020404" pitchFamily="49" charset="0"/>
              </a:rPr>
              <a:t>css</a:t>
            </a:r>
            <a:r>
              <a:rPr lang="en-US" sz="1500" dirty="0">
                <a:solidFill>
                  <a:srgbClr val="FF0000"/>
                </a:solidFill>
                <a:latin typeface="Courier New" panose="02070309020205020404" pitchFamily="49" charset="0"/>
                <a:cs typeface="Courier New" panose="02070309020205020404" pitchFamily="49" charset="0"/>
              </a:rPr>
              <a:t>("</a:t>
            </a:r>
            <a:r>
              <a:rPr lang="en-US" sz="1500" i="1" dirty="0" err="1">
                <a:solidFill>
                  <a:srgbClr val="FF0000"/>
                </a:solidFill>
                <a:latin typeface="Courier New" panose="02070309020205020404" pitchFamily="49" charset="0"/>
                <a:cs typeface="Courier New" panose="02070309020205020404" pitchFamily="49" charset="0"/>
              </a:rPr>
              <a:t>propertyname</a:t>
            </a:r>
            <a:r>
              <a:rPr lang="en-US" sz="1500" dirty="0">
                <a:solidFill>
                  <a:srgbClr val="FF0000"/>
                </a:solidFill>
                <a:latin typeface="Courier New" panose="02070309020205020404" pitchFamily="49" charset="0"/>
                <a:cs typeface="Courier New" panose="02070309020205020404" pitchFamily="49" charset="0"/>
              </a:rPr>
              <a:t>");</a:t>
            </a:r>
            <a:br>
              <a:rPr lang="en-US" sz="1500" dirty="0">
                <a:solidFill>
                  <a:srgbClr val="FF0000"/>
                </a:solidFill>
                <a:latin typeface="Courier New" panose="02070309020205020404" pitchFamily="49" charset="0"/>
                <a:cs typeface="Courier New" panose="02070309020205020404" pitchFamily="49" charset="0"/>
              </a:rPr>
            </a:br>
            <a:r>
              <a:rPr lang="en-US" sz="1500" dirty="0">
                <a:solidFill>
                  <a:srgbClr val="FFC000"/>
                </a:solidFill>
                <a:latin typeface="Courier New" panose="02070309020205020404" pitchFamily="49" charset="0"/>
                <a:cs typeface="Courier New" panose="02070309020205020404" pitchFamily="49" charset="0"/>
              </a:rPr>
              <a:t>$("p").</a:t>
            </a:r>
            <a:r>
              <a:rPr lang="en-US" sz="1500" dirty="0" err="1">
                <a:solidFill>
                  <a:srgbClr val="FFC000"/>
                </a:solidFill>
                <a:latin typeface="Courier New" panose="02070309020205020404" pitchFamily="49" charset="0"/>
                <a:cs typeface="Courier New" panose="02070309020205020404" pitchFamily="49" charset="0"/>
              </a:rPr>
              <a:t>css</a:t>
            </a:r>
            <a:r>
              <a:rPr lang="en-US" sz="1500" dirty="0">
                <a:solidFill>
                  <a:srgbClr val="FFC000"/>
                </a:solidFill>
                <a:latin typeface="Courier New" panose="02070309020205020404" pitchFamily="49" charset="0"/>
                <a:cs typeface="Courier New" panose="02070309020205020404" pitchFamily="49" charset="0"/>
              </a:rPr>
              <a:t>("background-color");</a:t>
            </a:r>
          </a:p>
          <a:p>
            <a:r>
              <a:rPr lang="en-US" dirty="0"/>
              <a:t>Set a CSS Property</a:t>
            </a:r>
          </a:p>
          <a:p>
            <a:pPr marL="393192" lvl="1" indent="0">
              <a:buNone/>
            </a:pPr>
            <a:r>
              <a:rPr lang="en-US" sz="1500" dirty="0" err="1">
                <a:solidFill>
                  <a:srgbClr val="FF0000"/>
                </a:solidFill>
                <a:latin typeface="Courier New" panose="02070309020205020404" pitchFamily="49" charset="0"/>
                <a:cs typeface="Courier New" panose="02070309020205020404" pitchFamily="49" charset="0"/>
              </a:rPr>
              <a:t>css</a:t>
            </a:r>
            <a:r>
              <a:rPr lang="en-US" sz="1500" dirty="0">
                <a:solidFill>
                  <a:srgbClr val="FF0000"/>
                </a:solidFill>
                <a:latin typeface="Courier New" panose="02070309020205020404" pitchFamily="49" charset="0"/>
                <a:cs typeface="Courier New" panose="02070309020205020404" pitchFamily="49" charset="0"/>
              </a:rPr>
              <a:t>("</a:t>
            </a:r>
            <a:r>
              <a:rPr lang="en-US" sz="1500" i="1" dirty="0" err="1">
                <a:solidFill>
                  <a:srgbClr val="FF0000"/>
                </a:solidFill>
                <a:latin typeface="Courier New" panose="02070309020205020404" pitchFamily="49" charset="0"/>
                <a:cs typeface="Courier New" panose="02070309020205020404" pitchFamily="49" charset="0"/>
              </a:rPr>
              <a:t>propertyname</a:t>
            </a:r>
            <a:r>
              <a:rPr lang="en-US" sz="1500" dirty="0">
                <a:solidFill>
                  <a:srgbClr val="FF0000"/>
                </a:solidFill>
                <a:latin typeface="Courier New" panose="02070309020205020404" pitchFamily="49" charset="0"/>
                <a:cs typeface="Courier New" panose="02070309020205020404" pitchFamily="49" charset="0"/>
              </a:rPr>
              <a:t>","</a:t>
            </a:r>
            <a:r>
              <a:rPr lang="en-US" sz="1500" i="1" dirty="0">
                <a:solidFill>
                  <a:srgbClr val="FF0000"/>
                </a:solidFill>
                <a:latin typeface="Courier New" panose="02070309020205020404" pitchFamily="49" charset="0"/>
                <a:cs typeface="Courier New" panose="02070309020205020404" pitchFamily="49" charset="0"/>
              </a:rPr>
              <a:t>value</a:t>
            </a:r>
            <a:r>
              <a:rPr lang="en-US" sz="1500" dirty="0">
                <a:solidFill>
                  <a:srgbClr val="FF0000"/>
                </a:solidFill>
                <a:latin typeface="Courier New" panose="02070309020205020404" pitchFamily="49" charset="0"/>
                <a:cs typeface="Courier New" panose="02070309020205020404" pitchFamily="49" charset="0"/>
              </a:rPr>
              <a:t>");</a:t>
            </a:r>
            <a:br>
              <a:rPr lang="en-US" sz="1500" dirty="0">
                <a:solidFill>
                  <a:srgbClr val="FF0000"/>
                </a:solidFill>
                <a:latin typeface="Courier New" panose="02070309020205020404" pitchFamily="49" charset="0"/>
                <a:cs typeface="Courier New" panose="02070309020205020404" pitchFamily="49" charset="0"/>
              </a:rPr>
            </a:br>
            <a:r>
              <a:rPr lang="en-US" sz="1500" dirty="0">
                <a:solidFill>
                  <a:srgbClr val="FFC000"/>
                </a:solidFill>
                <a:latin typeface="Courier New" panose="02070309020205020404" pitchFamily="49" charset="0"/>
                <a:cs typeface="Courier New" panose="02070309020205020404" pitchFamily="49" charset="0"/>
              </a:rPr>
              <a:t>$("p").</a:t>
            </a:r>
            <a:r>
              <a:rPr lang="en-US" sz="1500" dirty="0" err="1">
                <a:solidFill>
                  <a:srgbClr val="FFC000"/>
                </a:solidFill>
                <a:latin typeface="Courier New" panose="02070309020205020404" pitchFamily="49" charset="0"/>
                <a:cs typeface="Courier New" panose="02070309020205020404" pitchFamily="49" charset="0"/>
              </a:rPr>
              <a:t>css</a:t>
            </a:r>
            <a:r>
              <a:rPr lang="en-US" sz="1500" dirty="0">
                <a:solidFill>
                  <a:srgbClr val="FFC000"/>
                </a:solidFill>
                <a:latin typeface="Courier New" panose="02070309020205020404" pitchFamily="49" charset="0"/>
                <a:cs typeface="Courier New" panose="02070309020205020404" pitchFamily="49" charset="0"/>
              </a:rPr>
              <a:t>("background-color", "yellow");</a:t>
            </a:r>
          </a:p>
          <a:p>
            <a:r>
              <a:rPr lang="en-US" dirty="0"/>
              <a:t>Set Multiple CSS Properties</a:t>
            </a:r>
          </a:p>
          <a:p>
            <a:pPr marL="393192" lvl="1" indent="0">
              <a:buNone/>
            </a:pPr>
            <a:r>
              <a:rPr lang="en-US" sz="1500" dirty="0" err="1">
                <a:solidFill>
                  <a:srgbClr val="FF0000"/>
                </a:solidFill>
                <a:latin typeface="Courier New" panose="02070309020205020404" pitchFamily="49" charset="0"/>
                <a:cs typeface="Courier New" panose="02070309020205020404" pitchFamily="49" charset="0"/>
              </a:rPr>
              <a:t>css</a:t>
            </a:r>
            <a:r>
              <a:rPr lang="en-US" sz="1500" dirty="0">
                <a:solidFill>
                  <a:srgbClr val="FF0000"/>
                </a:solidFill>
                <a:latin typeface="Courier New" panose="02070309020205020404" pitchFamily="49" charset="0"/>
                <a:cs typeface="Courier New" panose="02070309020205020404" pitchFamily="49" charset="0"/>
              </a:rPr>
              <a:t>({"</a:t>
            </a:r>
            <a:r>
              <a:rPr lang="en-US" sz="1500" i="1" dirty="0" err="1">
                <a:solidFill>
                  <a:srgbClr val="FF0000"/>
                </a:solidFill>
                <a:latin typeface="Courier New" panose="02070309020205020404" pitchFamily="49" charset="0"/>
                <a:cs typeface="Courier New" panose="02070309020205020404" pitchFamily="49" charset="0"/>
              </a:rPr>
              <a:t>propertyname</a:t>
            </a:r>
            <a:r>
              <a:rPr lang="en-US" sz="1500" dirty="0">
                <a:solidFill>
                  <a:srgbClr val="FF0000"/>
                </a:solidFill>
                <a:latin typeface="Courier New" panose="02070309020205020404" pitchFamily="49" charset="0"/>
                <a:cs typeface="Courier New" panose="02070309020205020404" pitchFamily="49" charset="0"/>
              </a:rPr>
              <a:t>":"</a:t>
            </a:r>
            <a:r>
              <a:rPr lang="en-US" sz="1500" i="1" dirty="0">
                <a:solidFill>
                  <a:srgbClr val="FF0000"/>
                </a:solidFill>
                <a:latin typeface="Courier New" panose="02070309020205020404" pitchFamily="49" charset="0"/>
                <a:cs typeface="Courier New" panose="02070309020205020404" pitchFamily="49" charset="0"/>
              </a:rPr>
              <a:t>value</a:t>
            </a:r>
            <a:r>
              <a:rPr lang="en-US" sz="1500" dirty="0">
                <a:solidFill>
                  <a:srgbClr val="FF0000"/>
                </a:solidFill>
                <a:latin typeface="Courier New" panose="02070309020205020404" pitchFamily="49" charset="0"/>
                <a:cs typeface="Courier New" panose="02070309020205020404" pitchFamily="49" charset="0"/>
              </a:rPr>
              <a:t>","</a:t>
            </a:r>
            <a:r>
              <a:rPr lang="en-US" sz="1500" i="1" dirty="0" err="1">
                <a:solidFill>
                  <a:srgbClr val="FF0000"/>
                </a:solidFill>
                <a:latin typeface="Courier New" panose="02070309020205020404" pitchFamily="49" charset="0"/>
                <a:cs typeface="Courier New" panose="02070309020205020404" pitchFamily="49" charset="0"/>
              </a:rPr>
              <a:t>propertyname</a:t>
            </a:r>
            <a:r>
              <a:rPr lang="en-US" sz="1500" dirty="0">
                <a:solidFill>
                  <a:srgbClr val="FF0000"/>
                </a:solidFill>
                <a:latin typeface="Courier New" panose="02070309020205020404" pitchFamily="49" charset="0"/>
                <a:cs typeface="Courier New" panose="02070309020205020404" pitchFamily="49" charset="0"/>
              </a:rPr>
              <a:t>":"</a:t>
            </a:r>
            <a:r>
              <a:rPr lang="en-US" sz="1500" i="1" dirty="0">
                <a:solidFill>
                  <a:srgbClr val="FF0000"/>
                </a:solidFill>
                <a:latin typeface="Courier New" panose="02070309020205020404" pitchFamily="49" charset="0"/>
                <a:cs typeface="Courier New" panose="02070309020205020404" pitchFamily="49" charset="0"/>
              </a:rPr>
              <a:t>value</a:t>
            </a:r>
            <a:r>
              <a:rPr lang="en-US" sz="1500" dirty="0">
                <a:solidFill>
                  <a:srgbClr val="FF0000"/>
                </a:solidFill>
                <a:latin typeface="Courier New" panose="02070309020205020404" pitchFamily="49" charset="0"/>
                <a:cs typeface="Courier New" panose="02070309020205020404" pitchFamily="49" charset="0"/>
              </a:rPr>
              <a:t>",...});</a:t>
            </a:r>
            <a:br>
              <a:rPr lang="en-US" sz="1500" dirty="0">
                <a:solidFill>
                  <a:srgbClr val="FF0000"/>
                </a:solidFill>
                <a:latin typeface="Courier New" panose="02070309020205020404" pitchFamily="49" charset="0"/>
                <a:cs typeface="Courier New" panose="02070309020205020404" pitchFamily="49" charset="0"/>
              </a:rPr>
            </a:br>
            <a:r>
              <a:rPr lang="en-US" sz="1500" dirty="0">
                <a:solidFill>
                  <a:srgbClr val="FFC000"/>
                </a:solidFill>
                <a:latin typeface="Courier New" panose="02070309020205020404" pitchFamily="49" charset="0"/>
                <a:cs typeface="Courier New" panose="02070309020205020404" pitchFamily="49" charset="0"/>
              </a:rPr>
              <a:t>$("p").</a:t>
            </a:r>
            <a:r>
              <a:rPr lang="en-US" sz="1500" dirty="0" err="1">
                <a:solidFill>
                  <a:srgbClr val="FFC000"/>
                </a:solidFill>
                <a:latin typeface="Courier New" panose="02070309020205020404" pitchFamily="49" charset="0"/>
                <a:cs typeface="Courier New" panose="02070309020205020404" pitchFamily="49" charset="0"/>
              </a:rPr>
              <a:t>css</a:t>
            </a:r>
            <a:r>
              <a:rPr lang="en-US" sz="1500" dirty="0">
                <a:solidFill>
                  <a:srgbClr val="FFC000"/>
                </a:solidFill>
                <a:latin typeface="Courier New" panose="02070309020205020404" pitchFamily="49" charset="0"/>
                <a:cs typeface="Courier New" panose="02070309020205020404" pitchFamily="49" charset="0"/>
              </a:rPr>
              <a:t>({"background-color": "yellow", "font-size": "200%"});</a:t>
            </a:r>
          </a:p>
          <a:p>
            <a:endParaRPr lang="en-US" dirty="0"/>
          </a:p>
        </p:txBody>
      </p:sp>
      <p:sp>
        <p:nvSpPr>
          <p:cNvPr id="4" name="Date Placeholder 3">
            <a:extLst>
              <a:ext uri="{FF2B5EF4-FFF2-40B4-BE49-F238E27FC236}">
                <a16:creationId xmlns:a16="http://schemas.microsoft.com/office/drawing/2014/main" id="{2140CDC5-9B9A-4BAB-B621-B3950E1A978F}"/>
              </a:ext>
            </a:extLst>
          </p:cNvPr>
          <p:cNvSpPr>
            <a:spLocks noGrp="1"/>
          </p:cNvSpPr>
          <p:nvPr>
            <p:ph type="dt" sz="half" idx="10"/>
          </p:nvPr>
        </p:nvSpPr>
        <p:spPr/>
        <p:txBody>
          <a:bodyPr/>
          <a:lstStyle/>
          <a:p>
            <a:fld id="{9A05549E-86E1-4B22-BD60-5FE724D6672A}" type="datetime1">
              <a:rPr lang="en-US" smtClean="0"/>
              <a:t>1/21/2019</a:t>
            </a:fld>
            <a:endParaRPr lang="en-US"/>
          </a:p>
        </p:txBody>
      </p:sp>
      <p:sp>
        <p:nvSpPr>
          <p:cNvPr id="5" name="Footer Placeholder 4">
            <a:extLst>
              <a:ext uri="{FF2B5EF4-FFF2-40B4-BE49-F238E27FC236}">
                <a16:creationId xmlns:a16="http://schemas.microsoft.com/office/drawing/2014/main" id="{412D6357-A2CE-4346-B457-249B75CF4165}"/>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42CDF4E3-330B-4C4E-AF45-C37FD53A4204}"/>
              </a:ext>
            </a:extLst>
          </p:cNvPr>
          <p:cNvSpPr>
            <a:spLocks noGrp="1"/>
          </p:cNvSpPr>
          <p:nvPr>
            <p:ph type="sldNum" sz="quarter" idx="12"/>
          </p:nvPr>
        </p:nvSpPr>
        <p:spPr/>
        <p:txBody>
          <a:bodyPr/>
          <a:lstStyle/>
          <a:p>
            <a:fld id="{3D46CBA2-ECE5-4BE9-B546-6761E0E67089}" type="slidenum">
              <a:rPr lang="en-US" smtClean="0"/>
              <a:t>24</a:t>
            </a:fld>
            <a:endParaRPr lang="en-US"/>
          </a:p>
        </p:txBody>
      </p:sp>
    </p:spTree>
    <p:extLst>
      <p:ext uri="{BB962C8B-B14F-4D97-AF65-F5344CB8AC3E}">
        <p14:creationId xmlns:p14="http://schemas.microsoft.com/office/powerpoint/2010/main" val="9144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JavaScript Object Literal</a:t>
            </a:r>
          </a:p>
        </p:txBody>
      </p:sp>
      <p:sp>
        <p:nvSpPr>
          <p:cNvPr id="5" name="TextBox 4"/>
          <p:cNvSpPr txBox="1"/>
          <p:nvPr/>
        </p:nvSpPr>
        <p:spPr>
          <a:xfrm>
            <a:off x="933831" y="2221589"/>
            <a:ext cx="5381601" cy="1200329"/>
          </a:xfrm>
          <a:prstGeom prst="rect">
            <a:avLst/>
          </a:prstGeom>
          <a:noFill/>
        </p:spPr>
        <p:txBody>
          <a:bodyPr wrap="none" rtlCol="0">
            <a:spAutoFit/>
          </a:bodyPr>
          <a:lstStyle/>
          <a:p>
            <a:r>
              <a:rPr lang="en-US" b="1" dirty="0">
                <a:solidFill>
                  <a:srgbClr val="FF0000"/>
                </a:solidFill>
                <a:latin typeface="Courier New" panose="02070309020205020404" pitchFamily="49" charset="0"/>
                <a:cs typeface="Courier New" panose="02070309020205020404" pitchFamily="49" charset="0"/>
              </a:rPr>
              <a:t>{</a:t>
            </a:r>
          </a:p>
          <a:p>
            <a:r>
              <a:rPr lang="en-US" b="1" dirty="0">
                <a:solidFill>
                  <a:srgbClr val="FF0000"/>
                </a:solidFill>
                <a:latin typeface="Courier New" panose="02070309020205020404" pitchFamily="49" charset="0"/>
                <a:cs typeface="Courier New" panose="02070309020205020404" pitchFamily="49" charset="0"/>
              </a:rPr>
              <a:t>	'background-color' , '#FF0000',</a:t>
            </a:r>
          </a:p>
          <a:p>
            <a:r>
              <a:rPr lang="en-US" b="1" dirty="0">
                <a:solidFill>
                  <a:srgbClr val="FF0000"/>
                </a:solidFill>
                <a:latin typeface="Courier New" panose="02070309020205020404" pitchFamily="49" charset="0"/>
                <a:cs typeface="Courier New" panose="02070309020205020404" pitchFamily="49" charset="0"/>
              </a:rPr>
              <a:t>	'border' , '2px solid #FE0037'</a:t>
            </a:r>
          </a:p>
          <a:p>
            <a:r>
              <a:rPr lang="en-US" b="1" dirty="0">
                <a:solidFill>
                  <a:srgbClr val="FF0000"/>
                </a:solidFill>
                <a:latin typeface="Courier New" panose="02070309020205020404" pitchFamily="49" charset="0"/>
                <a:cs typeface="Courier New" panose="02070309020205020404" pitchFamily="49" charset="0"/>
              </a:rPr>
              <a:t>} </a:t>
            </a:r>
          </a:p>
        </p:txBody>
      </p:sp>
      <p:grpSp>
        <p:nvGrpSpPr>
          <p:cNvPr id="35" name="Group 34"/>
          <p:cNvGrpSpPr/>
          <p:nvPr/>
        </p:nvGrpSpPr>
        <p:grpSpPr>
          <a:xfrm>
            <a:off x="357118" y="1759924"/>
            <a:ext cx="1648208" cy="558477"/>
            <a:chOff x="185287" y="1428649"/>
            <a:chExt cx="1648208" cy="558477"/>
          </a:xfrm>
        </p:grpSpPr>
        <p:sp>
          <p:nvSpPr>
            <p:cNvPr id="6" name="TextBox 5"/>
            <p:cNvSpPr txBox="1"/>
            <p:nvPr/>
          </p:nvSpPr>
          <p:spPr>
            <a:xfrm>
              <a:off x="185287" y="1428649"/>
              <a:ext cx="1648208" cy="307777"/>
            </a:xfrm>
            <a:prstGeom prst="rect">
              <a:avLst/>
            </a:prstGeom>
            <a:noFill/>
          </p:spPr>
          <p:txBody>
            <a:bodyPr wrap="none" rtlCol="0">
              <a:spAutoFit/>
            </a:bodyPr>
            <a:lstStyle/>
            <a:p>
              <a:r>
                <a:rPr lang="en-US" sz="1400" b="1" dirty="0">
                  <a:latin typeface="+mj-lt"/>
                </a:rPr>
                <a:t>Beginning of Object</a:t>
              </a:r>
            </a:p>
          </p:txBody>
        </p:sp>
        <p:cxnSp>
          <p:nvCxnSpPr>
            <p:cNvPr id="13" name="Straight Arrow Connector 12"/>
            <p:cNvCxnSpPr>
              <a:stCxn id="6" idx="2"/>
            </p:cNvCxnSpPr>
            <p:nvPr/>
          </p:nvCxnSpPr>
          <p:spPr>
            <a:xfrm flipH="1">
              <a:off x="975874" y="1736426"/>
              <a:ext cx="33517" cy="2507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3143631" y="1758125"/>
            <a:ext cx="2446119" cy="812775"/>
            <a:chOff x="2971800" y="1426850"/>
            <a:chExt cx="2446119" cy="812775"/>
          </a:xfrm>
        </p:grpSpPr>
        <p:sp>
          <p:nvSpPr>
            <p:cNvPr id="7" name="TextBox 6"/>
            <p:cNvSpPr txBox="1"/>
            <p:nvPr/>
          </p:nvSpPr>
          <p:spPr>
            <a:xfrm>
              <a:off x="2971800" y="1426850"/>
              <a:ext cx="2446119" cy="307777"/>
            </a:xfrm>
            <a:prstGeom prst="rect">
              <a:avLst/>
            </a:prstGeom>
            <a:noFill/>
          </p:spPr>
          <p:txBody>
            <a:bodyPr wrap="none" rtlCol="0">
              <a:spAutoFit/>
            </a:bodyPr>
            <a:lstStyle/>
            <a:p>
              <a:r>
                <a:rPr lang="en-US" sz="1400" b="1" dirty="0">
                  <a:latin typeface="+mj-lt"/>
                </a:rPr>
                <a:t>Separates property from value</a:t>
              </a:r>
            </a:p>
          </p:txBody>
        </p:sp>
        <p:cxnSp>
          <p:nvCxnSpPr>
            <p:cNvPr id="19" name="Straight Arrow Connector 18"/>
            <p:cNvCxnSpPr>
              <a:stCxn id="7" idx="2"/>
            </p:cNvCxnSpPr>
            <p:nvPr/>
          </p:nvCxnSpPr>
          <p:spPr>
            <a:xfrm>
              <a:off x="4194860" y="1734627"/>
              <a:ext cx="224740" cy="50499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6191631" y="2419350"/>
            <a:ext cx="2542614" cy="523220"/>
            <a:chOff x="6019800" y="2088075"/>
            <a:chExt cx="2542614" cy="523220"/>
          </a:xfrm>
        </p:grpSpPr>
        <p:sp>
          <p:nvSpPr>
            <p:cNvPr id="10" name="TextBox 9"/>
            <p:cNvSpPr txBox="1"/>
            <p:nvPr/>
          </p:nvSpPr>
          <p:spPr>
            <a:xfrm>
              <a:off x="6324600" y="2088075"/>
              <a:ext cx="2237814" cy="523220"/>
            </a:xfrm>
            <a:prstGeom prst="rect">
              <a:avLst/>
            </a:prstGeom>
            <a:noFill/>
          </p:spPr>
          <p:txBody>
            <a:bodyPr wrap="square" rtlCol="0">
              <a:spAutoFit/>
            </a:bodyPr>
            <a:lstStyle/>
            <a:p>
              <a:r>
                <a:rPr lang="en-US" sz="1400" b="1" dirty="0">
                  <a:latin typeface="+mj-lt"/>
                </a:rPr>
                <a:t>Separate on property/value pair from the next pair</a:t>
              </a:r>
            </a:p>
          </p:txBody>
        </p:sp>
        <p:cxnSp>
          <p:nvCxnSpPr>
            <p:cNvPr id="22" name="Straight Arrow Connector 21"/>
            <p:cNvCxnSpPr>
              <a:stCxn id="10" idx="1"/>
            </p:cNvCxnSpPr>
            <p:nvPr/>
          </p:nvCxnSpPr>
          <p:spPr>
            <a:xfrm flipH="1">
              <a:off x="6019800" y="2349685"/>
              <a:ext cx="304800" cy="6125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2038394" y="3106818"/>
            <a:ext cx="836511" cy="468988"/>
            <a:chOff x="1866563" y="2775543"/>
            <a:chExt cx="836511" cy="468988"/>
          </a:xfrm>
        </p:grpSpPr>
        <p:sp>
          <p:nvSpPr>
            <p:cNvPr id="8" name="TextBox 7"/>
            <p:cNvSpPr txBox="1"/>
            <p:nvPr/>
          </p:nvSpPr>
          <p:spPr>
            <a:xfrm>
              <a:off x="1866563" y="2936754"/>
              <a:ext cx="836511" cy="307777"/>
            </a:xfrm>
            <a:prstGeom prst="rect">
              <a:avLst/>
            </a:prstGeom>
            <a:noFill/>
          </p:spPr>
          <p:txBody>
            <a:bodyPr wrap="none" rtlCol="0">
              <a:spAutoFit/>
            </a:bodyPr>
            <a:lstStyle/>
            <a:p>
              <a:r>
                <a:rPr lang="en-US" sz="1400" b="1" dirty="0">
                  <a:latin typeface="+mj-lt"/>
                </a:rPr>
                <a:t>Property</a:t>
              </a:r>
            </a:p>
          </p:txBody>
        </p:sp>
        <p:cxnSp>
          <p:nvCxnSpPr>
            <p:cNvPr id="25" name="Straight Arrow Connector 24"/>
            <p:cNvCxnSpPr>
              <a:stCxn id="8" idx="0"/>
            </p:cNvCxnSpPr>
            <p:nvPr/>
          </p:nvCxnSpPr>
          <p:spPr>
            <a:xfrm flipH="1" flipV="1">
              <a:off x="2284818" y="2775543"/>
              <a:ext cx="1" cy="1612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4444037" y="3075898"/>
            <a:ext cx="599588" cy="520241"/>
            <a:chOff x="4272206" y="2744623"/>
            <a:chExt cx="599588" cy="520241"/>
          </a:xfrm>
        </p:grpSpPr>
        <p:sp>
          <p:nvSpPr>
            <p:cNvPr id="9" name="TextBox 8"/>
            <p:cNvSpPr txBox="1"/>
            <p:nvPr/>
          </p:nvSpPr>
          <p:spPr>
            <a:xfrm>
              <a:off x="4272206" y="2957087"/>
              <a:ext cx="599588" cy="307777"/>
            </a:xfrm>
            <a:prstGeom prst="rect">
              <a:avLst/>
            </a:prstGeom>
            <a:noFill/>
          </p:spPr>
          <p:txBody>
            <a:bodyPr wrap="none" rtlCol="0">
              <a:spAutoFit/>
            </a:bodyPr>
            <a:lstStyle/>
            <a:p>
              <a:r>
                <a:rPr lang="en-US" sz="1400" b="1" dirty="0">
                  <a:latin typeface="+mj-lt"/>
                </a:rPr>
                <a:t>Value</a:t>
              </a:r>
            </a:p>
          </p:txBody>
        </p:sp>
        <p:cxnSp>
          <p:nvCxnSpPr>
            <p:cNvPr id="28" name="Straight Arrow Connector 27"/>
            <p:cNvCxnSpPr>
              <a:stCxn id="9" idx="0"/>
            </p:cNvCxnSpPr>
            <p:nvPr/>
          </p:nvCxnSpPr>
          <p:spPr>
            <a:xfrm flipV="1">
              <a:off x="4572000" y="2744623"/>
              <a:ext cx="0" cy="2124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552831" y="3360225"/>
            <a:ext cx="1189749" cy="564894"/>
            <a:chOff x="381000" y="3028950"/>
            <a:chExt cx="1189749" cy="564894"/>
          </a:xfrm>
        </p:grpSpPr>
        <p:sp>
          <p:nvSpPr>
            <p:cNvPr id="11" name="TextBox 10"/>
            <p:cNvSpPr txBox="1"/>
            <p:nvPr/>
          </p:nvSpPr>
          <p:spPr>
            <a:xfrm>
              <a:off x="381000" y="3286067"/>
              <a:ext cx="1189749" cy="307777"/>
            </a:xfrm>
            <a:prstGeom prst="rect">
              <a:avLst/>
            </a:prstGeom>
            <a:noFill/>
          </p:spPr>
          <p:txBody>
            <a:bodyPr wrap="none" rtlCol="0">
              <a:spAutoFit/>
            </a:bodyPr>
            <a:lstStyle/>
            <a:p>
              <a:r>
                <a:rPr lang="en-US" sz="1400" b="1" dirty="0">
                  <a:latin typeface="+mj-lt"/>
                </a:rPr>
                <a:t>End of Object</a:t>
              </a:r>
            </a:p>
          </p:txBody>
        </p:sp>
        <p:cxnSp>
          <p:nvCxnSpPr>
            <p:cNvPr id="32" name="Straight Arrow Connector 31"/>
            <p:cNvCxnSpPr>
              <a:stCxn id="11" idx="0"/>
            </p:cNvCxnSpPr>
            <p:nvPr/>
          </p:nvCxnSpPr>
          <p:spPr>
            <a:xfrm flipH="1" flipV="1">
              <a:off x="901363" y="3028950"/>
              <a:ext cx="74512" cy="25711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41" name="Rectangle 40"/>
          <p:cNvSpPr/>
          <p:nvPr/>
        </p:nvSpPr>
        <p:spPr>
          <a:xfrm>
            <a:off x="2005326" y="3929692"/>
            <a:ext cx="6576208" cy="646331"/>
          </a:xfrm>
          <a:prstGeom prst="rect">
            <a:avLst/>
          </a:prstGeom>
        </p:spPr>
        <p:txBody>
          <a:bodyPr wrap="square">
            <a:spAutoFit/>
          </a:bodyPr>
          <a:lstStyle/>
          <a:p>
            <a:r>
              <a:rPr lang="en-US" b="1" dirty="0">
                <a:latin typeface="+mj-lt"/>
              </a:rPr>
              <a:t>JavaScript treats the object literal as a single block of information—just as an array is a list of values.</a:t>
            </a:r>
          </a:p>
        </p:txBody>
      </p:sp>
      <p:sp>
        <p:nvSpPr>
          <p:cNvPr id="3" name="Date Placeholder 2">
            <a:extLst>
              <a:ext uri="{FF2B5EF4-FFF2-40B4-BE49-F238E27FC236}">
                <a16:creationId xmlns:a16="http://schemas.microsoft.com/office/drawing/2014/main" id="{9960D852-4167-4C11-B1BE-A3A4F84E807F}"/>
              </a:ext>
            </a:extLst>
          </p:cNvPr>
          <p:cNvSpPr>
            <a:spLocks noGrp="1"/>
          </p:cNvSpPr>
          <p:nvPr>
            <p:ph type="dt" sz="half" idx="10"/>
          </p:nvPr>
        </p:nvSpPr>
        <p:spPr/>
        <p:txBody>
          <a:bodyPr/>
          <a:lstStyle/>
          <a:p>
            <a:fld id="{25A56497-AF16-4F1A-B449-DD6E4BCC81A7}" type="datetime1">
              <a:rPr lang="en-US" smtClean="0"/>
              <a:t>1/21/2019</a:t>
            </a:fld>
            <a:endParaRPr lang="en-US"/>
          </a:p>
        </p:txBody>
      </p:sp>
      <p:sp>
        <p:nvSpPr>
          <p:cNvPr id="4" name="Footer Placeholder 3">
            <a:extLst>
              <a:ext uri="{FF2B5EF4-FFF2-40B4-BE49-F238E27FC236}">
                <a16:creationId xmlns:a16="http://schemas.microsoft.com/office/drawing/2014/main" id="{34049271-EA8D-46D5-B06E-9F9E0E18D7F0}"/>
              </a:ext>
            </a:extLst>
          </p:cNvPr>
          <p:cNvSpPr>
            <a:spLocks noGrp="1"/>
          </p:cNvSpPr>
          <p:nvPr>
            <p:ph type="ftr" sz="quarter" idx="11"/>
          </p:nvPr>
        </p:nvSpPr>
        <p:spPr/>
        <p:txBody>
          <a:bodyPr/>
          <a:lstStyle/>
          <a:p>
            <a:r>
              <a:rPr lang="en-US"/>
              <a:t>Copyright © 2007 - 2019 Carl M. Burnett</a:t>
            </a:r>
          </a:p>
        </p:txBody>
      </p:sp>
      <p:sp>
        <p:nvSpPr>
          <p:cNvPr id="12" name="Slide Number Placeholder 11">
            <a:extLst>
              <a:ext uri="{FF2B5EF4-FFF2-40B4-BE49-F238E27FC236}">
                <a16:creationId xmlns:a16="http://schemas.microsoft.com/office/drawing/2014/main" id="{E1A2485E-CEC6-40AA-91BD-F1E4979D453D}"/>
              </a:ext>
            </a:extLst>
          </p:cNvPr>
          <p:cNvSpPr>
            <a:spLocks noGrp="1"/>
          </p:cNvSpPr>
          <p:nvPr>
            <p:ph type="sldNum" sz="quarter" idx="12"/>
          </p:nvPr>
        </p:nvSpPr>
        <p:spPr/>
        <p:txBody>
          <a:bodyPr/>
          <a:lstStyle/>
          <a:p>
            <a:fld id="{3D46CBA2-ECE5-4BE9-B546-6761E0E67089}" type="slidenum">
              <a:rPr lang="en-US" smtClean="0"/>
              <a:t>25</a:t>
            </a:fld>
            <a:endParaRPr lang="en-US"/>
          </a:p>
        </p:txBody>
      </p:sp>
    </p:spTree>
    <p:extLst>
      <p:ext uri="{BB962C8B-B14F-4D97-AF65-F5344CB8AC3E}">
        <p14:creationId xmlns:p14="http://schemas.microsoft.com/office/powerpoint/2010/main" val="27939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500"/>
                                        <p:tgtEl>
                                          <p:spTgt spid="4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Using JavaScript Object Literal </a:t>
            </a:r>
          </a:p>
        </p:txBody>
      </p:sp>
      <p:sp>
        <p:nvSpPr>
          <p:cNvPr id="3" name="Rectangle 2"/>
          <p:cNvSpPr/>
          <p:nvPr/>
        </p:nvSpPr>
        <p:spPr>
          <a:xfrm>
            <a:off x="1828800" y="2549205"/>
            <a:ext cx="5486400" cy="1323439"/>
          </a:xfrm>
          <a:prstGeom prst="rect">
            <a:avLst/>
          </a:prstGeom>
        </p:spPr>
        <p:txBody>
          <a:bodyPr wrap="square">
            <a:spAutoFit/>
          </a:bodyPr>
          <a:lstStyle/>
          <a:p>
            <a:r>
              <a:rPr lang="en-US" sz="2000" b="1" dirty="0">
                <a:solidFill>
                  <a:srgbClr val="FF0000"/>
                </a:solidFill>
                <a:latin typeface="Courier New" panose="02070309020205020404" pitchFamily="49" charset="0"/>
                <a:cs typeface="Courier New" panose="02070309020205020404" pitchFamily="49" charset="0"/>
              </a:rPr>
              <a:t>$('#</a:t>
            </a:r>
            <a:r>
              <a:rPr lang="en-US" sz="2000" b="1" dirty="0" err="1">
                <a:solidFill>
                  <a:srgbClr val="FF0000"/>
                </a:solidFill>
                <a:latin typeface="Courier New" panose="02070309020205020404" pitchFamily="49" charset="0"/>
                <a:cs typeface="Courier New" panose="02070309020205020404" pitchFamily="49" charset="0"/>
              </a:rPr>
              <a:t>highlightedDiv</a:t>
            </a:r>
            <a:r>
              <a:rPr lang="en-US" sz="2000" b="1" dirty="0">
                <a:solidFill>
                  <a:srgbClr val="FF0000"/>
                </a:solidFill>
                <a:latin typeface="Courier New" panose="02070309020205020404" pitchFamily="49" charset="0"/>
                <a:cs typeface="Courier New" panose="02070309020205020404" pitchFamily="49" charset="0"/>
              </a:rPr>
              <a:t>').</a:t>
            </a:r>
            <a:r>
              <a:rPr lang="en-US" sz="2000" b="1" dirty="0" err="1">
                <a:solidFill>
                  <a:srgbClr val="FF0000"/>
                </a:solidFill>
                <a:latin typeface="Courier New" panose="02070309020205020404" pitchFamily="49" charset="0"/>
                <a:cs typeface="Courier New" panose="02070309020205020404" pitchFamily="49" charset="0"/>
              </a:rPr>
              <a:t>css</a:t>
            </a:r>
            <a:r>
              <a:rPr lang="en-US" sz="2000" b="1" dirty="0">
                <a:solidFill>
                  <a:srgbClr val="FF0000"/>
                </a:solidFill>
                <a:latin typeface="Courier New" panose="02070309020205020404" pitchFamily="49" charset="0"/>
                <a:cs typeface="Courier New" panose="02070309020205020404" pitchFamily="49" charset="0"/>
              </a:rPr>
              <a:t>({</a:t>
            </a:r>
          </a:p>
          <a:p>
            <a:r>
              <a:rPr lang="en-US" sz="2000" b="1" dirty="0">
                <a:solidFill>
                  <a:srgbClr val="FF0000"/>
                </a:solidFill>
                <a:latin typeface="Courier New" panose="02070309020205020404" pitchFamily="49" charset="0"/>
                <a:cs typeface="Courier New" panose="02070309020205020404" pitchFamily="49" charset="0"/>
              </a:rPr>
              <a:t>'background-color' : '#FF0000',</a:t>
            </a:r>
          </a:p>
          <a:p>
            <a:r>
              <a:rPr lang="en-US" sz="2000" b="1" dirty="0">
                <a:solidFill>
                  <a:srgbClr val="FF0000"/>
                </a:solidFill>
                <a:latin typeface="Courier New" panose="02070309020205020404" pitchFamily="49" charset="0"/>
                <a:cs typeface="Courier New" panose="02070309020205020404" pitchFamily="49" charset="0"/>
              </a:rPr>
              <a:t>'border' : '2px solid #FE0037'</a:t>
            </a:r>
          </a:p>
          <a:p>
            <a:r>
              <a:rPr lang="en-US" sz="2000" b="1" dirty="0">
                <a:solidFill>
                  <a:srgbClr val="FF0000"/>
                </a:solidFill>
                <a:latin typeface="Courier New" panose="02070309020205020404" pitchFamily="49" charset="0"/>
                <a:cs typeface="Courier New" panose="02070309020205020404" pitchFamily="49" charset="0"/>
              </a:rPr>
              <a:t>});</a:t>
            </a:r>
          </a:p>
        </p:txBody>
      </p:sp>
      <p:sp>
        <p:nvSpPr>
          <p:cNvPr id="4" name="Rectangle 3"/>
          <p:cNvSpPr/>
          <p:nvPr/>
        </p:nvSpPr>
        <p:spPr>
          <a:xfrm>
            <a:off x="1805345" y="1643730"/>
            <a:ext cx="5533310" cy="400110"/>
          </a:xfrm>
          <a:prstGeom prst="rect">
            <a:avLst/>
          </a:prstGeom>
        </p:spPr>
        <p:txBody>
          <a:bodyPr wrap="none">
            <a:spAutoFit/>
          </a:bodyPr>
          <a:lstStyle/>
          <a:p>
            <a:r>
              <a:rPr lang="en-US" sz="2000" b="1" dirty="0">
                <a:latin typeface="+mj-lt"/>
              </a:rPr>
              <a:t>How to use an object literal with the </a:t>
            </a:r>
            <a:r>
              <a:rPr lang="en-US" sz="2000" b="1" dirty="0" err="1">
                <a:latin typeface="+mj-lt"/>
              </a:rPr>
              <a:t>css</a:t>
            </a:r>
            <a:r>
              <a:rPr lang="en-US" sz="2000" b="1" dirty="0">
                <a:latin typeface="+mj-lt"/>
              </a:rPr>
              <a:t>() function</a:t>
            </a:r>
          </a:p>
        </p:txBody>
      </p:sp>
      <p:sp>
        <p:nvSpPr>
          <p:cNvPr id="5" name="Date Placeholder 4">
            <a:extLst>
              <a:ext uri="{FF2B5EF4-FFF2-40B4-BE49-F238E27FC236}">
                <a16:creationId xmlns:a16="http://schemas.microsoft.com/office/drawing/2014/main" id="{D1C9FC53-9F2F-4311-939B-23672E485549}"/>
              </a:ext>
            </a:extLst>
          </p:cNvPr>
          <p:cNvSpPr>
            <a:spLocks noGrp="1"/>
          </p:cNvSpPr>
          <p:nvPr>
            <p:ph type="dt" sz="half" idx="10"/>
          </p:nvPr>
        </p:nvSpPr>
        <p:spPr/>
        <p:txBody>
          <a:bodyPr/>
          <a:lstStyle/>
          <a:p>
            <a:fld id="{22843C90-9C37-4594-988D-45C9332AAD83}" type="datetime1">
              <a:rPr lang="en-US" smtClean="0"/>
              <a:t>1/21/2019</a:t>
            </a:fld>
            <a:endParaRPr lang="en-US"/>
          </a:p>
        </p:txBody>
      </p:sp>
      <p:sp>
        <p:nvSpPr>
          <p:cNvPr id="6" name="Footer Placeholder 5">
            <a:extLst>
              <a:ext uri="{FF2B5EF4-FFF2-40B4-BE49-F238E27FC236}">
                <a16:creationId xmlns:a16="http://schemas.microsoft.com/office/drawing/2014/main" id="{80ABB9B9-C8AA-4A63-94FA-B15E36EA35A6}"/>
              </a:ext>
            </a:extLst>
          </p:cNvPr>
          <p:cNvSpPr>
            <a:spLocks noGrp="1"/>
          </p:cNvSpPr>
          <p:nvPr>
            <p:ph type="ftr" sz="quarter" idx="11"/>
          </p:nvPr>
        </p:nvSpPr>
        <p:spPr/>
        <p:txBody>
          <a:bodyPr/>
          <a:lstStyle/>
          <a:p>
            <a:r>
              <a:rPr lang="en-US"/>
              <a:t>Copyright © 2007 - 2019 Carl M. Burnett</a:t>
            </a:r>
          </a:p>
        </p:txBody>
      </p:sp>
      <p:sp>
        <p:nvSpPr>
          <p:cNvPr id="7" name="Slide Number Placeholder 6">
            <a:extLst>
              <a:ext uri="{FF2B5EF4-FFF2-40B4-BE49-F238E27FC236}">
                <a16:creationId xmlns:a16="http://schemas.microsoft.com/office/drawing/2014/main" id="{89ECFC4B-791B-402C-8B1E-C2D7DA0694AE}"/>
              </a:ext>
            </a:extLst>
          </p:cNvPr>
          <p:cNvSpPr>
            <a:spLocks noGrp="1"/>
          </p:cNvSpPr>
          <p:nvPr>
            <p:ph type="sldNum" sz="quarter" idx="12"/>
          </p:nvPr>
        </p:nvSpPr>
        <p:spPr/>
        <p:txBody>
          <a:bodyPr/>
          <a:lstStyle/>
          <a:p>
            <a:fld id="{3D46CBA2-ECE5-4BE9-B546-6761E0E67089}" type="slidenum">
              <a:rPr lang="en-US" smtClean="0"/>
              <a:t>26</a:t>
            </a:fld>
            <a:endParaRPr lang="en-US"/>
          </a:p>
        </p:txBody>
      </p:sp>
    </p:spTree>
    <p:extLst>
      <p:ext uri="{BB962C8B-B14F-4D97-AF65-F5344CB8AC3E}">
        <p14:creationId xmlns:p14="http://schemas.microsoft.com/office/powerpoint/2010/main" val="4043993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jQuery CSS Methods</a:t>
            </a:r>
            <a:endParaRPr lang="en-US" dirty="0">
              <a:effectLst>
                <a:outerShdw blurRad="38100" dist="38100" dir="2700000" algn="tl">
                  <a:srgbClr val="000000">
                    <a:alpha val="43137"/>
                  </a:srgbClr>
                </a:outerShdw>
              </a:effectLst>
            </a:endParaRPr>
          </a:p>
        </p:txBody>
      </p:sp>
      <p:graphicFrame>
        <p:nvGraphicFramePr>
          <p:cNvPr id="3" name="Content Placeholder 3"/>
          <p:cNvGraphicFramePr>
            <a:graphicFrameLocks/>
          </p:cNvGraphicFramePr>
          <p:nvPr>
            <p:extLst>
              <p:ext uri="{D42A27DB-BD31-4B8C-83A1-F6EECF244321}">
                <p14:modId xmlns:p14="http://schemas.microsoft.com/office/powerpoint/2010/main" val="274694729"/>
              </p:ext>
            </p:extLst>
          </p:nvPr>
        </p:nvGraphicFramePr>
        <p:xfrm>
          <a:off x="365760" y="1743075"/>
          <a:ext cx="8397240" cy="1325880"/>
        </p:xfrm>
        <a:graphic>
          <a:graphicData uri="http://schemas.openxmlformats.org/drawingml/2006/table">
            <a:tbl>
              <a:tblPr firstRow="1" bandRow="1">
                <a:tableStyleId>{5C22544A-7EE6-4342-B048-85BDC9FD1C3A}</a:tableStyleId>
              </a:tblPr>
              <a:tblGrid>
                <a:gridCol w="2079413">
                  <a:extLst>
                    <a:ext uri="{9D8B030D-6E8A-4147-A177-3AD203B41FA5}">
                      <a16:colId xmlns:a16="http://schemas.microsoft.com/office/drawing/2014/main" val="20000"/>
                    </a:ext>
                  </a:extLst>
                </a:gridCol>
                <a:gridCol w="6317827">
                  <a:extLst>
                    <a:ext uri="{9D8B030D-6E8A-4147-A177-3AD203B41FA5}">
                      <a16:colId xmlns:a16="http://schemas.microsoft.com/office/drawing/2014/main" val="20001"/>
                    </a:ext>
                  </a:extLst>
                </a:gridCol>
              </a:tblGrid>
              <a:tr h="331470">
                <a:tc>
                  <a:txBody>
                    <a:bodyPr/>
                    <a:lstStyle/>
                    <a:p>
                      <a:r>
                        <a:rPr lang="en-US" sz="1400" b="1" dirty="0">
                          <a:effectLst/>
                          <a:latin typeface="+mj-lt"/>
                        </a:rPr>
                        <a:t>Method</a:t>
                      </a:r>
                    </a:p>
                  </a:txBody>
                  <a:tcPr anchor="ctr"/>
                </a:tc>
                <a:tc>
                  <a:txBody>
                    <a:bodyPr/>
                    <a:lstStyle/>
                    <a:p>
                      <a:r>
                        <a:rPr lang="en-US" sz="1400" b="1">
                          <a:latin typeface="+mj-lt"/>
                        </a:rPr>
                        <a:t>Description</a:t>
                      </a:r>
                    </a:p>
                  </a:txBody>
                  <a:tcPr anchor="ctr"/>
                </a:tc>
                <a:extLst>
                  <a:ext uri="{0D108BD9-81ED-4DB2-BD59-A6C34878D82A}">
                    <a16:rowId xmlns:a16="http://schemas.microsoft.com/office/drawing/2014/main" val="10000"/>
                  </a:ext>
                </a:extLst>
              </a:tr>
              <a:tr h="331470">
                <a:tc>
                  <a:txBody>
                    <a:bodyPr/>
                    <a:lstStyle/>
                    <a:p>
                      <a:r>
                        <a:rPr lang="en-US" sz="1400" b="1" dirty="0" err="1">
                          <a:latin typeface="+mj-lt"/>
                          <a:hlinkClick r:id="rId2"/>
                        </a:rPr>
                        <a:t>addClass</a:t>
                      </a:r>
                      <a:r>
                        <a:rPr lang="en-US" sz="1400" b="1" dirty="0">
                          <a:latin typeface="+mj-lt"/>
                          <a:hlinkClick r:id="rId2"/>
                        </a:rPr>
                        <a:t>() </a:t>
                      </a:r>
                      <a:endParaRPr lang="en-US" sz="1400" b="1" dirty="0">
                        <a:latin typeface="+mj-lt"/>
                      </a:endParaRPr>
                    </a:p>
                  </a:txBody>
                  <a:tcPr anchor="ctr"/>
                </a:tc>
                <a:tc>
                  <a:txBody>
                    <a:bodyPr/>
                    <a:lstStyle/>
                    <a:p>
                      <a:r>
                        <a:rPr lang="en-US" sz="1400" b="1" dirty="0">
                          <a:latin typeface="+mj-lt"/>
                        </a:rPr>
                        <a:t>Adds one or more classes to the selected elements</a:t>
                      </a:r>
                    </a:p>
                  </a:txBody>
                  <a:tcPr anchor="ctr"/>
                </a:tc>
                <a:extLst>
                  <a:ext uri="{0D108BD9-81ED-4DB2-BD59-A6C34878D82A}">
                    <a16:rowId xmlns:a16="http://schemas.microsoft.com/office/drawing/2014/main" val="10001"/>
                  </a:ext>
                </a:extLst>
              </a:tr>
              <a:tr h="331470">
                <a:tc>
                  <a:txBody>
                    <a:bodyPr/>
                    <a:lstStyle/>
                    <a:p>
                      <a:r>
                        <a:rPr lang="en-US" sz="1400" b="1" dirty="0" err="1">
                          <a:latin typeface="+mj-lt"/>
                          <a:hlinkClick r:id="rId2"/>
                        </a:rPr>
                        <a:t>removeClass</a:t>
                      </a:r>
                      <a:r>
                        <a:rPr lang="en-US" sz="1400" b="1" dirty="0">
                          <a:latin typeface="+mj-lt"/>
                          <a:hlinkClick r:id="rId2"/>
                        </a:rPr>
                        <a:t>() </a:t>
                      </a:r>
                      <a:endParaRPr lang="en-US" sz="14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j-lt"/>
                        </a:rPr>
                        <a:t>Removes one or more classes from the selected elements</a:t>
                      </a:r>
                    </a:p>
                  </a:txBody>
                  <a:tcPr anchor="ctr"/>
                </a:tc>
                <a:extLst>
                  <a:ext uri="{0D108BD9-81ED-4DB2-BD59-A6C34878D82A}">
                    <a16:rowId xmlns:a16="http://schemas.microsoft.com/office/drawing/2014/main" val="10002"/>
                  </a:ext>
                </a:extLst>
              </a:tr>
              <a:tr h="331470">
                <a:tc>
                  <a:txBody>
                    <a:bodyPr/>
                    <a:lstStyle/>
                    <a:p>
                      <a:r>
                        <a:rPr lang="en-US" sz="1400" b="1" dirty="0" err="1">
                          <a:latin typeface="+mj-lt"/>
                          <a:hlinkClick r:id="rId2"/>
                        </a:rPr>
                        <a:t>toggleClass</a:t>
                      </a:r>
                      <a:r>
                        <a:rPr lang="en-US" sz="1400" b="1" dirty="0">
                          <a:latin typeface="+mj-lt"/>
                          <a:hlinkClick r:id="rId2"/>
                        </a:rPr>
                        <a:t>() </a:t>
                      </a:r>
                      <a:endParaRPr lang="en-US" sz="14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j-lt"/>
                        </a:rPr>
                        <a:t>Toggles between adding/removing classes from the selected elements</a:t>
                      </a:r>
                    </a:p>
                  </a:txBody>
                  <a:tcPr anchor="ctr"/>
                </a:tc>
                <a:extLst>
                  <a:ext uri="{0D108BD9-81ED-4DB2-BD59-A6C34878D82A}">
                    <a16:rowId xmlns:a16="http://schemas.microsoft.com/office/drawing/2014/main" val="10003"/>
                  </a:ext>
                </a:extLst>
              </a:tr>
            </a:tbl>
          </a:graphicData>
        </a:graphic>
      </p:graphicFrame>
      <p:sp>
        <p:nvSpPr>
          <p:cNvPr id="4" name="Date Placeholder 3">
            <a:extLst>
              <a:ext uri="{FF2B5EF4-FFF2-40B4-BE49-F238E27FC236}">
                <a16:creationId xmlns:a16="http://schemas.microsoft.com/office/drawing/2014/main" id="{DE9A7EA5-9E9A-4E1A-A14B-80B78B8A542E}"/>
              </a:ext>
            </a:extLst>
          </p:cNvPr>
          <p:cNvSpPr>
            <a:spLocks noGrp="1"/>
          </p:cNvSpPr>
          <p:nvPr>
            <p:ph type="dt" sz="half" idx="10"/>
          </p:nvPr>
        </p:nvSpPr>
        <p:spPr/>
        <p:txBody>
          <a:bodyPr/>
          <a:lstStyle/>
          <a:p>
            <a:fld id="{128C7D8C-17FA-454E-BF8B-53C450946428}" type="datetime1">
              <a:rPr lang="en-US" smtClean="0"/>
              <a:t>1/21/2019</a:t>
            </a:fld>
            <a:endParaRPr lang="en-US"/>
          </a:p>
        </p:txBody>
      </p:sp>
      <p:sp>
        <p:nvSpPr>
          <p:cNvPr id="5" name="Footer Placeholder 4">
            <a:extLst>
              <a:ext uri="{FF2B5EF4-FFF2-40B4-BE49-F238E27FC236}">
                <a16:creationId xmlns:a16="http://schemas.microsoft.com/office/drawing/2014/main" id="{8CE8F155-9488-4191-BBC3-23F87C5E6069}"/>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349F459E-ADBD-4076-BAB7-EB646F788166}"/>
              </a:ext>
            </a:extLst>
          </p:cNvPr>
          <p:cNvSpPr>
            <a:spLocks noGrp="1"/>
          </p:cNvSpPr>
          <p:nvPr>
            <p:ph type="sldNum" sz="quarter" idx="12"/>
          </p:nvPr>
        </p:nvSpPr>
        <p:spPr/>
        <p:txBody>
          <a:bodyPr/>
          <a:lstStyle/>
          <a:p>
            <a:fld id="{3D46CBA2-ECE5-4BE9-B546-6761E0E67089}" type="slidenum">
              <a:rPr lang="en-US" smtClean="0"/>
              <a:t>27</a:t>
            </a:fld>
            <a:endParaRPr lang="en-US"/>
          </a:p>
        </p:txBody>
      </p:sp>
    </p:spTree>
    <p:extLst>
      <p:ext uri="{BB962C8B-B14F-4D97-AF65-F5344CB8AC3E}">
        <p14:creationId xmlns:p14="http://schemas.microsoft.com/office/powerpoint/2010/main" val="2069981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Filtering Methods</a:t>
            </a:r>
          </a:p>
        </p:txBody>
      </p:sp>
      <p:graphicFrame>
        <p:nvGraphicFramePr>
          <p:cNvPr id="4" name="Content Placeholder 3"/>
          <p:cNvGraphicFramePr>
            <a:graphicFrameLocks noGrp="1"/>
          </p:cNvGraphicFramePr>
          <p:nvPr>
            <p:ph idx="1"/>
            <p:extLst/>
          </p:nvPr>
        </p:nvGraphicFramePr>
        <p:xfrm>
          <a:off x="457200" y="1450975"/>
          <a:ext cx="8229600" cy="348488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6781800">
                  <a:extLst>
                    <a:ext uri="{9D8B030D-6E8A-4147-A177-3AD203B41FA5}">
                      <a16:colId xmlns:a16="http://schemas.microsoft.com/office/drawing/2014/main" val="20001"/>
                    </a:ext>
                  </a:extLst>
                </a:gridCol>
              </a:tblGrid>
              <a:tr h="370840">
                <a:tc>
                  <a:txBody>
                    <a:bodyPr/>
                    <a:lstStyle/>
                    <a:p>
                      <a:r>
                        <a:rPr lang="en-US" sz="1400" b="1" dirty="0">
                          <a:effectLst/>
                          <a:latin typeface="+mj-lt"/>
                        </a:rPr>
                        <a:t>Method</a:t>
                      </a:r>
                    </a:p>
                  </a:txBody>
                  <a:tcPr anchor="ctr"/>
                </a:tc>
                <a:tc>
                  <a:txBody>
                    <a:bodyPr/>
                    <a:lstStyle/>
                    <a:p>
                      <a:r>
                        <a:rPr lang="en-US" sz="1400" b="1" dirty="0">
                          <a:latin typeface="+mj-lt"/>
                        </a:rPr>
                        <a:t>Description</a:t>
                      </a:r>
                    </a:p>
                  </a:txBody>
                  <a:tcPr anchor="ctr"/>
                </a:tc>
                <a:extLst>
                  <a:ext uri="{0D108BD9-81ED-4DB2-BD59-A6C34878D82A}">
                    <a16:rowId xmlns:a16="http://schemas.microsoft.com/office/drawing/2014/main" val="10000"/>
                  </a:ext>
                </a:extLst>
              </a:tr>
              <a:tr h="370840">
                <a:tc>
                  <a:txBody>
                    <a:bodyPr/>
                    <a:lstStyle/>
                    <a:p>
                      <a:r>
                        <a:rPr lang="en-US" sz="1400" b="1" dirty="0" err="1">
                          <a:latin typeface="+mj-lt"/>
                          <a:hlinkClick r:id="rId2"/>
                        </a:rPr>
                        <a:t>eq</a:t>
                      </a:r>
                      <a:r>
                        <a:rPr lang="en-US" sz="1400" b="1" dirty="0">
                          <a:latin typeface="+mj-lt"/>
                          <a:hlinkClick r:id="rId2"/>
                        </a:rPr>
                        <a:t>()</a:t>
                      </a:r>
                      <a:endParaRPr lang="en-US" sz="14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a:solidFill>
                            <a:schemeClr val="dk1"/>
                          </a:solidFill>
                          <a:latin typeface="+mj-lt"/>
                          <a:ea typeface="+mn-ea"/>
                          <a:cs typeface="+mn-cs"/>
                        </a:rPr>
                        <a:t>Returns an element with a specific index number of the selected elements</a:t>
                      </a:r>
                    </a:p>
                  </a:txBody>
                  <a:tcPr anchor="ctr"/>
                </a:tc>
                <a:extLst>
                  <a:ext uri="{0D108BD9-81ED-4DB2-BD59-A6C34878D82A}">
                    <a16:rowId xmlns:a16="http://schemas.microsoft.com/office/drawing/2014/main" val="10001"/>
                  </a:ext>
                </a:extLst>
              </a:tr>
              <a:tr h="370840">
                <a:tc>
                  <a:txBody>
                    <a:bodyPr/>
                    <a:lstStyle/>
                    <a:p>
                      <a:r>
                        <a:rPr lang="en-US" sz="1400" b="1" dirty="0">
                          <a:latin typeface="+mj-lt"/>
                          <a:hlinkClick r:id="rId3"/>
                        </a:rPr>
                        <a:t>filter()</a:t>
                      </a:r>
                      <a:endParaRPr lang="en-US" sz="14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a:solidFill>
                            <a:schemeClr val="dk1"/>
                          </a:solidFill>
                          <a:latin typeface="+mj-lt"/>
                          <a:ea typeface="+mn-ea"/>
                          <a:cs typeface="+mn-cs"/>
                        </a:rPr>
                        <a:t>Reduce the set of matched elements to those that match the selector or pass the function's test</a:t>
                      </a:r>
                    </a:p>
                  </a:txBody>
                  <a:tcPr anchor="ct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a:solidFill>
                            <a:schemeClr val="dk1"/>
                          </a:solidFill>
                          <a:latin typeface="+mj-lt"/>
                          <a:ea typeface="+mn-ea"/>
                          <a:cs typeface="+mn-cs"/>
                          <a:hlinkClick r:id="rId4"/>
                        </a:rPr>
                        <a:t>even()</a:t>
                      </a:r>
                      <a:endParaRPr kumimoji="0" lang="en-US" sz="1400" b="1" kern="1200" dirty="0">
                        <a:solidFill>
                          <a:schemeClr val="dk1"/>
                        </a:solidFill>
                        <a:latin typeface="+mj-lt"/>
                        <a:ea typeface="+mn-ea"/>
                        <a:cs typeface="+mn-cs"/>
                      </a:endParaRPr>
                    </a:p>
                  </a:txBody>
                  <a:tcPr anchor="ctr"/>
                </a:tc>
                <a:tc>
                  <a:txBody>
                    <a:bodyPr/>
                    <a:lstStyle/>
                    <a:p>
                      <a:r>
                        <a:rPr lang="en-US" sz="1400" b="1" dirty="0">
                          <a:latin typeface="+mj-lt"/>
                        </a:rPr>
                        <a:t>Selects each element with an even index number (like: 0, 2, 4, etc.).</a:t>
                      </a:r>
                    </a:p>
                  </a:txBody>
                  <a:tcPr anchor="ct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a:solidFill>
                            <a:schemeClr val="dk1"/>
                          </a:solidFill>
                          <a:latin typeface="+mj-lt"/>
                          <a:ea typeface="+mn-ea"/>
                          <a:cs typeface="+mn-cs"/>
                          <a:hlinkClick r:id="rId5"/>
                        </a:rPr>
                        <a:t>odd()</a:t>
                      </a:r>
                      <a:endParaRPr kumimoji="0" lang="en-US" sz="1400" b="1" kern="1200" dirty="0">
                        <a:solidFill>
                          <a:schemeClr val="dk1"/>
                        </a:solidFill>
                        <a:latin typeface="+mj-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a:solidFill>
                            <a:schemeClr val="dk1"/>
                          </a:solidFill>
                          <a:latin typeface="+mj-lt"/>
                          <a:ea typeface="+mn-ea"/>
                          <a:cs typeface="+mn-cs"/>
                        </a:rPr>
                        <a:t>Selects each element with an odd index number (like: 1, 3, 5, etc.).</a:t>
                      </a:r>
                    </a:p>
                  </a:txBody>
                  <a:tcPr anchor="ctr"/>
                </a:tc>
                <a:extLst>
                  <a:ext uri="{0D108BD9-81ED-4DB2-BD59-A6C34878D82A}">
                    <a16:rowId xmlns:a16="http://schemas.microsoft.com/office/drawing/2014/main" val="10004"/>
                  </a:ext>
                </a:extLst>
              </a:tr>
              <a:tr h="370840">
                <a:tc>
                  <a:txBody>
                    <a:bodyPr/>
                    <a:lstStyle/>
                    <a:p>
                      <a:r>
                        <a:rPr lang="en-US" sz="1400" b="1">
                          <a:latin typeface="+mj-lt"/>
                          <a:hlinkClick r:id="rId6"/>
                        </a:rPr>
                        <a:t>first()</a:t>
                      </a:r>
                      <a:endParaRPr lang="en-US" sz="1400" b="1">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j-lt"/>
                        </a:rPr>
                        <a:t>Returns the first element of the selected elements</a:t>
                      </a:r>
                    </a:p>
                  </a:txBody>
                  <a:tcPr anchor="ctr"/>
                </a:tc>
                <a:extLst>
                  <a:ext uri="{0D108BD9-81ED-4DB2-BD59-A6C34878D82A}">
                    <a16:rowId xmlns:a16="http://schemas.microsoft.com/office/drawing/2014/main" val="10005"/>
                  </a:ext>
                </a:extLst>
              </a:tr>
              <a:tr h="370840">
                <a:tc>
                  <a:txBody>
                    <a:bodyPr/>
                    <a:lstStyle/>
                    <a:p>
                      <a:r>
                        <a:rPr lang="en-US" sz="1400" b="1">
                          <a:latin typeface="+mj-lt"/>
                          <a:hlinkClick r:id="rId7"/>
                        </a:rPr>
                        <a:t>last()</a:t>
                      </a:r>
                      <a:endParaRPr lang="en-US" sz="1400" b="1">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j-lt"/>
                        </a:rPr>
                        <a:t>Returns the last element of the selected elements</a:t>
                      </a:r>
                    </a:p>
                  </a:txBody>
                  <a:tcPr anchor="ctr"/>
                </a:tc>
                <a:extLst>
                  <a:ext uri="{0D108BD9-81ED-4DB2-BD59-A6C34878D82A}">
                    <a16:rowId xmlns:a16="http://schemas.microsoft.com/office/drawing/2014/main" val="10006"/>
                  </a:ext>
                </a:extLst>
              </a:tr>
              <a:tr h="370840">
                <a:tc>
                  <a:txBody>
                    <a:bodyPr/>
                    <a:lstStyle/>
                    <a:p>
                      <a:r>
                        <a:rPr lang="en-US" sz="1400" b="1">
                          <a:latin typeface="+mj-lt"/>
                          <a:hlinkClick r:id="rId8"/>
                        </a:rPr>
                        <a:t>not()</a:t>
                      </a:r>
                      <a:endParaRPr lang="en-US" sz="1400" b="1">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kern="1200" dirty="0">
                          <a:solidFill>
                            <a:schemeClr val="dk1"/>
                          </a:solidFill>
                          <a:latin typeface="+mj-lt"/>
                          <a:ea typeface="+mn-ea"/>
                          <a:cs typeface="+mn-cs"/>
                        </a:rPr>
                        <a:t>Remove elements from the set of matched elements</a:t>
                      </a:r>
                    </a:p>
                  </a:txBody>
                  <a:tcPr anchor="ctr"/>
                </a:tc>
                <a:extLst>
                  <a:ext uri="{0D108BD9-81ED-4DB2-BD59-A6C34878D82A}">
                    <a16:rowId xmlns:a16="http://schemas.microsoft.com/office/drawing/2014/main" val="10007"/>
                  </a:ext>
                </a:extLst>
              </a:tr>
              <a:tr h="370840">
                <a:tc>
                  <a:txBody>
                    <a:bodyPr/>
                    <a:lstStyle/>
                    <a:p>
                      <a:r>
                        <a:rPr lang="en-US" sz="1400" b="1" dirty="0">
                          <a:latin typeface="+mj-lt"/>
                          <a:hlinkClick r:id="rId9"/>
                        </a:rPr>
                        <a:t>has()</a:t>
                      </a:r>
                      <a:endParaRPr lang="en-US" sz="14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j-lt"/>
                        </a:rPr>
                        <a:t>Returns all elements that have one or more elements inside of them</a:t>
                      </a:r>
                    </a:p>
                  </a:txBody>
                  <a:tcPr anchor="ctr"/>
                </a:tc>
                <a:extLst>
                  <a:ext uri="{0D108BD9-81ED-4DB2-BD59-A6C34878D82A}">
                    <a16:rowId xmlns:a16="http://schemas.microsoft.com/office/drawing/2014/main" val="10008"/>
                  </a:ext>
                </a:extLst>
              </a:tr>
            </a:tbl>
          </a:graphicData>
        </a:graphic>
      </p:graphicFrame>
      <p:sp>
        <p:nvSpPr>
          <p:cNvPr id="3" name="Date Placeholder 2">
            <a:extLst>
              <a:ext uri="{FF2B5EF4-FFF2-40B4-BE49-F238E27FC236}">
                <a16:creationId xmlns:a16="http://schemas.microsoft.com/office/drawing/2014/main" id="{7B6224B0-E5E2-497F-B94C-629AA9931A6E}"/>
              </a:ext>
            </a:extLst>
          </p:cNvPr>
          <p:cNvSpPr>
            <a:spLocks noGrp="1"/>
          </p:cNvSpPr>
          <p:nvPr>
            <p:ph type="dt" sz="half" idx="10"/>
          </p:nvPr>
        </p:nvSpPr>
        <p:spPr/>
        <p:txBody>
          <a:bodyPr/>
          <a:lstStyle/>
          <a:p>
            <a:fld id="{EA9C4B9D-BE47-494E-BBC3-E2C43DB1259B}" type="datetime1">
              <a:rPr lang="en-US" smtClean="0"/>
              <a:t>1/21/2019</a:t>
            </a:fld>
            <a:endParaRPr lang="en-US"/>
          </a:p>
        </p:txBody>
      </p:sp>
      <p:sp>
        <p:nvSpPr>
          <p:cNvPr id="5" name="Footer Placeholder 4">
            <a:extLst>
              <a:ext uri="{FF2B5EF4-FFF2-40B4-BE49-F238E27FC236}">
                <a16:creationId xmlns:a16="http://schemas.microsoft.com/office/drawing/2014/main" id="{301F214F-3831-4BE4-9571-37A5FAA271B9}"/>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01678369-CD9A-4A5B-A05C-104B8E8B3C83}"/>
              </a:ext>
            </a:extLst>
          </p:cNvPr>
          <p:cNvSpPr>
            <a:spLocks noGrp="1"/>
          </p:cNvSpPr>
          <p:nvPr>
            <p:ph type="sldNum" sz="quarter" idx="12"/>
          </p:nvPr>
        </p:nvSpPr>
        <p:spPr/>
        <p:txBody>
          <a:bodyPr/>
          <a:lstStyle/>
          <a:p>
            <a:fld id="{3D46CBA2-ECE5-4BE9-B546-6761E0E67089}" type="slidenum">
              <a:rPr lang="en-US" smtClean="0"/>
              <a:t>28</a:t>
            </a:fld>
            <a:endParaRPr lang="en-US"/>
          </a:p>
        </p:txBody>
      </p:sp>
    </p:spTree>
    <p:extLst>
      <p:ext uri="{BB962C8B-B14F-4D97-AF65-F5344CB8AC3E}">
        <p14:creationId xmlns:p14="http://schemas.microsoft.com/office/powerpoint/2010/main" val="1807986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Filtering Methods</a:t>
            </a:r>
          </a:p>
        </p:txBody>
      </p:sp>
      <p:graphicFrame>
        <p:nvGraphicFramePr>
          <p:cNvPr id="4" name="Content Placeholder 3"/>
          <p:cNvGraphicFramePr>
            <a:graphicFrameLocks noGrp="1"/>
          </p:cNvGraphicFramePr>
          <p:nvPr>
            <p:ph idx="1"/>
            <p:extLst/>
          </p:nvPr>
        </p:nvGraphicFramePr>
        <p:xfrm>
          <a:off x="457200" y="1450975"/>
          <a:ext cx="8229600" cy="148336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6781800">
                  <a:extLst>
                    <a:ext uri="{9D8B030D-6E8A-4147-A177-3AD203B41FA5}">
                      <a16:colId xmlns:a16="http://schemas.microsoft.com/office/drawing/2014/main" val="20001"/>
                    </a:ext>
                  </a:extLst>
                </a:gridCol>
              </a:tblGrid>
              <a:tr h="370840">
                <a:tc>
                  <a:txBody>
                    <a:bodyPr/>
                    <a:lstStyle/>
                    <a:p>
                      <a:r>
                        <a:rPr lang="en-US" sz="1400" b="1" dirty="0">
                          <a:effectLst/>
                          <a:latin typeface="+mj-lt"/>
                        </a:rPr>
                        <a:t>Method</a:t>
                      </a:r>
                    </a:p>
                  </a:txBody>
                  <a:tcPr anchor="ctr"/>
                </a:tc>
                <a:tc>
                  <a:txBody>
                    <a:bodyPr/>
                    <a:lstStyle/>
                    <a:p>
                      <a:r>
                        <a:rPr lang="en-US" sz="1400" b="1" dirty="0">
                          <a:latin typeface="+mj-lt"/>
                        </a:rPr>
                        <a:t>Description</a:t>
                      </a:r>
                    </a:p>
                  </a:txBody>
                  <a:tcPr anchor="ctr"/>
                </a:tc>
                <a:extLst>
                  <a:ext uri="{0D108BD9-81ED-4DB2-BD59-A6C34878D82A}">
                    <a16:rowId xmlns:a16="http://schemas.microsoft.com/office/drawing/2014/main" val="10000"/>
                  </a:ext>
                </a:extLst>
              </a:tr>
              <a:tr h="370840">
                <a:tc>
                  <a:txBody>
                    <a:bodyPr/>
                    <a:lstStyle/>
                    <a:p>
                      <a:r>
                        <a:rPr kumimoji="0" lang="en-US" sz="1400" b="1" i="0" u="none" strike="noStrike" kern="1200" baseline="0" dirty="0">
                          <a:solidFill>
                            <a:schemeClr val="dk1"/>
                          </a:solidFill>
                          <a:latin typeface="+mj-lt"/>
                          <a:ea typeface="+mn-ea"/>
                          <a:cs typeface="+mn-cs"/>
                        </a:rPr>
                        <a:t>:contains() </a:t>
                      </a:r>
                    </a:p>
                  </a:txBody>
                  <a:tcPr anchor="ctr"/>
                </a:tc>
                <a:tc>
                  <a:txBody>
                    <a:bodyPr/>
                    <a:lstStyle/>
                    <a:p>
                      <a:r>
                        <a:rPr kumimoji="0" lang="en-US" sz="1400" b="1" i="0" u="none" strike="noStrike" kern="1200" baseline="0" dirty="0">
                          <a:solidFill>
                            <a:schemeClr val="dk1"/>
                          </a:solidFill>
                          <a:latin typeface="+mj-lt"/>
                          <a:ea typeface="+mn-ea"/>
                          <a:cs typeface="+mn-cs"/>
                        </a:rPr>
                        <a:t>locates elements that contain specific text </a:t>
                      </a:r>
                    </a:p>
                  </a:txBody>
                  <a:tcPr anchor="ctr"/>
                </a:tc>
                <a:extLst>
                  <a:ext uri="{0D108BD9-81ED-4DB2-BD59-A6C34878D82A}">
                    <a16:rowId xmlns:a16="http://schemas.microsoft.com/office/drawing/2014/main" val="10001"/>
                  </a:ext>
                </a:extLst>
              </a:tr>
              <a:tr h="370840">
                <a:tc>
                  <a:txBody>
                    <a:bodyPr/>
                    <a:lstStyle/>
                    <a:p>
                      <a:r>
                        <a:rPr kumimoji="0" lang="en-US" sz="1400" b="1" i="0" u="none" strike="noStrike" kern="1200" baseline="0" dirty="0">
                          <a:solidFill>
                            <a:schemeClr val="dk1"/>
                          </a:solidFill>
                          <a:latin typeface="+mj-lt"/>
                          <a:ea typeface="+mn-ea"/>
                          <a:cs typeface="+mn-cs"/>
                        </a:rPr>
                        <a:t>:hidden()</a:t>
                      </a:r>
                    </a:p>
                  </a:txBody>
                  <a:tcPr anchor="ctr"/>
                </a:tc>
                <a:tc>
                  <a:txBody>
                    <a:bodyPr/>
                    <a:lstStyle/>
                    <a:p>
                      <a:r>
                        <a:rPr kumimoji="0" lang="en-US" sz="1400" b="1" i="0" u="none" strike="noStrike" kern="1200" baseline="0" dirty="0">
                          <a:solidFill>
                            <a:schemeClr val="dk1"/>
                          </a:solidFill>
                          <a:latin typeface="+mj-lt"/>
                          <a:ea typeface="+mn-ea"/>
                          <a:cs typeface="+mn-cs"/>
                        </a:rPr>
                        <a:t>locates elements that are hidden </a:t>
                      </a:r>
                    </a:p>
                  </a:txBody>
                  <a:tcPr anchor="ctr"/>
                </a:tc>
                <a:extLst>
                  <a:ext uri="{0D108BD9-81ED-4DB2-BD59-A6C34878D82A}">
                    <a16:rowId xmlns:a16="http://schemas.microsoft.com/office/drawing/2014/main" val="10002"/>
                  </a:ext>
                </a:extLst>
              </a:tr>
              <a:tr h="370840">
                <a:tc>
                  <a:txBody>
                    <a:bodyPr/>
                    <a:lstStyle/>
                    <a:p>
                      <a:r>
                        <a:rPr kumimoji="0" lang="en-US" sz="1400" b="1" i="0" u="none" strike="noStrike" kern="1200" baseline="0" dirty="0">
                          <a:solidFill>
                            <a:schemeClr val="dk1"/>
                          </a:solidFill>
                          <a:latin typeface="+mj-lt"/>
                          <a:ea typeface="+mn-ea"/>
                          <a:cs typeface="+mn-cs"/>
                        </a:rPr>
                        <a:t>:visible()</a:t>
                      </a:r>
                    </a:p>
                  </a:txBody>
                  <a:tcPr anchor="ctr"/>
                </a:tc>
                <a:tc>
                  <a:txBody>
                    <a:bodyPr/>
                    <a:lstStyle/>
                    <a:p>
                      <a:r>
                        <a:rPr kumimoji="0" lang="en-US" sz="1400" b="1" i="0" u="none" strike="noStrike" kern="1200" baseline="0" dirty="0">
                          <a:solidFill>
                            <a:schemeClr val="dk1"/>
                          </a:solidFill>
                          <a:latin typeface="+mj-lt"/>
                          <a:ea typeface="+mn-ea"/>
                          <a:cs typeface="+mn-cs"/>
                        </a:rPr>
                        <a:t>locates elements that are visible on the page </a:t>
                      </a:r>
                    </a:p>
                  </a:txBody>
                  <a:tcPr anchor="ctr"/>
                </a:tc>
                <a:extLst>
                  <a:ext uri="{0D108BD9-81ED-4DB2-BD59-A6C34878D82A}">
                    <a16:rowId xmlns:a16="http://schemas.microsoft.com/office/drawing/2014/main" val="10003"/>
                  </a:ext>
                </a:extLst>
              </a:tr>
            </a:tbl>
          </a:graphicData>
        </a:graphic>
      </p:graphicFrame>
      <p:sp>
        <p:nvSpPr>
          <p:cNvPr id="3" name="Date Placeholder 2">
            <a:extLst>
              <a:ext uri="{FF2B5EF4-FFF2-40B4-BE49-F238E27FC236}">
                <a16:creationId xmlns:a16="http://schemas.microsoft.com/office/drawing/2014/main" id="{2936DD81-D38E-4A14-924E-836E1FE8817A}"/>
              </a:ext>
            </a:extLst>
          </p:cNvPr>
          <p:cNvSpPr>
            <a:spLocks noGrp="1"/>
          </p:cNvSpPr>
          <p:nvPr>
            <p:ph type="dt" sz="half" idx="10"/>
          </p:nvPr>
        </p:nvSpPr>
        <p:spPr/>
        <p:txBody>
          <a:bodyPr/>
          <a:lstStyle/>
          <a:p>
            <a:fld id="{56A2D47A-3214-4A3A-82BD-2175A859644B}" type="datetime1">
              <a:rPr lang="en-US" smtClean="0"/>
              <a:t>1/21/2019</a:t>
            </a:fld>
            <a:endParaRPr lang="en-US"/>
          </a:p>
        </p:txBody>
      </p:sp>
      <p:sp>
        <p:nvSpPr>
          <p:cNvPr id="5" name="Footer Placeholder 4">
            <a:extLst>
              <a:ext uri="{FF2B5EF4-FFF2-40B4-BE49-F238E27FC236}">
                <a16:creationId xmlns:a16="http://schemas.microsoft.com/office/drawing/2014/main" id="{96960CC7-67A4-4A0C-A6D7-602B4C875A9F}"/>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B78D5544-7903-4DFC-AEC8-CB1546183DA4}"/>
              </a:ext>
            </a:extLst>
          </p:cNvPr>
          <p:cNvSpPr>
            <a:spLocks noGrp="1"/>
          </p:cNvSpPr>
          <p:nvPr>
            <p:ph type="sldNum" sz="quarter" idx="12"/>
          </p:nvPr>
        </p:nvSpPr>
        <p:spPr/>
        <p:txBody>
          <a:bodyPr/>
          <a:lstStyle/>
          <a:p>
            <a:fld id="{3D46CBA2-ECE5-4BE9-B546-6761E0E67089}" type="slidenum">
              <a:rPr lang="en-US" smtClean="0"/>
              <a:t>29</a:t>
            </a:fld>
            <a:endParaRPr lang="en-US"/>
          </a:p>
        </p:txBody>
      </p:sp>
    </p:spTree>
    <p:extLst>
      <p:ext uri="{BB962C8B-B14F-4D97-AF65-F5344CB8AC3E}">
        <p14:creationId xmlns:p14="http://schemas.microsoft.com/office/powerpoint/2010/main" val="3157954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61950"/>
            <a:ext cx="8229600" cy="685800"/>
          </a:xfrm>
        </p:spPr>
        <p:txBody>
          <a:bodyPr>
            <a:normAutofit fontScale="90000"/>
          </a:bodyPr>
          <a:lstStyle/>
          <a:p>
            <a:r>
              <a:rPr lang="en-US" sz="4800" dirty="0"/>
              <a:t>JavaScript Frameworks</a:t>
            </a:r>
          </a:p>
        </p:txBody>
      </p:sp>
      <p:sp>
        <p:nvSpPr>
          <p:cNvPr id="5" name="Content Placeholder 4"/>
          <p:cNvSpPr>
            <a:spLocks noGrp="1"/>
          </p:cNvSpPr>
          <p:nvPr>
            <p:ph sz="half" idx="1"/>
          </p:nvPr>
        </p:nvSpPr>
        <p:spPr>
          <a:xfrm>
            <a:off x="4763754" y="1200150"/>
            <a:ext cx="4038600" cy="3326130"/>
          </a:xfrm>
        </p:spPr>
        <p:txBody>
          <a:bodyPr>
            <a:normAutofit/>
          </a:bodyPr>
          <a:lstStyle/>
          <a:p>
            <a:r>
              <a:rPr lang="en-US" dirty="0"/>
              <a:t>jQuery</a:t>
            </a:r>
          </a:p>
          <a:p>
            <a:r>
              <a:rPr lang="en-US" dirty="0"/>
              <a:t>Midori</a:t>
            </a:r>
          </a:p>
          <a:p>
            <a:r>
              <a:rPr lang="en-US" dirty="0" err="1"/>
              <a:t>MooTools</a:t>
            </a:r>
            <a:endParaRPr lang="en-US" dirty="0"/>
          </a:p>
          <a:p>
            <a:r>
              <a:rPr lang="en-US" dirty="0" err="1"/>
              <a:t>Webix</a:t>
            </a:r>
            <a:endParaRPr lang="en-US" dirty="0"/>
          </a:p>
          <a:p>
            <a:r>
              <a:rPr lang="en-US" dirty="0" err="1"/>
              <a:t>AngularJS</a:t>
            </a:r>
            <a:endParaRPr lang="en-US" dirty="0"/>
          </a:p>
          <a:p>
            <a:endParaRPr lang="en-US" dirty="0"/>
          </a:p>
        </p:txBody>
      </p:sp>
      <p:sp>
        <p:nvSpPr>
          <p:cNvPr id="6" name="Content Placeholder 5"/>
          <p:cNvSpPr>
            <a:spLocks noGrp="1"/>
          </p:cNvSpPr>
          <p:nvPr>
            <p:ph sz="half" idx="2"/>
          </p:nvPr>
        </p:nvSpPr>
        <p:spPr>
          <a:xfrm>
            <a:off x="457200" y="1123950"/>
            <a:ext cx="4038600" cy="3326130"/>
          </a:xfrm>
        </p:spPr>
        <p:txBody>
          <a:bodyPr>
            <a:normAutofit fontScale="77500" lnSpcReduction="20000"/>
          </a:bodyPr>
          <a:lstStyle/>
          <a:p>
            <a:r>
              <a:rPr lang="en-US" dirty="0"/>
              <a:t>Programming Library Includes: </a:t>
            </a:r>
          </a:p>
          <a:p>
            <a:pPr lvl="1"/>
            <a:r>
              <a:rPr lang="en-US" dirty="0"/>
              <a:t>support programs, </a:t>
            </a:r>
          </a:p>
          <a:p>
            <a:pPr lvl="1"/>
            <a:r>
              <a:rPr lang="en-US" dirty="0"/>
              <a:t>compilers, </a:t>
            </a:r>
          </a:p>
          <a:p>
            <a:pPr lvl="1"/>
            <a:r>
              <a:rPr lang="en-US" dirty="0"/>
              <a:t>code libraries, </a:t>
            </a:r>
          </a:p>
          <a:p>
            <a:pPr lvl="1"/>
            <a:r>
              <a:rPr lang="en-US" dirty="0"/>
              <a:t>tool sets, and </a:t>
            </a:r>
          </a:p>
          <a:p>
            <a:pPr lvl="1"/>
            <a:r>
              <a:rPr lang="en-US" dirty="0"/>
              <a:t>application programming interfaces (APIs) </a:t>
            </a:r>
          </a:p>
          <a:p>
            <a:r>
              <a:rPr lang="en-US" dirty="0"/>
              <a:t>inversion of control</a:t>
            </a:r>
          </a:p>
          <a:p>
            <a:r>
              <a:rPr lang="en-US" dirty="0"/>
              <a:t>default behavior</a:t>
            </a:r>
          </a:p>
          <a:p>
            <a:r>
              <a:rPr lang="en-US" dirty="0"/>
              <a:t>extensibility</a:t>
            </a:r>
          </a:p>
          <a:p>
            <a:r>
              <a:rPr lang="en-US" dirty="0"/>
              <a:t>non-modifiable framework code</a:t>
            </a:r>
          </a:p>
        </p:txBody>
      </p:sp>
      <p:sp>
        <p:nvSpPr>
          <p:cNvPr id="9" name="Date Placeholder 3"/>
          <p:cNvSpPr>
            <a:spLocks noGrp="1"/>
          </p:cNvSpPr>
          <p:nvPr>
            <p:ph type="dt" sz="half" idx="10"/>
          </p:nvPr>
        </p:nvSpPr>
        <p:spPr/>
        <p:txBody>
          <a:bodyPr/>
          <a:lstStyle/>
          <a:p>
            <a:fld id="{1D376227-1CE0-471B-9E48-A50D2B955E7C}" type="datetime1">
              <a:rPr lang="en-US" smtClean="0"/>
              <a:t>1/21/2019</a:t>
            </a:fld>
            <a:endParaRPr lang="en-US" dirty="0"/>
          </a:p>
        </p:txBody>
      </p:sp>
      <p:sp>
        <p:nvSpPr>
          <p:cNvPr id="11"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10"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3</a:t>
            </a:fld>
            <a:endParaRPr lang="en-US" dirty="0"/>
          </a:p>
        </p:txBody>
      </p:sp>
      <p:sp>
        <p:nvSpPr>
          <p:cNvPr id="2" name="Rectangle 1"/>
          <p:cNvSpPr/>
          <p:nvPr/>
        </p:nvSpPr>
        <p:spPr>
          <a:xfrm>
            <a:off x="4876800" y="3649278"/>
            <a:ext cx="3903633" cy="369332"/>
          </a:xfrm>
          <a:prstGeom prst="rect">
            <a:avLst/>
          </a:prstGeom>
        </p:spPr>
        <p:txBody>
          <a:bodyPr wrap="none">
            <a:spAutoFit/>
          </a:bodyPr>
          <a:lstStyle/>
          <a:p>
            <a:r>
              <a:rPr lang="en-US" b="1" dirty="0">
                <a:latin typeface="+mj-lt"/>
                <a:hlinkClick r:id="rId3"/>
              </a:rPr>
              <a:t>Comparisons of JavaScript Frameworks</a:t>
            </a:r>
            <a:endParaRPr lang="en-US" b="1" dirty="0">
              <a:latin typeface="+mj-lt"/>
              <a:hlinkClick r:id="rId4"/>
            </a:endParaRPr>
          </a:p>
        </p:txBody>
      </p:sp>
    </p:spTree>
    <p:extLst>
      <p:ext uri="{BB962C8B-B14F-4D97-AF65-F5344CB8AC3E}">
        <p14:creationId xmlns:p14="http://schemas.microsoft.com/office/powerpoint/2010/main" val="1132691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Miscellaneous Methods</a:t>
            </a:r>
          </a:p>
        </p:txBody>
      </p:sp>
      <p:graphicFrame>
        <p:nvGraphicFramePr>
          <p:cNvPr id="4" name="Content Placeholder 3"/>
          <p:cNvGraphicFramePr>
            <a:graphicFrameLocks noGrp="1"/>
          </p:cNvGraphicFramePr>
          <p:nvPr>
            <p:ph idx="1"/>
            <p:extLst/>
          </p:nvPr>
        </p:nvGraphicFramePr>
        <p:xfrm>
          <a:off x="457200" y="1450975"/>
          <a:ext cx="8229600" cy="3577761"/>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6858000">
                  <a:extLst>
                    <a:ext uri="{9D8B030D-6E8A-4147-A177-3AD203B41FA5}">
                      <a16:colId xmlns:a16="http://schemas.microsoft.com/office/drawing/2014/main" val="20001"/>
                    </a:ext>
                  </a:extLst>
                </a:gridCol>
              </a:tblGrid>
              <a:tr h="346729">
                <a:tc>
                  <a:txBody>
                    <a:bodyPr/>
                    <a:lstStyle/>
                    <a:p>
                      <a:r>
                        <a:rPr lang="en-US" sz="1200" b="1">
                          <a:effectLst/>
                          <a:latin typeface="+mj-lt"/>
                        </a:rPr>
                        <a:t>Method</a:t>
                      </a:r>
                    </a:p>
                  </a:txBody>
                  <a:tcPr anchor="ctr"/>
                </a:tc>
                <a:tc>
                  <a:txBody>
                    <a:bodyPr/>
                    <a:lstStyle/>
                    <a:p>
                      <a:r>
                        <a:rPr lang="en-US" sz="1200" b="1">
                          <a:latin typeface="+mj-lt"/>
                        </a:rPr>
                        <a:t>Description</a:t>
                      </a:r>
                    </a:p>
                  </a:txBody>
                  <a:tcPr anchor="ctr"/>
                </a:tc>
                <a:extLst>
                  <a:ext uri="{0D108BD9-81ED-4DB2-BD59-A6C34878D82A}">
                    <a16:rowId xmlns:a16="http://schemas.microsoft.com/office/drawing/2014/main" val="10000"/>
                  </a:ext>
                </a:extLst>
              </a:tr>
              <a:tr h="346729">
                <a:tc>
                  <a:txBody>
                    <a:bodyPr/>
                    <a:lstStyle/>
                    <a:p>
                      <a:r>
                        <a:rPr lang="en-US" sz="1200" b="1">
                          <a:latin typeface="+mj-lt"/>
                          <a:hlinkClick r:id="rId2"/>
                        </a:rPr>
                        <a:t>data()</a:t>
                      </a:r>
                      <a:endParaRPr lang="en-US" sz="1200" b="1">
                        <a:latin typeface="+mj-lt"/>
                      </a:endParaRPr>
                    </a:p>
                  </a:txBody>
                  <a:tcPr anchor="ctr"/>
                </a:tc>
                <a:tc>
                  <a:txBody>
                    <a:bodyPr/>
                    <a:lstStyle/>
                    <a:p>
                      <a:r>
                        <a:rPr lang="en-US" sz="1200" b="1">
                          <a:latin typeface="+mj-lt"/>
                        </a:rPr>
                        <a:t>Attaches data to, or gets data from, selected elements</a:t>
                      </a:r>
                    </a:p>
                  </a:txBody>
                  <a:tcPr anchor="ctr"/>
                </a:tc>
                <a:extLst>
                  <a:ext uri="{0D108BD9-81ED-4DB2-BD59-A6C34878D82A}">
                    <a16:rowId xmlns:a16="http://schemas.microsoft.com/office/drawing/2014/main" val="10001"/>
                  </a:ext>
                </a:extLst>
              </a:tr>
              <a:tr h="346729">
                <a:tc>
                  <a:txBody>
                    <a:bodyPr/>
                    <a:lstStyle/>
                    <a:p>
                      <a:r>
                        <a:rPr lang="en-US" sz="1200" b="1">
                          <a:latin typeface="+mj-lt"/>
                          <a:hlinkClick r:id="rId3"/>
                        </a:rPr>
                        <a:t>each()</a:t>
                      </a:r>
                      <a:endParaRPr lang="en-US" sz="1200" b="1">
                        <a:latin typeface="+mj-lt"/>
                      </a:endParaRPr>
                    </a:p>
                  </a:txBody>
                  <a:tcPr anchor="ctr"/>
                </a:tc>
                <a:tc>
                  <a:txBody>
                    <a:bodyPr/>
                    <a:lstStyle/>
                    <a:p>
                      <a:r>
                        <a:rPr lang="en-US" sz="1200" b="1">
                          <a:latin typeface="+mj-lt"/>
                        </a:rPr>
                        <a:t>Execute a function for each matched element</a:t>
                      </a:r>
                    </a:p>
                  </a:txBody>
                  <a:tcPr anchor="ctr"/>
                </a:tc>
                <a:extLst>
                  <a:ext uri="{0D108BD9-81ED-4DB2-BD59-A6C34878D82A}">
                    <a16:rowId xmlns:a16="http://schemas.microsoft.com/office/drawing/2014/main" val="10002"/>
                  </a:ext>
                </a:extLst>
              </a:tr>
              <a:tr h="346729">
                <a:tc>
                  <a:txBody>
                    <a:bodyPr/>
                    <a:lstStyle/>
                    <a:p>
                      <a:r>
                        <a:rPr lang="en-US" sz="1200" b="1">
                          <a:latin typeface="+mj-lt"/>
                          <a:hlinkClick r:id="rId4"/>
                        </a:rPr>
                        <a:t>get()</a:t>
                      </a:r>
                      <a:endParaRPr lang="en-US" sz="1200" b="1">
                        <a:latin typeface="+mj-lt"/>
                      </a:endParaRPr>
                    </a:p>
                  </a:txBody>
                  <a:tcPr anchor="ctr"/>
                </a:tc>
                <a:tc>
                  <a:txBody>
                    <a:bodyPr/>
                    <a:lstStyle/>
                    <a:p>
                      <a:r>
                        <a:rPr lang="en-US" sz="1200" b="1">
                          <a:latin typeface="+mj-lt"/>
                        </a:rPr>
                        <a:t>Get the DOM elements matched by the selector</a:t>
                      </a:r>
                    </a:p>
                  </a:txBody>
                  <a:tcPr anchor="ctr"/>
                </a:tc>
                <a:extLst>
                  <a:ext uri="{0D108BD9-81ED-4DB2-BD59-A6C34878D82A}">
                    <a16:rowId xmlns:a16="http://schemas.microsoft.com/office/drawing/2014/main" val="10003"/>
                  </a:ext>
                </a:extLst>
              </a:tr>
              <a:tr h="346729">
                <a:tc>
                  <a:txBody>
                    <a:bodyPr/>
                    <a:lstStyle/>
                    <a:p>
                      <a:r>
                        <a:rPr lang="en-US" sz="1200" b="1">
                          <a:latin typeface="+mj-lt"/>
                          <a:hlinkClick r:id="rId5"/>
                        </a:rPr>
                        <a:t>index()</a:t>
                      </a:r>
                      <a:endParaRPr lang="en-US" sz="1200" b="1">
                        <a:latin typeface="+mj-lt"/>
                      </a:endParaRPr>
                    </a:p>
                  </a:txBody>
                  <a:tcPr anchor="ctr"/>
                </a:tc>
                <a:tc>
                  <a:txBody>
                    <a:bodyPr/>
                    <a:lstStyle/>
                    <a:p>
                      <a:r>
                        <a:rPr lang="en-US" sz="1200" b="1">
                          <a:latin typeface="+mj-lt"/>
                        </a:rPr>
                        <a:t>Search for a given element from among the matched elements</a:t>
                      </a:r>
                    </a:p>
                  </a:txBody>
                  <a:tcPr anchor="ctr"/>
                </a:tc>
                <a:extLst>
                  <a:ext uri="{0D108BD9-81ED-4DB2-BD59-A6C34878D82A}">
                    <a16:rowId xmlns:a16="http://schemas.microsoft.com/office/drawing/2014/main" val="10004"/>
                  </a:ext>
                </a:extLst>
              </a:tr>
              <a:tr h="346729">
                <a:tc>
                  <a:txBody>
                    <a:bodyPr/>
                    <a:lstStyle/>
                    <a:p>
                      <a:r>
                        <a:rPr lang="en-US" sz="1200" b="1">
                          <a:latin typeface="+mj-lt"/>
                          <a:hlinkClick r:id="rId6"/>
                        </a:rPr>
                        <a:t>$.noConflict()</a:t>
                      </a:r>
                      <a:endParaRPr lang="en-US" sz="1200" b="1">
                        <a:latin typeface="+mj-lt"/>
                      </a:endParaRPr>
                    </a:p>
                  </a:txBody>
                  <a:tcPr anchor="ctr"/>
                </a:tc>
                <a:tc>
                  <a:txBody>
                    <a:bodyPr/>
                    <a:lstStyle/>
                    <a:p>
                      <a:r>
                        <a:rPr lang="en-US" sz="1200" b="1">
                          <a:latin typeface="+mj-lt"/>
                        </a:rPr>
                        <a:t>Release jQuery's control of the $ variable</a:t>
                      </a:r>
                    </a:p>
                  </a:txBody>
                  <a:tcPr anchor="ctr"/>
                </a:tc>
                <a:extLst>
                  <a:ext uri="{0D108BD9-81ED-4DB2-BD59-A6C34878D82A}">
                    <a16:rowId xmlns:a16="http://schemas.microsoft.com/office/drawing/2014/main" val="10005"/>
                  </a:ext>
                </a:extLst>
              </a:tr>
              <a:tr h="445599">
                <a:tc>
                  <a:txBody>
                    <a:bodyPr/>
                    <a:lstStyle/>
                    <a:p>
                      <a:r>
                        <a:rPr lang="en-US" sz="1200" b="1">
                          <a:latin typeface="+mj-lt"/>
                          <a:hlinkClick r:id="rId7"/>
                        </a:rPr>
                        <a:t>$.param()</a:t>
                      </a:r>
                      <a:endParaRPr lang="en-US" sz="1200" b="1">
                        <a:latin typeface="+mj-lt"/>
                      </a:endParaRPr>
                    </a:p>
                  </a:txBody>
                  <a:tcPr anchor="ctr"/>
                </a:tc>
                <a:tc>
                  <a:txBody>
                    <a:bodyPr/>
                    <a:lstStyle/>
                    <a:p>
                      <a:r>
                        <a:rPr lang="en-US" sz="1200" b="1">
                          <a:latin typeface="+mj-lt"/>
                        </a:rPr>
                        <a:t>Create a serialized representation of an array or object (can be used as URL query string for AJAX requests)</a:t>
                      </a:r>
                    </a:p>
                  </a:txBody>
                  <a:tcPr anchor="ctr"/>
                </a:tc>
                <a:extLst>
                  <a:ext uri="{0D108BD9-81ED-4DB2-BD59-A6C34878D82A}">
                    <a16:rowId xmlns:a16="http://schemas.microsoft.com/office/drawing/2014/main" val="10006"/>
                  </a:ext>
                </a:extLst>
              </a:tr>
              <a:tr h="346729">
                <a:tc>
                  <a:txBody>
                    <a:bodyPr/>
                    <a:lstStyle/>
                    <a:p>
                      <a:r>
                        <a:rPr lang="en-US" sz="1200" b="1">
                          <a:latin typeface="+mj-lt"/>
                          <a:hlinkClick r:id="rId8"/>
                        </a:rPr>
                        <a:t>removeData()</a:t>
                      </a:r>
                      <a:endParaRPr lang="en-US" sz="1200" b="1">
                        <a:latin typeface="+mj-lt"/>
                      </a:endParaRPr>
                    </a:p>
                  </a:txBody>
                  <a:tcPr anchor="ctr"/>
                </a:tc>
                <a:tc>
                  <a:txBody>
                    <a:bodyPr/>
                    <a:lstStyle/>
                    <a:p>
                      <a:r>
                        <a:rPr lang="en-US" sz="1200" b="1">
                          <a:latin typeface="+mj-lt"/>
                        </a:rPr>
                        <a:t>Removes a previously-stored piece of data</a:t>
                      </a:r>
                    </a:p>
                  </a:txBody>
                  <a:tcPr anchor="ctr"/>
                </a:tc>
                <a:extLst>
                  <a:ext uri="{0D108BD9-81ED-4DB2-BD59-A6C34878D82A}">
                    <a16:rowId xmlns:a16="http://schemas.microsoft.com/office/drawing/2014/main" val="10007"/>
                  </a:ext>
                </a:extLst>
              </a:tr>
              <a:tr h="346729">
                <a:tc>
                  <a:txBody>
                    <a:bodyPr/>
                    <a:lstStyle/>
                    <a:p>
                      <a:r>
                        <a:rPr lang="en-US" sz="1200" b="1">
                          <a:latin typeface="+mj-lt"/>
                          <a:hlinkClick r:id="rId9"/>
                        </a:rPr>
                        <a:t>size()</a:t>
                      </a:r>
                      <a:endParaRPr lang="en-US" sz="1200" b="1">
                        <a:latin typeface="+mj-lt"/>
                      </a:endParaRPr>
                    </a:p>
                  </a:txBody>
                  <a:tcPr anchor="ctr"/>
                </a:tc>
                <a:tc>
                  <a:txBody>
                    <a:bodyPr/>
                    <a:lstStyle/>
                    <a:p>
                      <a:r>
                        <a:rPr lang="en-US" sz="1200" b="1">
                          <a:latin typeface="+mj-lt"/>
                        </a:rPr>
                        <a:t>Deprecated in version 1.8. Return the number of DOM elements matched by the jQuery selector</a:t>
                      </a:r>
                    </a:p>
                  </a:txBody>
                  <a:tcPr anchor="ctr"/>
                </a:tc>
                <a:extLst>
                  <a:ext uri="{0D108BD9-81ED-4DB2-BD59-A6C34878D82A}">
                    <a16:rowId xmlns:a16="http://schemas.microsoft.com/office/drawing/2014/main" val="10008"/>
                  </a:ext>
                </a:extLst>
              </a:tr>
              <a:tr h="346729">
                <a:tc>
                  <a:txBody>
                    <a:bodyPr/>
                    <a:lstStyle/>
                    <a:p>
                      <a:r>
                        <a:rPr lang="en-US" sz="1200" b="1">
                          <a:latin typeface="+mj-lt"/>
                          <a:hlinkClick r:id="rId10"/>
                        </a:rPr>
                        <a:t>toArray()</a:t>
                      </a:r>
                      <a:endParaRPr lang="en-US" sz="1200" b="1">
                        <a:latin typeface="+mj-lt"/>
                      </a:endParaRPr>
                    </a:p>
                  </a:txBody>
                  <a:tcPr anchor="ctr"/>
                </a:tc>
                <a:tc>
                  <a:txBody>
                    <a:bodyPr/>
                    <a:lstStyle/>
                    <a:p>
                      <a:r>
                        <a:rPr lang="en-US" sz="1200" b="1" dirty="0">
                          <a:latin typeface="+mj-lt"/>
                        </a:rPr>
                        <a:t>Retrieve all the DOM elements contained in the jQuery set, as an array</a:t>
                      </a:r>
                    </a:p>
                  </a:txBody>
                  <a:tcPr anchor="ctr"/>
                </a:tc>
                <a:extLst>
                  <a:ext uri="{0D108BD9-81ED-4DB2-BD59-A6C34878D82A}">
                    <a16:rowId xmlns:a16="http://schemas.microsoft.com/office/drawing/2014/main" val="10009"/>
                  </a:ext>
                </a:extLst>
              </a:tr>
            </a:tbl>
          </a:graphicData>
        </a:graphic>
      </p:graphicFrame>
      <p:sp>
        <p:nvSpPr>
          <p:cNvPr id="3" name="Date Placeholder 2">
            <a:extLst>
              <a:ext uri="{FF2B5EF4-FFF2-40B4-BE49-F238E27FC236}">
                <a16:creationId xmlns:a16="http://schemas.microsoft.com/office/drawing/2014/main" id="{5F27624F-EF6A-40D2-A9B8-2B40F3315F41}"/>
              </a:ext>
            </a:extLst>
          </p:cNvPr>
          <p:cNvSpPr>
            <a:spLocks noGrp="1"/>
          </p:cNvSpPr>
          <p:nvPr>
            <p:ph type="dt" sz="half" idx="10"/>
          </p:nvPr>
        </p:nvSpPr>
        <p:spPr/>
        <p:txBody>
          <a:bodyPr/>
          <a:lstStyle/>
          <a:p>
            <a:fld id="{6F84F5AD-4F0B-4B6F-9362-FD5FC7153B76}" type="datetime1">
              <a:rPr lang="en-US" smtClean="0"/>
              <a:t>1/21/2019</a:t>
            </a:fld>
            <a:endParaRPr lang="en-US"/>
          </a:p>
        </p:txBody>
      </p:sp>
      <p:sp>
        <p:nvSpPr>
          <p:cNvPr id="5" name="Footer Placeholder 4">
            <a:extLst>
              <a:ext uri="{FF2B5EF4-FFF2-40B4-BE49-F238E27FC236}">
                <a16:creationId xmlns:a16="http://schemas.microsoft.com/office/drawing/2014/main" id="{A95096EB-001A-4FA9-B01E-96E92BDC593B}"/>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A3BD0849-0207-416D-A18C-760EB3D3D635}"/>
              </a:ext>
            </a:extLst>
          </p:cNvPr>
          <p:cNvSpPr>
            <a:spLocks noGrp="1"/>
          </p:cNvSpPr>
          <p:nvPr>
            <p:ph type="sldNum" sz="quarter" idx="12"/>
          </p:nvPr>
        </p:nvSpPr>
        <p:spPr/>
        <p:txBody>
          <a:bodyPr/>
          <a:lstStyle/>
          <a:p>
            <a:fld id="{3D46CBA2-ECE5-4BE9-B546-6761E0E67089}" type="slidenum">
              <a:rPr lang="en-US" smtClean="0"/>
              <a:t>30</a:t>
            </a:fld>
            <a:endParaRPr lang="en-US"/>
          </a:p>
        </p:txBody>
      </p:sp>
    </p:spTree>
    <p:extLst>
      <p:ext uri="{BB962C8B-B14F-4D97-AF65-F5344CB8AC3E}">
        <p14:creationId xmlns:p14="http://schemas.microsoft.com/office/powerpoint/2010/main" val="1943685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jQuery Anonymous Functions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51610"/>
            <a:ext cx="3733800" cy="1424940"/>
          </a:xfrm>
        </p:spPr>
        <p:txBody>
          <a:bodyPr>
            <a:noAutofit/>
          </a:bodyPr>
          <a:lstStyle/>
          <a:p>
            <a:r>
              <a:rPr lang="en-US" sz="1600" dirty="0"/>
              <a:t>Each() Function</a:t>
            </a:r>
          </a:p>
          <a:p>
            <a:r>
              <a:rPr lang="en-US" sz="1600" dirty="0"/>
              <a:t>A function containing the steps that you want performed on each selected element. </a:t>
            </a:r>
          </a:p>
          <a:p>
            <a:r>
              <a:rPr lang="en-US" sz="1600" dirty="0"/>
              <a:t>Used to loop through elements</a:t>
            </a:r>
          </a:p>
          <a:p>
            <a:r>
              <a:rPr lang="en-US" sz="1600" dirty="0"/>
              <a:t>Unlike functions you name - you don’t give it a name. </a:t>
            </a:r>
          </a:p>
        </p:txBody>
      </p:sp>
      <p:sp>
        <p:nvSpPr>
          <p:cNvPr id="4" name="Rectangle 3"/>
          <p:cNvSpPr/>
          <p:nvPr/>
        </p:nvSpPr>
        <p:spPr>
          <a:xfrm>
            <a:off x="342900" y="3486150"/>
            <a:ext cx="3962400" cy="1477328"/>
          </a:xfrm>
          <a:prstGeom prst="rect">
            <a:avLst/>
          </a:prstGeom>
        </p:spPr>
        <p:txBody>
          <a:bodyPr wrap="square">
            <a:spAutoFit/>
          </a:bodyPr>
          <a:lstStyle/>
          <a:p>
            <a:pPr algn="ctr"/>
            <a:r>
              <a:rPr lang="en-US" b="1" u="sng" dirty="0">
                <a:latin typeface="+mj-lt"/>
              </a:rPr>
              <a:t>Anonymous Function’s Basic Structure</a:t>
            </a:r>
          </a:p>
          <a:p>
            <a:endParaRPr lang="en-US" b="1" dirty="0"/>
          </a:p>
          <a:p>
            <a:r>
              <a:rPr lang="en-US" b="1" dirty="0"/>
              <a:t>	</a:t>
            </a:r>
            <a:r>
              <a:rPr lang="en-US" b="1" dirty="0">
                <a:solidFill>
                  <a:srgbClr val="FF0000"/>
                </a:solidFill>
                <a:latin typeface="Courier New" panose="02070309020205020404" pitchFamily="49" charset="0"/>
                <a:cs typeface="Courier New" panose="02070309020205020404" pitchFamily="49" charset="0"/>
              </a:rPr>
              <a:t>function() {</a:t>
            </a:r>
          </a:p>
          <a:p>
            <a:r>
              <a:rPr lang="en-US" b="1" dirty="0">
                <a:solidFill>
                  <a:srgbClr val="FF0000"/>
                </a:solidFill>
                <a:latin typeface="Courier New" panose="02070309020205020404" pitchFamily="49" charset="0"/>
                <a:cs typeface="Courier New" panose="02070309020205020404" pitchFamily="49" charset="0"/>
              </a:rPr>
              <a:t>	   //code goes here</a:t>
            </a:r>
          </a:p>
          <a:p>
            <a:r>
              <a:rPr lang="en-US" b="1" dirty="0">
                <a:solidFill>
                  <a:srgbClr val="FF0000"/>
                </a:solidFill>
                <a:latin typeface="Courier New" panose="02070309020205020404" pitchFamily="49" charset="0"/>
                <a:cs typeface="Courier New" panose="02070309020205020404" pitchFamily="49" charset="0"/>
              </a:rPr>
              <a:t>	}</a:t>
            </a:r>
          </a:p>
        </p:txBody>
      </p:sp>
      <p:sp>
        <p:nvSpPr>
          <p:cNvPr id="5" name="Rectangle 4"/>
          <p:cNvSpPr/>
          <p:nvPr/>
        </p:nvSpPr>
        <p:spPr>
          <a:xfrm>
            <a:off x="4419600" y="1448096"/>
            <a:ext cx="3962400" cy="1354217"/>
          </a:xfrm>
          <a:prstGeom prst="rect">
            <a:avLst/>
          </a:prstGeom>
        </p:spPr>
        <p:txBody>
          <a:bodyPr wrap="square">
            <a:spAutoFit/>
          </a:bodyPr>
          <a:lstStyle/>
          <a:p>
            <a:pPr algn="ctr"/>
            <a:r>
              <a:rPr lang="en-US" b="1" u="sng" dirty="0">
                <a:latin typeface="+mj-lt"/>
              </a:rPr>
              <a:t>Each Function’s Basic Structure</a:t>
            </a:r>
          </a:p>
          <a:p>
            <a:endParaRPr lang="en-US" b="1" dirty="0"/>
          </a:p>
          <a:p>
            <a:r>
              <a:rPr lang="en-US" b="1" dirty="0"/>
              <a:t>        </a:t>
            </a:r>
            <a:r>
              <a:rPr lang="en-US" sz="1400" b="1" dirty="0">
                <a:solidFill>
                  <a:srgbClr val="FF0000"/>
                </a:solidFill>
                <a:latin typeface="Courier New" panose="02070309020205020404" pitchFamily="49" charset="0"/>
                <a:cs typeface="Courier New" panose="02070309020205020404" pitchFamily="49" charset="0"/>
              </a:rPr>
              <a:t>$('selector').each(function() {</a:t>
            </a:r>
          </a:p>
          <a:p>
            <a:r>
              <a:rPr lang="en-US" sz="1400" b="1" dirty="0">
                <a:solidFill>
                  <a:srgbClr val="FF0000"/>
                </a:solidFill>
                <a:latin typeface="Courier New" panose="02070309020205020404" pitchFamily="49" charset="0"/>
                <a:cs typeface="Courier New" panose="02070309020205020404" pitchFamily="49" charset="0"/>
              </a:rPr>
              <a:t>        // code goes in here</a:t>
            </a:r>
          </a:p>
          <a:p>
            <a:r>
              <a:rPr lang="en-US" sz="1400" b="1" dirty="0">
                <a:solidFill>
                  <a:srgbClr val="FF0000"/>
                </a:solidFill>
                <a:latin typeface="Courier New" panose="02070309020205020404" pitchFamily="49" charset="0"/>
                <a:cs typeface="Courier New" panose="02070309020205020404" pitchFamily="49" charset="0"/>
              </a:rPr>
              <a:t>     });</a:t>
            </a:r>
          </a:p>
        </p:txBody>
      </p:sp>
      <p:sp>
        <p:nvSpPr>
          <p:cNvPr id="6" name="Date Placeholder 5">
            <a:extLst>
              <a:ext uri="{FF2B5EF4-FFF2-40B4-BE49-F238E27FC236}">
                <a16:creationId xmlns:a16="http://schemas.microsoft.com/office/drawing/2014/main" id="{E149476A-0BD8-4742-8CF1-8D2AF53EB56F}"/>
              </a:ext>
            </a:extLst>
          </p:cNvPr>
          <p:cNvSpPr>
            <a:spLocks noGrp="1"/>
          </p:cNvSpPr>
          <p:nvPr>
            <p:ph type="dt" sz="half" idx="10"/>
          </p:nvPr>
        </p:nvSpPr>
        <p:spPr/>
        <p:txBody>
          <a:bodyPr/>
          <a:lstStyle/>
          <a:p>
            <a:fld id="{61BD56AB-7BD1-4672-9BB1-6F7AAE4A9EAE}" type="datetime1">
              <a:rPr lang="en-US" smtClean="0"/>
              <a:t>1/21/2019</a:t>
            </a:fld>
            <a:endParaRPr lang="en-US"/>
          </a:p>
        </p:txBody>
      </p:sp>
      <p:sp>
        <p:nvSpPr>
          <p:cNvPr id="7" name="Footer Placeholder 6">
            <a:extLst>
              <a:ext uri="{FF2B5EF4-FFF2-40B4-BE49-F238E27FC236}">
                <a16:creationId xmlns:a16="http://schemas.microsoft.com/office/drawing/2014/main" id="{DFB68862-D7DB-499C-85E0-BE8755429798}"/>
              </a:ext>
            </a:extLst>
          </p:cNvPr>
          <p:cNvSpPr>
            <a:spLocks noGrp="1"/>
          </p:cNvSpPr>
          <p:nvPr>
            <p:ph type="ftr" sz="quarter" idx="11"/>
          </p:nvPr>
        </p:nvSpPr>
        <p:spPr/>
        <p:txBody>
          <a:bodyPr/>
          <a:lstStyle/>
          <a:p>
            <a:r>
              <a:rPr lang="en-US"/>
              <a:t>Copyright © 2007 - 2019 Carl M. Burnett</a:t>
            </a:r>
          </a:p>
        </p:txBody>
      </p:sp>
      <p:sp>
        <p:nvSpPr>
          <p:cNvPr id="8" name="Slide Number Placeholder 7">
            <a:extLst>
              <a:ext uri="{FF2B5EF4-FFF2-40B4-BE49-F238E27FC236}">
                <a16:creationId xmlns:a16="http://schemas.microsoft.com/office/drawing/2014/main" id="{0CF2A675-41B3-4597-8173-6F80E8D51B3A}"/>
              </a:ext>
            </a:extLst>
          </p:cNvPr>
          <p:cNvSpPr>
            <a:spLocks noGrp="1"/>
          </p:cNvSpPr>
          <p:nvPr>
            <p:ph type="sldNum" sz="quarter" idx="12"/>
          </p:nvPr>
        </p:nvSpPr>
        <p:spPr/>
        <p:txBody>
          <a:bodyPr/>
          <a:lstStyle/>
          <a:p>
            <a:fld id="{3D46CBA2-ECE5-4BE9-B546-6761E0E67089}" type="slidenum">
              <a:rPr lang="en-US" smtClean="0"/>
              <a:t>31</a:t>
            </a:fld>
            <a:endParaRPr lang="en-US"/>
          </a:p>
        </p:txBody>
      </p:sp>
    </p:spTree>
    <p:extLst>
      <p:ext uri="{BB962C8B-B14F-4D97-AF65-F5344CB8AC3E}">
        <p14:creationId xmlns:p14="http://schemas.microsoft.com/office/powerpoint/2010/main" val="400862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jQuery Anonymous Functions </a:t>
            </a:r>
          </a:p>
        </p:txBody>
      </p:sp>
      <p:sp>
        <p:nvSpPr>
          <p:cNvPr id="4" name="Rectangle 3"/>
          <p:cNvSpPr/>
          <p:nvPr/>
        </p:nvSpPr>
        <p:spPr>
          <a:xfrm>
            <a:off x="2057400" y="1757348"/>
            <a:ext cx="4800600" cy="923330"/>
          </a:xfrm>
          <a:prstGeom prst="rect">
            <a:avLst/>
          </a:prstGeom>
        </p:spPr>
        <p:txBody>
          <a:bodyPr wrap="square">
            <a:spAutoFit/>
          </a:bodyPr>
          <a:lstStyle/>
          <a:p>
            <a:r>
              <a:rPr lang="en-US" b="1" dirty="0">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$('selector').each(function() {</a:t>
            </a:r>
          </a:p>
          <a:p>
            <a:r>
              <a:rPr lang="en-US" b="1" dirty="0">
                <a:solidFill>
                  <a:srgbClr val="FF0000"/>
                </a:solidFill>
                <a:latin typeface="Courier New" panose="02070309020205020404" pitchFamily="49" charset="0"/>
                <a:cs typeface="Courier New" panose="02070309020205020404" pitchFamily="49" charset="0"/>
              </a:rPr>
              <a:t>        // your code goes in here</a:t>
            </a:r>
          </a:p>
          <a:p>
            <a:r>
              <a:rPr lang="en-US" b="1" dirty="0">
                <a:solidFill>
                  <a:srgbClr val="FF0000"/>
                </a:solidFill>
                <a:latin typeface="Courier New" panose="02070309020205020404" pitchFamily="49" charset="0"/>
                <a:cs typeface="Courier New" panose="02070309020205020404" pitchFamily="49" charset="0"/>
              </a:rPr>
              <a:t>     });</a:t>
            </a:r>
          </a:p>
        </p:txBody>
      </p:sp>
      <p:grpSp>
        <p:nvGrpSpPr>
          <p:cNvPr id="33" name="Group 32"/>
          <p:cNvGrpSpPr/>
          <p:nvPr/>
        </p:nvGrpSpPr>
        <p:grpSpPr>
          <a:xfrm>
            <a:off x="1105921" y="1352550"/>
            <a:ext cx="3623606" cy="480998"/>
            <a:chOff x="1105921" y="1352550"/>
            <a:chExt cx="3623606" cy="480998"/>
          </a:xfrm>
        </p:grpSpPr>
        <p:sp>
          <p:nvSpPr>
            <p:cNvPr id="7" name="TextBox 6"/>
            <p:cNvSpPr txBox="1"/>
            <p:nvPr/>
          </p:nvSpPr>
          <p:spPr>
            <a:xfrm>
              <a:off x="1105921" y="1352550"/>
              <a:ext cx="1902957" cy="307777"/>
            </a:xfrm>
            <a:prstGeom prst="rect">
              <a:avLst/>
            </a:prstGeom>
            <a:noFill/>
          </p:spPr>
          <p:txBody>
            <a:bodyPr wrap="none" rtlCol="0">
              <a:spAutoFit/>
            </a:bodyPr>
            <a:lstStyle/>
            <a:p>
              <a:r>
                <a:rPr lang="en-US" sz="1400" b="1" dirty="0">
                  <a:latin typeface="+mj-lt"/>
                </a:rPr>
                <a:t>Start of each() function</a:t>
              </a:r>
            </a:p>
          </p:txBody>
        </p:sp>
        <p:cxnSp>
          <p:nvCxnSpPr>
            <p:cNvPr id="13" name="Straight Arrow Connector 12"/>
            <p:cNvCxnSpPr>
              <a:stCxn id="7" idx="3"/>
            </p:cNvCxnSpPr>
            <p:nvPr/>
          </p:nvCxnSpPr>
          <p:spPr>
            <a:xfrm>
              <a:off x="3008878" y="1506439"/>
              <a:ext cx="1720649" cy="327109"/>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5447966" y="1374898"/>
            <a:ext cx="1776346" cy="458650"/>
            <a:chOff x="5447966" y="1374898"/>
            <a:chExt cx="1776346" cy="458650"/>
          </a:xfrm>
        </p:grpSpPr>
        <p:sp>
          <p:nvSpPr>
            <p:cNvPr id="8" name="TextBox 7"/>
            <p:cNvSpPr txBox="1"/>
            <p:nvPr/>
          </p:nvSpPr>
          <p:spPr>
            <a:xfrm>
              <a:off x="5486400" y="1374898"/>
              <a:ext cx="1737912" cy="307777"/>
            </a:xfrm>
            <a:prstGeom prst="rect">
              <a:avLst/>
            </a:prstGeom>
            <a:noFill/>
          </p:spPr>
          <p:txBody>
            <a:bodyPr wrap="none" rtlCol="0">
              <a:spAutoFit/>
            </a:bodyPr>
            <a:lstStyle/>
            <a:p>
              <a:r>
                <a:rPr lang="en-US" sz="1400" b="1" dirty="0">
                  <a:latin typeface="+mj-lt"/>
                </a:rPr>
                <a:t>Anonymous function</a:t>
              </a:r>
            </a:p>
          </p:txBody>
        </p:sp>
        <p:cxnSp>
          <p:nvCxnSpPr>
            <p:cNvPr id="17" name="Straight Arrow Connector 16"/>
            <p:cNvCxnSpPr>
              <a:stCxn id="8" idx="2"/>
            </p:cNvCxnSpPr>
            <p:nvPr/>
          </p:nvCxnSpPr>
          <p:spPr>
            <a:xfrm flipH="1">
              <a:off x="5447966" y="1682675"/>
              <a:ext cx="907390" cy="15087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6034557" y="1933584"/>
            <a:ext cx="2688493" cy="722835"/>
            <a:chOff x="6034557" y="1933584"/>
            <a:chExt cx="2688493" cy="722835"/>
          </a:xfrm>
        </p:grpSpPr>
        <p:sp>
          <p:nvSpPr>
            <p:cNvPr id="10" name="TextBox 9"/>
            <p:cNvSpPr txBox="1"/>
            <p:nvPr/>
          </p:nvSpPr>
          <p:spPr>
            <a:xfrm>
              <a:off x="6034557" y="2348642"/>
              <a:ext cx="2688493" cy="307777"/>
            </a:xfrm>
            <a:prstGeom prst="rect">
              <a:avLst/>
            </a:prstGeom>
            <a:noFill/>
          </p:spPr>
          <p:txBody>
            <a:bodyPr wrap="none" rtlCol="0">
              <a:spAutoFit/>
            </a:bodyPr>
            <a:lstStyle/>
            <a:p>
              <a:r>
                <a:rPr lang="en-US" sz="1400" b="1" dirty="0">
                  <a:latin typeface="+mj-lt"/>
                </a:rPr>
                <a:t>Beginning of anonymous function</a:t>
              </a:r>
            </a:p>
          </p:txBody>
        </p:sp>
        <p:cxnSp>
          <p:nvCxnSpPr>
            <p:cNvPr id="20" name="Straight Arrow Connector 19"/>
            <p:cNvCxnSpPr>
              <a:stCxn id="10" idx="0"/>
            </p:cNvCxnSpPr>
            <p:nvPr/>
          </p:nvCxnSpPr>
          <p:spPr>
            <a:xfrm flipH="1" flipV="1">
              <a:off x="6477000" y="1933584"/>
              <a:ext cx="901804" cy="415058"/>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3211099" y="2534656"/>
            <a:ext cx="1722749" cy="374583"/>
            <a:chOff x="3211099" y="2534656"/>
            <a:chExt cx="1722749" cy="374583"/>
          </a:xfrm>
        </p:grpSpPr>
        <p:sp>
          <p:nvSpPr>
            <p:cNvPr id="5" name="TextBox 4"/>
            <p:cNvSpPr txBox="1"/>
            <p:nvPr/>
          </p:nvSpPr>
          <p:spPr>
            <a:xfrm>
              <a:off x="3476013" y="2601462"/>
              <a:ext cx="1457835" cy="307777"/>
            </a:xfrm>
            <a:prstGeom prst="rect">
              <a:avLst/>
            </a:prstGeom>
            <a:noFill/>
          </p:spPr>
          <p:txBody>
            <a:bodyPr wrap="none" rtlCol="0">
              <a:spAutoFit/>
            </a:bodyPr>
            <a:lstStyle/>
            <a:p>
              <a:r>
                <a:rPr lang="en-US" sz="1400" b="1" dirty="0">
                  <a:latin typeface="+mj-lt"/>
                </a:rPr>
                <a:t>End of statement</a:t>
              </a:r>
            </a:p>
          </p:txBody>
        </p:sp>
        <p:cxnSp>
          <p:nvCxnSpPr>
            <p:cNvPr id="23" name="Straight Arrow Connector 22"/>
            <p:cNvCxnSpPr>
              <a:stCxn id="5" idx="1"/>
            </p:cNvCxnSpPr>
            <p:nvPr/>
          </p:nvCxnSpPr>
          <p:spPr>
            <a:xfrm flipH="1" flipV="1">
              <a:off x="3211099" y="2534656"/>
              <a:ext cx="264914" cy="220695"/>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3016373" y="2615553"/>
            <a:ext cx="2182389" cy="584203"/>
            <a:chOff x="3016373" y="2615553"/>
            <a:chExt cx="2182389" cy="584203"/>
          </a:xfrm>
        </p:grpSpPr>
        <p:sp>
          <p:nvSpPr>
            <p:cNvPr id="6" name="TextBox 5"/>
            <p:cNvSpPr txBox="1"/>
            <p:nvPr/>
          </p:nvSpPr>
          <p:spPr>
            <a:xfrm>
              <a:off x="3488037" y="2891979"/>
              <a:ext cx="1710725" cy="307777"/>
            </a:xfrm>
            <a:prstGeom prst="rect">
              <a:avLst/>
            </a:prstGeom>
            <a:noFill/>
          </p:spPr>
          <p:txBody>
            <a:bodyPr wrap="none" rtlCol="0">
              <a:spAutoFit/>
            </a:bodyPr>
            <a:lstStyle/>
            <a:p>
              <a:r>
                <a:rPr lang="en-US" sz="1400" b="1" dirty="0">
                  <a:latin typeface="+mj-lt"/>
                </a:rPr>
                <a:t>End of each function</a:t>
              </a:r>
            </a:p>
          </p:txBody>
        </p:sp>
        <p:cxnSp>
          <p:nvCxnSpPr>
            <p:cNvPr id="26" name="Straight Arrow Connector 25"/>
            <p:cNvCxnSpPr>
              <a:stCxn id="6" idx="1"/>
            </p:cNvCxnSpPr>
            <p:nvPr/>
          </p:nvCxnSpPr>
          <p:spPr>
            <a:xfrm flipH="1" flipV="1">
              <a:off x="3016373" y="2615553"/>
              <a:ext cx="471664" cy="430315"/>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2919010" y="2652889"/>
            <a:ext cx="2787037" cy="829928"/>
            <a:chOff x="2919010" y="2652889"/>
            <a:chExt cx="2787037" cy="829928"/>
          </a:xfrm>
        </p:grpSpPr>
        <p:sp>
          <p:nvSpPr>
            <p:cNvPr id="9" name="TextBox 8"/>
            <p:cNvSpPr txBox="1"/>
            <p:nvPr/>
          </p:nvSpPr>
          <p:spPr>
            <a:xfrm>
              <a:off x="3476013" y="3175040"/>
              <a:ext cx="2230034" cy="307777"/>
            </a:xfrm>
            <a:prstGeom prst="rect">
              <a:avLst/>
            </a:prstGeom>
            <a:noFill/>
          </p:spPr>
          <p:txBody>
            <a:bodyPr wrap="none" rtlCol="0">
              <a:spAutoFit/>
            </a:bodyPr>
            <a:lstStyle/>
            <a:p>
              <a:r>
                <a:rPr lang="en-US" sz="1400" b="1" dirty="0">
                  <a:latin typeface="+mj-lt"/>
                </a:rPr>
                <a:t>End of anonymous function</a:t>
              </a:r>
            </a:p>
          </p:txBody>
        </p:sp>
        <p:cxnSp>
          <p:nvCxnSpPr>
            <p:cNvPr id="29" name="Straight Arrow Connector 28"/>
            <p:cNvCxnSpPr>
              <a:stCxn id="9" idx="1"/>
            </p:cNvCxnSpPr>
            <p:nvPr/>
          </p:nvCxnSpPr>
          <p:spPr>
            <a:xfrm flipH="1" flipV="1">
              <a:off x="2919010" y="2652889"/>
              <a:ext cx="557003" cy="67604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2636243" y="3619745"/>
            <a:ext cx="3414312" cy="1292662"/>
          </a:xfrm>
          <a:prstGeom prst="rect">
            <a:avLst/>
          </a:prstGeom>
          <a:noFill/>
        </p:spPr>
        <p:txBody>
          <a:bodyPr wrap="square" rtlCol="0">
            <a:spAutoFit/>
          </a:bodyPr>
          <a:lstStyle/>
          <a:p>
            <a:pPr algn="ctr"/>
            <a:r>
              <a:rPr lang="en-US" b="1" u="sng" dirty="0">
                <a:latin typeface="+mj-lt"/>
              </a:rPr>
              <a:t>Anonymous Function Example</a:t>
            </a:r>
          </a:p>
          <a:p>
            <a:endParaRPr lang="en-US" dirty="0"/>
          </a:p>
          <a:p>
            <a:r>
              <a:rPr lang="en-US" sz="1400" b="1" dirty="0">
                <a:solidFill>
                  <a:srgbClr val="FF0000"/>
                </a:solidFill>
                <a:latin typeface="Courier New" panose="02070309020205020404" pitchFamily="49" charset="0"/>
                <a:cs typeface="Courier New" panose="02070309020205020404" pitchFamily="49" charset="0"/>
              </a:rPr>
              <a:t>$('</a:t>
            </a:r>
            <a:r>
              <a:rPr lang="en-US" sz="1400" b="1" dirty="0" err="1">
                <a:solidFill>
                  <a:srgbClr val="FF0000"/>
                </a:solidFill>
                <a:latin typeface="Courier New" panose="02070309020205020404" pitchFamily="49" charset="0"/>
                <a:cs typeface="Courier New" panose="02070309020205020404" pitchFamily="49" charset="0"/>
              </a:rPr>
              <a:t>img</a:t>
            </a:r>
            <a:r>
              <a:rPr lang="en-US" sz="1400" b="1" dirty="0">
                <a:solidFill>
                  <a:srgbClr val="FF0000"/>
                </a:solidFill>
                <a:latin typeface="Courier New" panose="02070309020205020404" pitchFamily="49" charset="0"/>
                <a:cs typeface="Courier New" panose="02070309020205020404" pitchFamily="49" charset="0"/>
              </a:rPr>
              <a:t>').each(function() { </a:t>
            </a:r>
          </a:p>
          <a:p>
            <a:r>
              <a:rPr lang="en-US" sz="1400" b="1" dirty="0">
                <a:solidFill>
                  <a:srgbClr val="FF0000"/>
                </a:solidFill>
                <a:latin typeface="Courier New" panose="02070309020205020404" pitchFamily="49" charset="0"/>
                <a:cs typeface="Courier New" panose="02070309020205020404" pitchFamily="49" charset="0"/>
              </a:rPr>
              <a:t>    alert('I found an image'); </a:t>
            </a:r>
          </a:p>
          <a:p>
            <a:r>
              <a:rPr lang="en-US" sz="1400" b="1" dirty="0">
                <a:solidFill>
                  <a:srgbClr val="FF0000"/>
                </a:solidFill>
                <a:latin typeface="Courier New" panose="02070309020205020404" pitchFamily="49" charset="0"/>
                <a:cs typeface="Courier New" panose="02070309020205020404" pitchFamily="49" charset="0"/>
              </a:rPr>
              <a:t>}); </a:t>
            </a:r>
            <a:endParaRPr lang="en-US" sz="1600" b="1" dirty="0">
              <a:solidFill>
                <a:srgbClr val="FF0000"/>
              </a:solidFill>
              <a:latin typeface="Courier New" panose="02070309020205020404" pitchFamily="49" charset="0"/>
              <a:cs typeface="Courier New" panose="02070309020205020404" pitchFamily="49" charset="0"/>
            </a:endParaRPr>
          </a:p>
        </p:txBody>
      </p:sp>
      <p:sp>
        <p:nvSpPr>
          <p:cNvPr id="3" name="Date Placeholder 2">
            <a:extLst>
              <a:ext uri="{FF2B5EF4-FFF2-40B4-BE49-F238E27FC236}">
                <a16:creationId xmlns:a16="http://schemas.microsoft.com/office/drawing/2014/main" id="{CD8B3EA1-EA78-4093-97E2-47906FB74227}"/>
              </a:ext>
            </a:extLst>
          </p:cNvPr>
          <p:cNvSpPr>
            <a:spLocks noGrp="1"/>
          </p:cNvSpPr>
          <p:nvPr>
            <p:ph type="dt" sz="half" idx="10"/>
          </p:nvPr>
        </p:nvSpPr>
        <p:spPr/>
        <p:txBody>
          <a:bodyPr/>
          <a:lstStyle/>
          <a:p>
            <a:fld id="{BF754E57-5652-4CD1-9139-422B3D5166EA}" type="datetime1">
              <a:rPr lang="en-US" smtClean="0"/>
              <a:t>1/21/2019</a:t>
            </a:fld>
            <a:endParaRPr lang="en-US"/>
          </a:p>
        </p:txBody>
      </p:sp>
      <p:sp>
        <p:nvSpPr>
          <p:cNvPr id="11" name="Footer Placeholder 10">
            <a:extLst>
              <a:ext uri="{FF2B5EF4-FFF2-40B4-BE49-F238E27FC236}">
                <a16:creationId xmlns:a16="http://schemas.microsoft.com/office/drawing/2014/main" id="{8F18EECD-A73D-4524-A524-E554DBD84B1A}"/>
              </a:ext>
            </a:extLst>
          </p:cNvPr>
          <p:cNvSpPr>
            <a:spLocks noGrp="1"/>
          </p:cNvSpPr>
          <p:nvPr>
            <p:ph type="ftr" sz="quarter" idx="11"/>
          </p:nvPr>
        </p:nvSpPr>
        <p:spPr/>
        <p:txBody>
          <a:bodyPr/>
          <a:lstStyle/>
          <a:p>
            <a:r>
              <a:rPr lang="en-US"/>
              <a:t>Copyright © 2007 - 2019 Carl M. Burnett</a:t>
            </a:r>
          </a:p>
        </p:txBody>
      </p:sp>
      <p:sp>
        <p:nvSpPr>
          <p:cNvPr id="12" name="Slide Number Placeholder 11">
            <a:extLst>
              <a:ext uri="{FF2B5EF4-FFF2-40B4-BE49-F238E27FC236}">
                <a16:creationId xmlns:a16="http://schemas.microsoft.com/office/drawing/2014/main" id="{3057B8D0-528F-4315-A9CC-B7FAA37BB3FB}"/>
              </a:ext>
            </a:extLst>
          </p:cNvPr>
          <p:cNvSpPr>
            <a:spLocks noGrp="1"/>
          </p:cNvSpPr>
          <p:nvPr>
            <p:ph type="sldNum" sz="quarter" idx="12"/>
          </p:nvPr>
        </p:nvSpPr>
        <p:spPr/>
        <p:txBody>
          <a:bodyPr/>
          <a:lstStyle/>
          <a:p>
            <a:fld id="{3D46CBA2-ECE5-4BE9-B546-6761E0E67089}" type="slidenum">
              <a:rPr lang="en-US" smtClean="0"/>
              <a:t>32</a:t>
            </a:fld>
            <a:endParaRPr lang="en-US"/>
          </a:p>
        </p:txBody>
      </p:sp>
    </p:spTree>
    <p:extLst>
      <p:ext uri="{BB962C8B-B14F-4D97-AF65-F5344CB8AC3E}">
        <p14:creationId xmlns:p14="http://schemas.microsoft.com/office/powerpoint/2010/main" val="400750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jQuery this and $(this) </a:t>
            </a:r>
            <a:endParaRPr lang="en-US"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normAutofit/>
          </a:bodyPr>
          <a:lstStyle/>
          <a:p>
            <a:r>
              <a:rPr lang="en-US" sz="1600" dirty="0"/>
              <a:t>Used when using the each() function</a:t>
            </a:r>
          </a:p>
          <a:p>
            <a:r>
              <a:rPr lang="en-US" sz="1600" dirty="0"/>
              <a:t>Accessing or setting attributes of each element</a:t>
            </a:r>
          </a:p>
          <a:p>
            <a:r>
              <a:rPr lang="en-US" sz="1600" dirty="0"/>
              <a:t>e.g. - find the URL for each external link. </a:t>
            </a:r>
          </a:p>
          <a:p>
            <a:r>
              <a:rPr lang="en-US" sz="1600" dirty="0"/>
              <a:t>To access the current element through each loop - a special keyword called “this”. </a:t>
            </a:r>
          </a:p>
          <a:p>
            <a:r>
              <a:rPr lang="en-US" sz="1600" dirty="0"/>
              <a:t>“this” keyword refers to whatever element is calling the anonymous function. </a:t>
            </a:r>
          </a:p>
          <a:p>
            <a:r>
              <a:rPr lang="en-US" sz="1600" dirty="0"/>
              <a:t>First time through the loop, “this” refers to the first element in the jQuery selection</a:t>
            </a:r>
          </a:p>
          <a:p>
            <a:r>
              <a:rPr lang="en-US" sz="1600" dirty="0"/>
              <a:t>Second time through the loop, “this” refers to the second element.</a:t>
            </a:r>
          </a:p>
        </p:txBody>
      </p:sp>
      <p:sp>
        <p:nvSpPr>
          <p:cNvPr id="3" name="Date Placeholder 2">
            <a:extLst>
              <a:ext uri="{FF2B5EF4-FFF2-40B4-BE49-F238E27FC236}">
                <a16:creationId xmlns:a16="http://schemas.microsoft.com/office/drawing/2014/main" id="{D2898FFD-FF95-4CAC-B66E-2BBCE8E4DD70}"/>
              </a:ext>
            </a:extLst>
          </p:cNvPr>
          <p:cNvSpPr>
            <a:spLocks noGrp="1"/>
          </p:cNvSpPr>
          <p:nvPr>
            <p:ph type="dt" sz="half" idx="10"/>
          </p:nvPr>
        </p:nvSpPr>
        <p:spPr/>
        <p:txBody>
          <a:bodyPr/>
          <a:lstStyle/>
          <a:p>
            <a:fld id="{3B0275FC-0CFB-406E-8527-CCF89519F35B}" type="datetime1">
              <a:rPr lang="en-US" smtClean="0"/>
              <a:t>1/21/2019</a:t>
            </a:fld>
            <a:endParaRPr lang="en-US"/>
          </a:p>
        </p:txBody>
      </p:sp>
      <p:sp>
        <p:nvSpPr>
          <p:cNvPr id="5" name="Footer Placeholder 4">
            <a:extLst>
              <a:ext uri="{FF2B5EF4-FFF2-40B4-BE49-F238E27FC236}">
                <a16:creationId xmlns:a16="http://schemas.microsoft.com/office/drawing/2014/main" id="{9ED6B01F-DA2A-4FAE-ADA6-439C5C9380E9}"/>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4E073257-9FC6-4B2E-84B3-CD9C8483B126}"/>
              </a:ext>
            </a:extLst>
          </p:cNvPr>
          <p:cNvSpPr>
            <a:spLocks noGrp="1"/>
          </p:cNvSpPr>
          <p:nvPr>
            <p:ph type="sldNum" sz="quarter" idx="12"/>
          </p:nvPr>
        </p:nvSpPr>
        <p:spPr/>
        <p:txBody>
          <a:bodyPr/>
          <a:lstStyle/>
          <a:p>
            <a:fld id="{3D46CBA2-ECE5-4BE9-B546-6761E0E67089}" type="slidenum">
              <a:rPr lang="en-US" smtClean="0"/>
              <a:t>33</a:t>
            </a:fld>
            <a:endParaRPr lang="en-US"/>
          </a:p>
        </p:txBody>
      </p:sp>
    </p:spTree>
    <p:extLst>
      <p:ext uri="{BB962C8B-B14F-4D97-AF65-F5344CB8AC3E}">
        <p14:creationId xmlns:p14="http://schemas.microsoft.com/office/powerpoint/2010/main" val="77848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jQuery this and $(this) </a:t>
            </a:r>
            <a:endParaRPr lang="en-US" dirty="0">
              <a:effectLst>
                <a:outerShdw blurRad="38100" dist="38100" dir="2700000" algn="tl">
                  <a:srgbClr val="000000">
                    <a:alpha val="43137"/>
                  </a:srgbClr>
                </a:outerShdw>
              </a:effectLst>
            </a:endParaRPr>
          </a:p>
        </p:txBody>
      </p:sp>
      <p:sp>
        <p:nvSpPr>
          <p:cNvPr id="5" name="TextBox 4"/>
          <p:cNvSpPr txBox="1"/>
          <p:nvPr/>
        </p:nvSpPr>
        <p:spPr>
          <a:xfrm>
            <a:off x="457200" y="1445783"/>
            <a:ext cx="4007828" cy="938719"/>
          </a:xfrm>
          <a:prstGeom prst="rect">
            <a:avLst/>
          </a:prstGeom>
          <a:noFill/>
        </p:spPr>
        <p:txBody>
          <a:bodyPr wrap="none" rtlCol="0">
            <a:spAutoFit/>
          </a:bodyPr>
          <a:lstStyle/>
          <a:p>
            <a:r>
              <a:rPr lang="en-US" sz="1100" b="1" dirty="0">
                <a:latin typeface="Courier New" panose="02070309020205020404" pitchFamily="49" charset="0"/>
                <a:cs typeface="Courier New" panose="02070309020205020404" pitchFamily="49" charset="0"/>
              </a:rPr>
              <a:t>&lt;div id="bibliography"&gt;</a:t>
            </a:r>
          </a:p>
          <a:p>
            <a:r>
              <a:rPr lang="en-US" sz="1100" b="1" dirty="0">
                <a:latin typeface="Courier New" panose="02070309020205020404" pitchFamily="49" charset="0"/>
                <a:cs typeface="Courier New" panose="02070309020205020404" pitchFamily="49" charset="0"/>
              </a:rPr>
              <a:t>&lt;h3&gt;Web pages referenced in this article&lt;/h3&gt;</a:t>
            </a:r>
          </a:p>
          <a:p>
            <a:r>
              <a:rPr lang="en-US" sz="1100" b="1" dirty="0">
                <a:latin typeface="Courier New" panose="02070309020205020404" pitchFamily="49" charset="0"/>
                <a:cs typeface="Courier New" panose="02070309020205020404" pitchFamily="49" charset="0"/>
              </a:rPr>
              <a:t>&lt;</a:t>
            </a:r>
            <a:r>
              <a:rPr lang="en-US" sz="1100" b="1" dirty="0" err="1">
                <a:latin typeface="Courier New" panose="02070309020205020404" pitchFamily="49" charset="0"/>
                <a:cs typeface="Courier New" panose="02070309020205020404" pitchFamily="49" charset="0"/>
              </a:rPr>
              <a:t>ul</a:t>
            </a:r>
            <a:r>
              <a:rPr lang="en-US" sz="1100" b="1" dirty="0">
                <a:latin typeface="Courier New" panose="02070309020205020404" pitchFamily="49" charset="0"/>
                <a:cs typeface="Courier New" panose="02070309020205020404" pitchFamily="49" charset="0"/>
              </a:rPr>
              <a:t> id="</a:t>
            </a:r>
            <a:r>
              <a:rPr lang="en-US" sz="1100" b="1" dirty="0" err="1">
                <a:latin typeface="Courier New" panose="02070309020205020404" pitchFamily="49" charset="0"/>
                <a:cs typeface="Courier New" panose="02070309020205020404" pitchFamily="49" charset="0"/>
              </a:rPr>
              <a:t>bibList</a:t>
            </a:r>
            <a:r>
              <a:rPr lang="en-US" sz="1100" b="1" dirty="0">
                <a:latin typeface="Courier New" panose="02070309020205020404" pitchFamily="49" charset="0"/>
                <a:cs typeface="Courier New" panose="02070309020205020404" pitchFamily="49" charset="0"/>
              </a:rPr>
              <a:t>"&gt;</a:t>
            </a:r>
          </a:p>
          <a:p>
            <a:r>
              <a:rPr lang="en-US" sz="1100" b="1" dirty="0">
                <a:latin typeface="Courier New" panose="02070309020205020404" pitchFamily="49" charset="0"/>
                <a:cs typeface="Courier New" panose="02070309020205020404" pitchFamily="49" charset="0"/>
              </a:rPr>
              <a:t>&lt;/</a:t>
            </a:r>
            <a:r>
              <a:rPr lang="en-US" sz="1100" b="1" dirty="0" err="1">
                <a:latin typeface="Courier New" panose="02070309020205020404" pitchFamily="49" charset="0"/>
                <a:cs typeface="Courier New" panose="02070309020205020404" pitchFamily="49" charset="0"/>
              </a:rPr>
              <a:t>ul</a:t>
            </a:r>
            <a:r>
              <a:rPr lang="en-US" sz="1100" b="1" dirty="0">
                <a:latin typeface="Courier New" panose="02070309020205020404" pitchFamily="49" charset="0"/>
                <a:cs typeface="Courier New" panose="02070309020205020404" pitchFamily="49" charset="0"/>
              </a:rPr>
              <a:t>&gt;</a:t>
            </a:r>
          </a:p>
          <a:p>
            <a:r>
              <a:rPr lang="en-US" sz="1100" b="1" dirty="0">
                <a:latin typeface="Courier New" panose="02070309020205020404" pitchFamily="49" charset="0"/>
                <a:cs typeface="Courier New" panose="02070309020205020404" pitchFamily="49" charset="0"/>
              </a:rPr>
              <a:t>&lt;/div&gt;</a:t>
            </a:r>
          </a:p>
        </p:txBody>
      </p:sp>
      <p:grpSp>
        <p:nvGrpSpPr>
          <p:cNvPr id="16" name="Group 15"/>
          <p:cNvGrpSpPr/>
          <p:nvPr/>
        </p:nvGrpSpPr>
        <p:grpSpPr>
          <a:xfrm>
            <a:off x="457200" y="2464891"/>
            <a:ext cx="2971800" cy="821441"/>
            <a:chOff x="457200" y="2464891"/>
            <a:chExt cx="2971800" cy="821441"/>
          </a:xfrm>
        </p:grpSpPr>
        <p:sp>
          <p:nvSpPr>
            <p:cNvPr id="6" name="Rectangle 5"/>
            <p:cNvSpPr/>
            <p:nvPr/>
          </p:nvSpPr>
          <p:spPr>
            <a:xfrm>
              <a:off x="609600" y="3009333"/>
              <a:ext cx="2323072" cy="276999"/>
            </a:xfrm>
            <a:prstGeom prst="rect">
              <a:avLst/>
            </a:prstGeom>
          </p:spPr>
          <p:txBody>
            <a:bodyPr wrap="none">
              <a:spAutoFit/>
            </a:bodyPr>
            <a:lstStyle/>
            <a:p>
              <a:r>
                <a:rPr lang="en-US" sz="1200" b="1" dirty="0">
                  <a:solidFill>
                    <a:srgbClr val="FF0000"/>
                  </a:solidFill>
                  <a:latin typeface="Courier New" panose="02070309020205020404" pitchFamily="49" charset="0"/>
                  <a:cs typeface="Courier New" panose="02070309020205020404" pitchFamily="49" charset="0"/>
                </a:rPr>
                <a:t>$('a[</a:t>
              </a:r>
              <a:r>
                <a:rPr lang="en-US" sz="1200" b="1" dirty="0" err="1">
                  <a:solidFill>
                    <a:srgbClr val="FF0000"/>
                  </a:solidFill>
                  <a:latin typeface="Courier New" panose="02070309020205020404" pitchFamily="49" charset="0"/>
                  <a:cs typeface="Courier New" panose="02070309020205020404" pitchFamily="49" charset="0"/>
                </a:rPr>
                <a:t>href</a:t>
              </a:r>
              <a:r>
                <a:rPr lang="en-US" sz="1200" b="1" dirty="0">
                  <a:solidFill>
                    <a:srgbClr val="FF0000"/>
                  </a:solidFill>
                  <a:latin typeface="Courier New" panose="02070309020205020404" pitchFamily="49" charset="0"/>
                  <a:cs typeface="Courier New" panose="02070309020205020404" pitchFamily="49" charset="0"/>
                </a:rPr>
                <a:t>^="http://"]')</a:t>
              </a:r>
            </a:p>
          </p:txBody>
        </p:sp>
        <p:sp>
          <p:nvSpPr>
            <p:cNvPr id="9" name="Rectangle 8"/>
            <p:cNvSpPr/>
            <p:nvPr/>
          </p:nvSpPr>
          <p:spPr>
            <a:xfrm>
              <a:off x="457200" y="2464891"/>
              <a:ext cx="2971800" cy="523220"/>
            </a:xfrm>
            <a:prstGeom prst="rect">
              <a:avLst/>
            </a:prstGeom>
          </p:spPr>
          <p:txBody>
            <a:bodyPr wrap="square">
              <a:spAutoFit/>
            </a:bodyPr>
            <a:lstStyle/>
            <a:p>
              <a:r>
                <a:rPr lang="en-US" sz="1400" b="1" dirty="0">
                  <a:latin typeface="+mj-lt"/>
                </a:rPr>
                <a:t>list of all links pointing outside your site using the “a” attribute selector </a:t>
              </a:r>
            </a:p>
          </p:txBody>
        </p:sp>
      </p:grpSp>
      <p:grpSp>
        <p:nvGrpSpPr>
          <p:cNvPr id="17" name="Group 16"/>
          <p:cNvGrpSpPr/>
          <p:nvPr/>
        </p:nvGrpSpPr>
        <p:grpSpPr>
          <a:xfrm>
            <a:off x="457200" y="3286260"/>
            <a:ext cx="3567900" cy="575220"/>
            <a:chOff x="457200" y="3286260"/>
            <a:chExt cx="3567900" cy="575220"/>
          </a:xfrm>
        </p:grpSpPr>
        <p:sp>
          <p:nvSpPr>
            <p:cNvPr id="7" name="Rectangle 6"/>
            <p:cNvSpPr/>
            <p:nvPr/>
          </p:nvSpPr>
          <p:spPr>
            <a:xfrm>
              <a:off x="609600" y="3584481"/>
              <a:ext cx="2973891" cy="276999"/>
            </a:xfrm>
            <a:prstGeom prst="rect">
              <a:avLst/>
            </a:prstGeom>
          </p:spPr>
          <p:txBody>
            <a:bodyPr wrap="none">
              <a:spAutoFit/>
            </a:bodyPr>
            <a:lstStyle/>
            <a:p>
              <a:r>
                <a:rPr lang="en-US" sz="1200" b="1" dirty="0">
                  <a:solidFill>
                    <a:srgbClr val="FF0000"/>
                  </a:solidFill>
                  <a:latin typeface="Courier New" panose="02070309020205020404" pitchFamily="49" charset="0"/>
                  <a:cs typeface="Courier New" panose="02070309020205020404" pitchFamily="49" charset="0"/>
                </a:rPr>
                <a:t>$('a[</a:t>
              </a:r>
              <a:r>
                <a:rPr lang="en-US" sz="1200" b="1" dirty="0" err="1">
                  <a:solidFill>
                    <a:srgbClr val="FF0000"/>
                  </a:solidFill>
                  <a:latin typeface="Courier New" panose="02070309020205020404" pitchFamily="49" charset="0"/>
                  <a:cs typeface="Courier New" panose="02070309020205020404" pitchFamily="49" charset="0"/>
                </a:rPr>
                <a:t>href</a:t>
              </a:r>
              <a:r>
                <a:rPr lang="en-US" sz="1200" b="1" dirty="0">
                  <a:solidFill>
                    <a:srgbClr val="FF0000"/>
                  </a:solidFill>
                  <a:latin typeface="Courier New" panose="02070309020205020404" pitchFamily="49" charset="0"/>
                  <a:cs typeface="Courier New" panose="02070309020205020404" pitchFamily="49" charset="0"/>
                </a:rPr>
                <a:t>^="http://"]')</a:t>
              </a:r>
              <a:r>
                <a:rPr lang="en-US" sz="1200" b="1" dirty="0">
                  <a:solidFill>
                    <a:srgbClr val="FF0000"/>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.each()</a:t>
              </a:r>
            </a:p>
          </p:txBody>
        </p:sp>
        <p:sp>
          <p:nvSpPr>
            <p:cNvPr id="10" name="Rectangle 9"/>
            <p:cNvSpPr/>
            <p:nvPr/>
          </p:nvSpPr>
          <p:spPr>
            <a:xfrm>
              <a:off x="457200" y="3286260"/>
              <a:ext cx="3567900" cy="307777"/>
            </a:xfrm>
            <a:prstGeom prst="rect">
              <a:avLst/>
            </a:prstGeom>
          </p:spPr>
          <p:txBody>
            <a:bodyPr wrap="none">
              <a:spAutoFit/>
            </a:bodyPr>
            <a:lstStyle/>
            <a:p>
              <a:r>
                <a:rPr lang="en-US" sz="1400" b="1" dirty="0">
                  <a:latin typeface="+mj-lt"/>
                </a:rPr>
                <a:t>Add each() function to loop through selection</a:t>
              </a:r>
            </a:p>
          </p:txBody>
        </p:sp>
      </p:grpSp>
      <p:grpSp>
        <p:nvGrpSpPr>
          <p:cNvPr id="18" name="Group 17"/>
          <p:cNvGrpSpPr/>
          <p:nvPr/>
        </p:nvGrpSpPr>
        <p:grpSpPr>
          <a:xfrm>
            <a:off x="490491" y="3922021"/>
            <a:ext cx="4081509" cy="981666"/>
            <a:chOff x="490491" y="3922021"/>
            <a:chExt cx="4081509" cy="981666"/>
          </a:xfrm>
        </p:grpSpPr>
        <p:sp>
          <p:nvSpPr>
            <p:cNvPr id="8" name="Rectangle 7"/>
            <p:cNvSpPr/>
            <p:nvPr/>
          </p:nvSpPr>
          <p:spPr>
            <a:xfrm>
              <a:off x="609600" y="4257356"/>
              <a:ext cx="3962400" cy="646331"/>
            </a:xfrm>
            <a:prstGeom prst="rect">
              <a:avLst/>
            </a:prstGeom>
          </p:spPr>
          <p:txBody>
            <a:bodyPr wrap="square">
              <a:spAutoFit/>
            </a:bodyPr>
            <a:lstStyle/>
            <a:p>
              <a:r>
                <a:rPr lang="en-US" sz="1200" b="1" dirty="0">
                  <a:solidFill>
                    <a:srgbClr val="FF0000"/>
                  </a:solidFill>
                  <a:latin typeface="Courier New" panose="02070309020205020404" pitchFamily="49" charset="0"/>
                  <a:cs typeface="Courier New" panose="02070309020205020404" pitchFamily="49" charset="0"/>
                </a:rPr>
                <a:t>$('a[</a:t>
              </a:r>
              <a:r>
                <a:rPr lang="en-US" sz="1200" b="1" dirty="0" err="1">
                  <a:solidFill>
                    <a:srgbClr val="FF0000"/>
                  </a:solidFill>
                  <a:latin typeface="Courier New" panose="02070309020205020404" pitchFamily="49" charset="0"/>
                  <a:cs typeface="Courier New" panose="02070309020205020404" pitchFamily="49" charset="0"/>
                </a:rPr>
                <a:t>href</a:t>
              </a:r>
              <a:r>
                <a:rPr lang="en-US" sz="1200" b="1" dirty="0">
                  <a:solidFill>
                    <a:srgbClr val="FF0000"/>
                  </a:solidFill>
                  <a:latin typeface="Courier New" panose="02070309020205020404" pitchFamily="49" charset="0"/>
                  <a:cs typeface="Courier New" panose="02070309020205020404" pitchFamily="49" charset="0"/>
                </a:rPr>
                <a:t>^="http://"]').each(</a:t>
              </a:r>
              <a:r>
                <a:rPr lang="en-US" sz="1200" b="1" dirty="0">
                  <a:solidFill>
                    <a:srgbClr val="FF0000"/>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function() </a:t>
              </a:r>
              <a:r>
                <a:rPr lang="en-US" sz="1200" b="1" dirty="0">
                  <a:solidFill>
                    <a:srgbClr val="FF0000"/>
                  </a:solidFill>
                  <a:latin typeface="Courier New" panose="02070309020205020404" pitchFamily="49" charset="0"/>
                  <a:cs typeface="Courier New" panose="02070309020205020404" pitchFamily="49" charset="0"/>
                </a:rPr>
                <a:t>{</a:t>
              </a:r>
            </a:p>
            <a:p>
              <a:endParaRPr lang="en-US" sz="1200" b="1" dirty="0">
                <a:solidFill>
                  <a:srgbClr val="FF0000"/>
                </a:solidFill>
                <a:latin typeface="Courier New" panose="02070309020205020404" pitchFamily="49" charset="0"/>
                <a:cs typeface="Courier New" panose="02070309020205020404" pitchFamily="49" charset="0"/>
              </a:endParaRPr>
            </a:p>
            <a:p>
              <a:r>
                <a:rPr lang="en-US" sz="1200" b="1" dirty="0">
                  <a:solidFill>
                    <a:srgbClr val="FF0000"/>
                  </a:solidFill>
                  <a:latin typeface="Courier New" panose="02070309020205020404" pitchFamily="49" charset="0"/>
                  <a:cs typeface="Courier New" panose="02070309020205020404" pitchFamily="49" charset="0"/>
                </a:rPr>
                <a:t>});</a:t>
              </a:r>
            </a:p>
          </p:txBody>
        </p:sp>
        <p:sp>
          <p:nvSpPr>
            <p:cNvPr id="11" name="Rectangle 10"/>
            <p:cNvSpPr/>
            <p:nvPr/>
          </p:nvSpPr>
          <p:spPr>
            <a:xfrm>
              <a:off x="490491" y="3922021"/>
              <a:ext cx="2311787" cy="307777"/>
            </a:xfrm>
            <a:prstGeom prst="rect">
              <a:avLst/>
            </a:prstGeom>
          </p:spPr>
          <p:txBody>
            <a:bodyPr wrap="none">
              <a:spAutoFit/>
            </a:bodyPr>
            <a:lstStyle/>
            <a:p>
              <a:r>
                <a:rPr lang="en-US" sz="1400" b="1" dirty="0">
                  <a:latin typeface="+mj-lt"/>
                </a:rPr>
                <a:t>Add an anonymous function:</a:t>
              </a:r>
            </a:p>
          </p:txBody>
        </p:sp>
      </p:grpSp>
      <p:grpSp>
        <p:nvGrpSpPr>
          <p:cNvPr id="19" name="Group 18"/>
          <p:cNvGrpSpPr/>
          <p:nvPr/>
        </p:nvGrpSpPr>
        <p:grpSpPr>
          <a:xfrm>
            <a:off x="4800600" y="1445783"/>
            <a:ext cx="4038600" cy="1230018"/>
            <a:chOff x="4800600" y="1445783"/>
            <a:chExt cx="4038600" cy="1230018"/>
          </a:xfrm>
        </p:grpSpPr>
        <p:sp>
          <p:nvSpPr>
            <p:cNvPr id="12" name="Rectangle 11"/>
            <p:cNvSpPr/>
            <p:nvPr/>
          </p:nvSpPr>
          <p:spPr>
            <a:xfrm>
              <a:off x="4800600" y="1445783"/>
              <a:ext cx="3810000" cy="523220"/>
            </a:xfrm>
            <a:prstGeom prst="rect">
              <a:avLst/>
            </a:prstGeom>
          </p:spPr>
          <p:txBody>
            <a:bodyPr wrap="square">
              <a:spAutoFit/>
            </a:bodyPr>
            <a:lstStyle/>
            <a:p>
              <a:r>
                <a:rPr lang="en-US" sz="1400" b="1" dirty="0">
                  <a:latin typeface="+mj-lt"/>
                </a:rPr>
                <a:t>The $(this) keyword lets you access the current element each time through the loop. </a:t>
              </a:r>
            </a:p>
          </p:txBody>
        </p:sp>
        <p:sp>
          <p:nvSpPr>
            <p:cNvPr id="13" name="Rectangle 12"/>
            <p:cNvSpPr/>
            <p:nvPr/>
          </p:nvSpPr>
          <p:spPr>
            <a:xfrm>
              <a:off x="4953000" y="2029470"/>
              <a:ext cx="3886200" cy="646331"/>
            </a:xfrm>
            <a:prstGeom prst="rect">
              <a:avLst/>
            </a:prstGeom>
          </p:spPr>
          <p:txBody>
            <a:bodyPr wrap="square">
              <a:spAutoFit/>
            </a:bodyPr>
            <a:lstStyle/>
            <a:p>
              <a:r>
                <a:rPr lang="en-US" sz="1200" b="1" dirty="0">
                  <a:solidFill>
                    <a:srgbClr val="FF0000"/>
                  </a:solidFill>
                  <a:latin typeface="Courier New" panose="02070309020205020404" pitchFamily="49" charset="0"/>
                  <a:cs typeface="Courier New" panose="02070309020205020404" pitchFamily="49" charset="0"/>
                </a:rPr>
                <a:t>$('a[</a:t>
              </a:r>
              <a:r>
                <a:rPr lang="en-US" sz="1200" b="1" dirty="0" err="1">
                  <a:solidFill>
                    <a:srgbClr val="FF0000"/>
                  </a:solidFill>
                  <a:latin typeface="Courier New" panose="02070309020205020404" pitchFamily="49" charset="0"/>
                  <a:cs typeface="Courier New" panose="02070309020205020404" pitchFamily="49" charset="0"/>
                </a:rPr>
                <a:t>href</a:t>
              </a:r>
              <a:r>
                <a:rPr lang="en-US" sz="1200" b="1" dirty="0">
                  <a:solidFill>
                    <a:srgbClr val="FF0000"/>
                  </a:solidFill>
                  <a:latin typeface="Courier New" panose="02070309020205020404" pitchFamily="49" charset="0"/>
                  <a:cs typeface="Courier New" panose="02070309020205020404" pitchFamily="49" charset="0"/>
                </a:rPr>
                <a:t>^=http://]').each(function() {</a:t>
              </a:r>
            </a:p>
            <a:p>
              <a:r>
                <a:rPr lang="en-US" sz="1200" b="1" dirty="0" err="1">
                  <a:solidFill>
                    <a:srgbClr val="FF0000"/>
                  </a:solidFill>
                  <a:latin typeface="Courier New" panose="02070309020205020404" pitchFamily="49" charset="0"/>
                  <a:cs typeface="Courier New" panose="02070309020205020404" pitchFamily="49" charset="0"/>
                </a:rPr>
                <a:t>var</a:t>
              </a:r>
              <a:r>
                <a:rPr lang="en-US" sz="1200" b="1" dirty="0">
                  <a:solidFill>
                    <a:srgbClr val="FF0000"/>
                  </a:solidFill>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extLink</a:t>
              </a:r>
              <a:r>
                <a:rPr lang="en-US" sz="1200" b="1" dirty="0">
                  <a:solidFill>
                    <a:srgbClr val="FF0000"/>
                  </a:solidFill>
                  <a:latin typeface="Courier New" panose="02070309020205020404" pitchFamily="49" charset="0"/>
                  <a:cs typeface="Courier New" panose="02070309020205020404" pitchFamily="49" charset="0"/>
                </a:rPr>
                <a:t> = </a:t>
              </a:r>
              <a:r>
                <a:rPr lang="en-US" sz="1200" b="1" dirty="0">
                  <a:solidFill>
                    <a:srgbClr val="FF0000"/>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$(this).</a:t>
              </a:r>
              <a:r>
                <a:rPr lang="en-US" sz="1200" b="1" dirty="0" err="1">
                  <a:solidFill>
                    <a:srgbClr val="FF0000"/>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attr</a:t>
              </a:r>
              <a:r>
                <a:rPr lang="en-US" sz="1200" b="1" dirty="0">
                  <a:solidFill>
                    <a:srgbClr val="FF0000"/>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a:t>
              </a:r>
              <a:r>
                <a:rPr lang="en-US" sz="1200" b="1" dirty="0" err="1">
                  <a:solidFill>
                    <a:srgbClr val="FF0000"/>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href</a:t>
              </a:r>
              <a:r>
                <a:rPr lang="en-US" sz="1200" b="1" dirty="0">
                  <a:solidFill>
                    <a:srgbClr val="FF0000"/>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a:t>
              </a:r>
            </a:p>
            <a:p>
              <a:r>
                <a:rPr lang="en-US" sz="1200" b="1" dirty="0">
                  <a:solidFill>
                    <a:srgbClr val="FF0000"/>
                  </a:solidFill>
                  <a:latin typeface="Courier New" panose="02070309020205020404" pitchFamily="49" charset="0"/>
                  <a:cs typeface="Courier New" panose="02070309020205020404" pitchFamily="49" charset="0"/>
                </a:rPr>
                <a:t>});</a:t>
              </a:r>
            </a:p>
          </p:txBody>
        </p:sp>
      </p:grpSp>
      <p:grpSp>
        <p:nvGrpSpPr>
          <p:cNvPr id="20" name="Group 19"/>
          <p:cNvGrpSpPr/>
          <p:nvPr/>
        </p:nvGrpSpPr>
        <p:grpSpPr>
          <a:xfrm>
            <a:off x="4829534" y="2978025"/>
            <a:ext cx="4085866" cy="1323440"/>
            <a:chOff x="4829534" y="2978025"/>
            <a:chExt cx="4085866" cy="1323440"/>
          </a:xfrm>
        </p:grpSpPr>
        <p:sp>
          <p:nvSpPr>
            <p:cNvPr id="14" name="Rectangle 13"/>
            <p:cNvSpPr/>
            <p:nvPr/>
          </p:nvSpPr>
          <p:spPr>
            <a:xfrm>
              <a:off x="4829534" y="2978025"/>
              <a:ext cx="3284361" cy="307777"/>
            </a:xfrm>
            <a:prstGeom prst="rect">
              <a:avLst/>
            </a:prstGeom>
          </p:spPr>
          <p:txBody>
            <a:bodyPr wrap="none">
              <a:spAutoFit/>
            </a:bodyPr>
            <a:lstStyle/>
            <a:p>
              <a:r>
                <a:rPr lang="en-US" sz="1400" b="1" dirty="0">
                  <a:latin typeface="+mj-lt"/>
                </a:rPr>
                <a:t>Appending a new list item to the &lt;</a:t>
              </a:r>
              <a:r>
                <a:rPr lang="en-US" sz="1400" b="1" dirty="0" err="1">
                  <a:latin typeface="+mj-lt"/>
                </a:rPr>
                <a:t>ul</a:t>
              </a:r>
              <a:r>
                <a:rPr lang="en-US" sz="1400" b="1" dirty="0">
                  <a:latin typeface="+mj-lt"/>
                </a:rPr>
                <a:t>&gt; tag </a:t>
              </a:r>
            </a:p>
          </p:txBody>
        </p:sp>
        <p:sp>
          <p:nvSpPr>
            <p:cNvPr id="15" name="Rectangle 14"/>
            <p:cNvSpPr/>
            <p:nvPr/>
          </p:nvSpPr>
          <p:spPr>
            <a:xfrm>
              <a:off x="4829534" y="3285802"/>
              <a:ext cx="4085866" cy="1015663"/>
            </a:xfrm>
            <a:prstGeom prst="rect">
              <a:avLst/>
            </a:prstGeom>
          </p:spPr>
          <p:txBody>
            <a:bodyPr wrap="square">
              <a:spAutoFit/>
            </a:bodyPr>
            <a:lstStyle/>
            <a:p>
              <a:r>
                <a:rPr lang="en-US" sz="1200" b="1" dirty="0">
                  <a:solidFill>
                    <a:srgbClr val="FF0000"/>
                  </a:solidFill>
                  <a:latin typeface="Courier New" panose="02070309020205020404" pitchFamily="49" charset="0"/>
                  <a:cs typeface="Courier New" panose="02070309020205020404" pitchFamily="49" charset="0"/>
                </a:rPr>
                <a:t>$('a[</a:t>
              </a:r>
              <a:r>
                <a:rPr lang="en-US" sz="1200" b="1" dirty="0" err="1">
                  <a:solidFill>
                    <a:srgbClr val="FF0000"/>
                  </a:solidFill>
                  <a:latin typeface="Courier New" panose="02070309020205020404" pitchFamily="49" charset="0"/>
                  <a:cs typeface="Courier New" panose="02070309020205020404" pitchFamily="49" charset="0"/>
                </a:rPr>
                <a:t>href</a:t>
              </a:r>
              <a:r>
                <a:rPr lang="en-US" sz="1200" b="1" dirty="0">
                  <a:solidFill>
                    <a:srgbClr val="FF0000"/>
                  </a:solidFill>
                  <a:latin typeface="Courier New" panose="02070309020205020404" pitchFamily="49" charset="0"/>
                  <a:cs typeface="Courier New" panose="02070309020205020404" pitchFamily="49" charset="0"/>
                </a:rPr>
                <a:t>^=http://]').each(function() {</a:t>
              </a:r>
            </a:p>
            <a:p>
              <a:r>
                <a:rPr lang="en-US" sz="1200" b="1" dirty="0" err="1">
                  <a:solidFill>
                    <a:srgbClr val="FF0000"/>
                  </a:solidFill>
                  <a:latin typeface="Courier New" panose="02070309020205020404" pitchFamily="49" charset="0"/>
                  <a:cs typeface="Courier New" panose="02070309020205020404" pitchFamily="49" charset="0"/>
                </a:rPr>
                <a:t>var</a:t>
              </a:r>
              <a:r>
                <a:rPr lang="en-US" sz="1200" b="1" dirty="0">
                  <a:solidFill>
                    <a:srgbClr val="FF0000"/>
                  </a:solidFill>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extLink</a:t>
              </a:r>
              <a:r>
                <a:rPr lang="en-US" sz="1200" b="1" dirty="0">
                  <a:solidFill>
                    <a:srgbClr val="FF0000"/>
                  </a:solidFill>
                  <a:latin typeface="Courier New" panose="02070309020205020404" pitchFamily="49" charset="0"/>
                  <a:cs typeface="Courier New" panose="02070309020205020404" pitchFamily="49" charset="0"/>
                </a:rPr>
                <a:t> = $(this).</a:t>
              </a:r>
              <a:r>
                <a:rPr lang="en-US" sz="1200" b="1" dirty="0" err="1">
                  <a:solidFill>
                    <a:srgbClr val="FF0000"/>
                  </a:solidFill>
                  <a:latin typeface="Courier New" panose="02070309020205020404" pitchFamily="49" charset="0"/>
                  <a:cs typeface="Courier New" panose="02070309020205020404" pitchFamily="49" charset="0"/>
                </a:rPr>
                <a:t>attr</a:t>
              </a:r>
              <a:r>
                <a:rPr lang="en-US" sz="1200" b="1" dirty="0">
                  <a:solidFill>
                    <a:srgbClr val="FF0000"/>
                  </a:solidFill>
                  <a:latin typeface="Courier New" panose="02070309020205020404" pitchFamily="49" charset="0"/>
                  <a:cs typeface="Courier New" panose="02070309020205020404" pitchFamily="49" charset="0"/>
                </a:rPr>
                <a:t>('</a:t>
              </a:r>
              <a:r>
                <a:rPr lang="en-US" sz="1200" b="1" dirty="0" err="1">
                  <a:solidFill>
                    <a:srgbClr val="FF0000"/>
                  </a:solidFill>
                  <a:latin typeface="Courier New" panose="02070309020205020404" pitchFamily="49" charset="0"/>
                  <a:cs typeface="Courier New" panose="02070309020205020404" pitchFamily="49" charset="0"/>
                </a:rPr>
                <a:t>href</a:t>
              </a:r>
              <a:r>
                <a:rPr lang="en-US" sz="1200" b="1" dirty="0">
                  <a:solidFill>
                    <a:srgbClr val="FF0000"/>
                  </a:solidFill>
                  <a:latin typeface="Courier New" panose="02070309020205020404" pitchFamily="49" charset="0"/>
                  <a:cs typeface="Courier New" panose="02070309020205020404" pitchFamily="49" charset="0"/>
                </a:rPr>
                <a:t>');</a:t>
              </a:r>
            </a:p>
            <a:p>
              <a:r>
                <a:rPr lang="en-US" sz="1200" b="1" dirty="0">
                  <a:solidFill>
                    <a:srgbClr val="FF0000"/>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a:t>
              </a:r>
              <a:r>
                <a:rPr lang="en-US" sz="1200" b="1" dirty="0" err="1">
                  <a:solidFill>
                    <a:srgbClr val="FF0000"/>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bibList</a:t>
              </a:r>
              <a:r>
                <a:rPr lang="en-US" sz="1200" b="1" dirty="0">
                  <a:solidFill>
                    <a:srgbClr val="FF0000"/>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').append('&lt;li&gt;' + </a:t>
              </a:r>
              <a:r>
                <a:rPr lang="en-US" sz="1200" b="1" dirty="0" err="1">
                  <a:solidFill>
                    <a:srgbClr val="FF0000"/>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extLink</a:t>
              </a:r>
              <a:r>
                <a:rPr lang="en-US" sz="1200" b="1" dirty="0">
                  <a:solidFill>
                    <a:srgbClr val="FF0000"/>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 + '&lt;/li&gt;');</a:t>
              </a:r>
            </a:p>
            <a:p>
              <a:r>
                <a:rPr lang="en-US" sz="1200" b="1" dirty="0">
                  <a:solidFill>
                    <a:srgbClr val="FF0000"/>
                  </a:solidFill>
                  <a:latin typeface="Courier New" panose="02070309020205020404" pitchFamily="49" charset="0"/>
                  <a:cs typeface="Courier New" panose="02070309020205020404" pitchFamily="49" charset="0"/>
                </a:rPr>
                <a:t>});</a:t>
              </a:r>
            </a:p>
          </p:txBody>
        </p:sp>
      </p:grpSp>
      <p:sp>
        <p:nvSpPr>
          <p:cNvPr id="3" name="Date Placeholder 2">
            <a:extLst>
              <a:ext uri="{FF2B5EF4-FFF2-40B4-BE49-F238E27FC236}">
                <a16:creationId xmlns:a16="http://schemas.microsoft.com/office/drawing/2014/main" id="{4A805EB1-81C4-4BE8-B0D4-2E964779015D}"/>
              </a:ext>
            </a:extLst>
          </p:cNvPr>
          <p:cNvSpPr>
            <a:spLocks noGrp="1"/>
          </p:cNvSpPr>
          <p:nvPr>
            <p:ph type="dt" sz="half" idx="10"/>
          </p:nvPr>
        </p:nvSpPr>
        <p:spPr/>
        <p:txBody>
          <a:bodyPr/>
          <a:lstStyle/>
          <a:p>
            <a:fld id="{A1862F06-394E-423E-B3AD-88FBC7505DC6}" type="datetime1">
              <a:rPr lang="en-US" smtClean="0"/>
              <a:t>1/21/2019</a:t>
            </a:fld>
            <a:endParaRPr lang="en-US"/>
          </a:p>
        </p:txBody>
      </p:sp>
      <p:sp>
        <p:nvSpPr>
          <p:cNvPr id="4" name="Footer Placeholder 3">
            <a:extLst>
              <a:ext uri="{FF2B5EF4-FFF2-40B4-BE49-F238E27FC236}">
                <a16:creationId xmlns:a16="http://schemas.microsoft.com/office/drawing/2014/main" id="{2B967C42-7C03-415A-8AF3-110D95318238}"/>
              </a:ext>
            </a:extLst>
          </p:cNvPr>
          <p:cNvSpPr>
            <a:spLocks noGrp="1"/>
          </p:cNvSpPr>
          <p:nvPr>
            <p:ph type="ftr" sz="quarter" idx="11"/>
          </p:nvPr>
        </p:nvSpPr>
        <p:spPr/>
        <p:txBody>
          <a:bodyPr/>
          <a:lstStyle/>
          <a:p>
            <a:r>
              <a:rPr lang="en-US"/>
              <a:t>Copyright © 2007 - 2019 Carl M. Burnett</a:t>
            </a:r>
          </a:p>
        </p:txBody>
      </p:sp>
      <p:sp>
        <p:nvSpPr>
          <p:cNvPr id="21" name="Slide Number Placeholder 20">
            <a:extLst>
              <a:ext uri="{FF2B5EF4-FFF2-40B4-BE49-F238E27FC236}">
                <a16:creationId xmlns:a16="http://schemas.microsoft.com/office/drawing/2014/main" id="{6DFCEBCA-C153-48DD-9D65-E29F9CD167E0}"/>
              </a:ext>
            </a:extLst>
          </p:cNvPr>
          <p:cNvSpPr>
            <a:spLocks noGrp="1"/>
          </p:cNvSpPr>
          <p:nvPr>
            <p:ph type="sldNum" sz="quarter" idx="12"/>
          </p:nvPr>
        </p:nvSpPr>
        <p:spPr/>
        <p:txBody>
          <a:bodyPr/>
          <a:lstStyle/>
          <a:p>
            <a:fld id="{3D46CBA2-ECE5-4BE9-B546-6761E0E67089}" type="slidenum">
              <a:rPr lang="en-US" smtClean="0"/>
              <a:t>34</a:t>
            </a:fld>
            <a:endParaRPr lang="en-US"/>
          </a:p>
        </p:txBody>
      </p:sp>
    </p:spTree>
    <p:extLst>
      <p:ext uri="{BB962C8B-B14F-4D97-AF65-F5344CB8AC3E}">
        <p14:creationId xmlns:p14="http://schemas.microsoft.com/office/powerpoint/2010/main" val="416915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rPr>
              <a:t>The JavaScript DOM Event Cycle</a:t>
            </a:r>
          </a:p>
        </p:txBody>
      </p:sp>
      <p:sp>
        <p:nvSpPr>
          <p:cNvPr id="4" name="Date Placeholder 3"/>
          <p:cNvSpPr>
            <a:spLocks noGrp="1"/>
          </p:cNvSpPr>
          <p:nvPr>
            <p:ph type="dt" sz="half" idx="10"/>
          </p:nvPr>
        </p:nvSpPr>
        <p:spPr/>
        <p:txBody>
          <a:bodyPr/>
          <a:lstStyle/>
          <a:p>
            <a:fld id="{21AB9804-1E00-4E0B-9853-8F84334B1621}" type="datetime1">
              <a:rPr lang="en-US" smtClean="0"/>
              <a:t>1/21/2019</a:t>
            </a:fld>
            <a:endParaRPr lang="en-US" dirty="0"/>
          </a:p>
        </p:txBody>
      </p:sp>
      <p:sp>
        <p:nvSpPr>
          <p:cNvPr id="6" name="Footer Placeholder 5"/>
          <p:cNvSpPr>
            <a:spLocks noGrp="1"/>
          </p:cNvSpPr>
          <p:nvPr>
            <p:ph type="ftr" sz="quarter" idx="11"/>
          </p:nvPr>
        </p:nvSpPr>
        <p:spPr/>
        <p:txBody>
          <a:bodyPr/>
          <a:lstStyle/>
          <a:p>
            <a:r>
              <a:rPr lang="en-US"/>
              <a:t>Copyright © 2007 - 2019 Carl M. Burnett</a:t>
            </a:r>
            <a:endParaRPr lang="en-US" dirty="0"/>
          </a:p>
        </p:txBody>
      </p:sp>
      <p:sp>
        <p:nvSpPr>
          <p:cNvPr id="7" name="Slide Number Placeholder 6"/>
          <p:cNvSpPr>
            <a:spLocks noGrp="1"/>
          </p:cNvSpPr>
          <p:nvPr>
            <p:ph type="sldNum" sz="quarter" idx="12"/>
          </p:nvPr>
        </p:nvSpPr>
        <p:spPr/>
        <p:txBody>
          <a:bodyPr/>
          <a:lstStyle/>
          <a:p>
            <a:pPr>
              <a:defRPr/>
            </a:pPr>
            <a:fld id="{11F27299-7934-46F6-B99A-F9E924C38745}" type="slidenum">
              <a:rPr lang="en-US" smtClean="0"/>
              <a:pPr>
                <a:defRPr/>
              </a:pPr>
              <a:t>35</a:t>
            </a:fld>
            <a:endParaRPr lang="en-US" dirty="0"/>
          </a:p>
        </p:txBody>
      </p:sp>
      <p:sp>
        <p:nvSpPr>
          <p:cNvPr id="3" name="Rounded Rectangle 2"/>
          <p:cNvSpPr/>
          <p:nvPr/>
        </p:nvSpPr>
        <p:spPr>
          <a:xfrm>
            <a:off x="697230" y="1817370"/>
            <a:ext cx="1451610" cy="6172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mj-lt"/>
              </a:rPr>
              <a:t>Page Loaded</a:t>
            </a:r>
          </a:p>
        </p:txBody>
      </p:sp>
      <p:grpSp>
        <p:nvGrpSpPr>
          <p:cNvPr id="22" name="Group 21"/>
          <p:cNvGrpSpPr/>
          <p:nvPr/>
        </p:nvGrpSpPr>
        <p:grpSpPr>
          <a:xfrm>
            <a:off x="697230" y="2434590"/>
            <a:ext cx="1451610" cy="1122998"/>
            <a:chOff x="697230" y="3246120"/>
            <a:chExt cx="1451610" cy="1497330"/>
          </a:xfrm>
        </p:grpSpPr>
        <p:sp>
          <p:nvSpPr>
            <p:cNvPr id="9" name="Rounded Rectangle 8"/>
            <p:cNvSpPr/>
            <p:nvPr/>
          </p:nvSpPr>
          <p:spPr>
            <a:xfrm>
              <a:off x="697230" y="3920490"/>
              <a:ext cx="1451610" cy="822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mj-lt"/>
                </a:rPr>
                <a:t>Event</a:t>
              </a:r>
            </a:p>
            <a:p>
              <a:pPr algn="ctr"/>
              <a:r>
                <a:rPr lang="en-US" dirty="0">
                  <a:solidFill>
                    <a:schemeClr val="tx1"/>
                  </a:solidFill>
                  <a:latin typeface="+mj-lt"/>
                </a:rPr>
                <a:t>Occurs</a:t>
              </a:r>
            </a:p>
          </p:txBody>
        </p:sp>
        <p:cxnSp>
          <p:nvCxnSpPr>
            <p:cNvPr id="5" name="Straight Arrow Connector 4"/>
            <p:cNvCxnSpPr>
              <a:stCxn id="3" idx="2"/>
              <a:endCxn id="9" idx="0"/>
            </p:cNvCxnSpPr>
            <p:nvPr/>
          </p:nvCxnSpPr>
          <p:spPr>
            <a:xfrm>
              <a:off x="1423035" y="3246120"/>
              <a:ext cx="0" cy="67437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2148843" y="2940368"/>
            <a:ext cx="2099309" cy="617220"/>
            <a:chOff x="2148841" y="3920490"/>
            <a:chExt cx="2099309" cy="822960"/>
          </a:xfrm>
        </p:grpSpPr>
        <p:sp>
          <p:nvSpPr>
            <p:cNvPr id="10" name="Rounded Rectangle 9"/>
            <p:cNvSpPr/>
            <p:nvPr/>
          </p:nvSpPr>
          <p:spPr>
            <a:xfrm>
              <a:off x="2796540" y="3920490"/>
              <a:ext cx="1451610" cy="822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mj-lt"/>
                </a:rPr>
                <a:t>Script</a:t>
              </a:r>
            </a:p>
            <a:p>
              <a:pPr algn="ctr"/>
              <a:r>
                <a:rPr lang="en-US" dirty="0">
                  <a:solidFill>
                    <a:schemeClr val="tx1"/>
                  </a:solidFill>
                  <a:latin typeface="+mj-lt"/>
                </a:rPr>
                <a:t>Executes</a:t>
              </a:r>
            </a:p>
          </p:txBody>
        </p:sp>
        <p:cxnSp>
          <p:nvCxnSpPr>
            <p:cNvPr id="15" name="Straight Arrow Connector 14"/>
            <p:cNvCxnSpPr>
              <a:endCxn id="10" idx="1"/>
            </p:cNvCxnSpPr>
            <p:nvPr/>
          </p:nvCxnSpPr>
          <p:spPr>
            <a:xfrm>
              <a:off x="2148841" y="4331970"/>
              <a:ext cx="647699"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248150" y="2940368"/>
            <a:ext cx="2105024" cy="617220"/>
            <a:chOff x="4248150" y="3920490"/>
            <a:chExt cx="2105024" cy="822960"/>
          </a:xfrm>
        </p:grpSpPr>
        <p:sp>
          <p:nvSpPr>
            <p:cNvPr id="11" name="Rounded Rectangle 10"/>
            <p:cNvSpPr/>
            <p:nvPr/>
          </p:nvSpPr>
          <p:spPr>
            <a:xfrm>
              <a:off x="4901564" y="3920490"/>
              <a:ext cx="1451610" cy="822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mj-lt"/>
                </a:rPr>
                <a:t>DOM </a:t>
              </a:r>
            </a:p>
            <a:p>
              <a:pPr algn="ctr"/>
              <a:r>
                <a:rPr lang="en-US" dirty="0">
                  <a:solidFill>
                    <a:schemeClr val="tx1"/>
                  </a:solidFill>
                  <a:latin typeface="+mj-lt"/>
                </a:rPr>
                <a:t>Modified</a:t>
              </a:r>
            </a:p>
          </p:txBody>
        </p:sp>
        <p:cxnSp>
          <p:nvCxnSpPr>
            <p:cNvPr id="19" name="Straight Arrow Connector 18"/>
            <p:cNvCxnSpPr>
              <a:stCxn id="10" idx="3"/>
              <a:endCxn id="11" idx="1"/>
            </p:cNvCxnSpPr>
            <p:nvPr/>
          </p:nvCxnSpPr>
          <p:spPr>
            <a:xfrm>
              <a:off x="4248150" y="4331970"/>
              <a:ext cx="653414"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6353174" y="2940368"/>
            <a:ext cx="2116456" cy="617220"/>
            <a:chOff x="6353174" y="3920490"/>
            <a:chExt cx="2116456" cy="822960"/>
          </a:xfrm>
        </p:grpSpPr>
        <p:sp>
          <p:nvSpPr>
            <p:cNvPr id="12" name="Rounded Rectangle 11"/>
            <p:cNvSpPr/>
            <p:nvPr/>
          </p:nvSpPr>
          <p:spPr>
            <a:xfrm>
              <a:off x="7018020" y="3920490"/>
              <a:ext cx="1451610" cy="822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mj-lt"/>
                </a:rPr>
                <a:t>Page Updated</a:t>
              </a:r>
            </a:p>
          </p:txBody>
        </p:sp>
        <p:cxnSp>
          <p:nvCxnSpPr>
            <p:cNvPr id="20" name="Straight Arrow Connector 19"/>
            <p:cNvCxnSpPr>
              <a:stCxn id="11" idx="3"/>
              <a:endCxn id="12" idx="1"/>
            </p:cNvCxnSpPr>
            <p:nvPr/>
          </p:nvCxnSpPr>
          <p:spPr>
            <a:xfrm>
              <a:off x="6353174" y="4331970"/>
              <a:ext cx="664846"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21" name="Elbow Connector 20"/>
          <p:cNvCxnSpPr>
            <a:stCxn id="12" idx="2"/>
            <a:endCxn id="9" idx="1"/>
          </p:cNvCxnSpPr>
          <p:nvPr/>
        </p:nvCxnSpPr>
        <p:spPr>
          <a:xfrm rot="5400000" flipH="1">
            <a:off x="4066223" y="-120014"/>
            <a:ext cx="308610" cy="7046595"/>
          </a:xfrm>
          <a:prstGeom prst="bentConnector4">
            <a:avLst>
              <a:gd name="adj1" fmla="val -55556"/>
              <a:gd name="adj2" fmla="val 103244"/>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884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p:cTn id="14" dur="500" fill="hold"/>
                                        <p:tgtEl>
                                          <p:spTgt spid="22"/>
                                        </p:tgtEl>
                                        <p:attrNameLst>
                                          <p:attrName>ppt_w</p:attrName>
                                        </p:attrNameLst>
                                      </p:cBhvr>
                                      <p:tavLst>
                                        <p:tav tm="0">
                                          <p:val>
                                            <p:fltVal val="0"/>
                                          </p:val>
                                        </p:tav>
                                        <p:tav tm="100000">
                                          <p:val>
                                            <p:strVal val="#ppt_w"/>
                                          </p:val>
                                        </p:tav>
                                      </p:tavLst>
                                    </p:anim>
                                    <p:anim calcmode="lin" valueType="num">
                                      <p:cBhvr>
                                        <p:cTn id="15" dur="500" fill="hold"/>
                                        <p:tgtEl>
                                          <p:spTgt spid="22"/>
                                        </p:tgtEl>
                                        <p:attrNameLst>
                                          <p:attrName>ppt_h</p:attrName>
                                        </p:attrNameLst>
                                      </p:cBhvr>
                                      <p:tavLst>
                                        <p:tav tm="0">
                                          <p:val>
                                            <p:fltVal val="0"/>
                                          </p:val>
                                        </p:tav>
                                        <p:tav tm="100000">
                                          <p:val>
                                            <p:strVal val="#ppt_h"/>
                                          </p:val>
                                        </p:tav>
                                      </p:tavLst>
                                    </p:anim>
                                    <p:animEffect transition="in" filter="fade">
                                      <p:cBhvr>
                                        <p:cTn id="16" dur="5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500" fill="hold"/>
                                        <p:tgtEl>
                                          <p:spTgt spid="23"/>
                                        </p:tgtEl>
                                        <p:attrNameLst>
                                          <p:attrName>ppt_w</p:attrName>
                                        </p:attrNameLst>
                                      </p:cBhvr>
                                      <p:tavLst>
                                        <p:tav tm="0">
                                          <p:val>
                                            <p:fltVal val="0"/>
                                          </p:val>
                                        </p:tav>
                                        <p:tav tm="100000">
                                          <p:val>
                                            <p:strVal val="#ppt_w"/>
                                          </p:val>
                                        </p:tav>
                                      </p:tavLst>
                                    </p:anim>
                                    <p:anim calcmode="lin" valueType="num">
                                      <p:cBhvr>
                                        <p:cTn id="22" dur="500" fill="hold"/>
                                        <p:tgtEl>
                                          <p:spTgt spid="23"/>
                                        </p:tgtEl>
                                        <p:attrNameLst>
                                          <p:attrName>ppt_h</p:attrName>
                                        </p:attrNameLst>
                                      </p:cBhvr>
                                      <p:tavLst>
                                        <p:tav tm="0">
                                          <p:val>
                                            <p:fltVal val="0"/>
                                          </p:val>
                                        </p:tav>
                                        <p:tav tm="100000">
                                          <p:val>
                                            <p:strVal val="#ppt_h"/>
                                          </p:val>
                                        </p:tav>
                                      </p:tavLst>
                                    </p:anim>
                                    <p:animEffect transition="in" filter="fade">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500" fill="hold"/>
                                        <p:tgtEl>
                                          <p:spTgt spid="21"/>
                                        </p:tgtEl>
                                        <p:attrNameLst>
                                          <p:attrName>ppt_w</p:attrName>
                                        </p:attrNameLst>
                                      </p:cBhvr>
                                      <p:tavLst>
                                        <p:tav tm="0">
                                          <p:val>
                                            <p:fltVal val="0"/>
                                          </p:val>
                                        </p:tav>
                                        <p:tav tm="100000">
                                          <p:val>
                                            <p:strVal val="#ppt_w"/>
                                          </p:val>
                                        </p:tav>
                                      </p:tavLst>
                                    </p:anim>
                                    <p:anim calcmode="lin" valueType="num">
                                      <p:cBhvr>
                                        <p:cTn id="41" dur="500" fill="hold"/>
                                        <p:tgtEl>
                                          <p:spTgt spid="21"/>
                                        </p:tgtEl>
                                        <p:attrNameLst>
                                          <p:attrName>ppt_h</p:attrName>
                                        </p:attrNameLst>
                                      </p:cBhvr>
                                      <p:tavLst>
                                        <p:tav tm="0">
                                          <p:val>
                                            <p:fltVal val="0"/>
                                          </p:val>
                                        </p:tav>
                                        <p:tav tm="100000">
                                          <p:val>
                                            <p:strVal val="#ppt_h"/>
                                          </p:val>
                                        </p:tav>
                                      </p:tavLst>
                                    </p:anim>
                                    <p:animEffect transition="in" filter="fade">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jQuery Events</a:t>
            </a:r>
            <a:endParaRPr lang="en-US" dirty="0"/>
          </a:p>
        </p:txBody>
      </p:sp>
      <p:sp>
        <p:nvSpPr>
          <p:cNvPr id="3" name="Content Placeholder 2"/>
          <p:cNvSpPr>
            <a:spLocks noGrp="1"/>
          </p:cNvSpPr>
          <p:nvPr>
            <p:ph idx="1"/>
          </p:nvPr>
        </p:nvSpPr>
        <p:spPr/>
        <p:txBody>
          <a:bodyPr/>
          <a:lstStyle/>
          <a:p>
            <a:pPr marL="0" indent="0">
              <a:buNone/>
            </a:pPr>
            <a:r>
              <a:rPr lang="en-US" dirty="0"/>
              <a:t>Examples:</a:t>
            </a:r>
          </a:p>
          <a:p>
            <a:r>
              <a:rPr lang="en-US" dirty="0"/>
              <a:t>moving a mouse over an element</a:t>
            </a:r>
          </a:p>
          <a:p>
            <a:r>
              <a:rPr lang="en-US" dirty="0"/>
              <a:t>selecting a radio button</a:t>
            </a:r>
          </a:p>
          <a:p>
            <a:r>
              <a:rPr lang="en-US" dirty="0"/>
              <a:t>clicking on an element</a:t>
            </a:r>
          </a:p>
          <a:p>
            <a:endParaRPr lang="en-US" dirty="0"/>
          </a:p>
        </p:txBody>
      </p:sp>
      <p:sp>
        <p:nvSpPr>
          <p:cNvPr id="4" name="Date Placeholder 3">
            <a:extLst>
              <a:ext uri="{FF2B5EF4-FFF2-40B4-BE49-F238E27FC236}">
                <a16:creationId xmlns:a16="http://schemas.microsoft.com/office/drawing/2014/main" id="{179C1E6A-3C46-449E-B9CC-4FCA012A9998}"/>
              </a:ext>
            </a:extLst>
          </p:cNvPr>
          <p:cNvSpPr>
            <a:spLocks noGrp="1"/>
          </p:cNvSpPr>
          <p:nvPr>
            <p:ph type="dt" sz="half" idx="10"/>
          </p:nvPr>
        </p:nvSpPr>
        <p:spPr/>
        <p:txBody>
          <a:bodyPr/>
          <a:lstStyle/>
          <a:p>
            <a:fld id="{85E98499-11AB-4D7E-B17A-4D6EFC88CCDD}" type="datetime1">
              <a:rPr lang="en-US" smtClean="0"/>
              <a:t>1/21/2019</a:t>
            </a:fld>
            <a:endParaRPr lang="en-US"/>
          </a:p>
        </p:txBody>
      </p:sp>
      <p:sp>
        <p:nvSpPr>
          <p:cNvPr id="5" name="Footer Placeholder 4">
            <a:extLst>
              <a:ext uri="{FF2B5EF4-FFF2-40B4-BE49-F238E27FC236}">
                <a16:creationId xmlns:a16="http://schemas.microsoft.com/office/drawing/2014/main" id="{EE473AD8-A49B-40CA-A9E6-C2042748DA9C}"/>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E767AD4E-687A-4A54-8C57-1E0EF8AC7087}"/>
              </a:ext>
            </a:extLst>
          </p:cNvPr>
          <p:cNvSpPr>
            <a:spLocks noGrp="1"/>
          </p:cNvSpPr>
          <p:nvPr>
            <p:ph type="sldNum" sz="quarter" idx="12"/>
          </p:nvPr>
        </p:nvSpPr>
        <p:spPr/>
        <p:txBody>
          <a:bodyPr/>
          <a:lstStyle/>
          <a:p>
            <a:fld id="{3D46CBA2-ECE5-4BE9-B546-6761E0E67089}" type="slidenum">
              <a:rPr lang="en-US" smtClean="0"/>
              <a:t>36</a:t>
            </a:fld>
            <a:endParaRPr lang="en-US"/>
          </a:p>
        </p:txBody>
      </p:sp>
    </p:spTree>
    <p:extLst>
      <p:ext uri="{BB962C8B-B14F-4D97-AF65-F5344CB8AC3E}">
        <p14:creationId xmlns:p14="http://schemas.microsoft.com/office/powerpoint/2010/main" val="14356730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400" b="1" dirty="0">
                <a:effectLst>
                  <a:outerShdw blurRad="38100" dist="38100" dir="2700000" algn="tl">
                    <a:srgbClr val="000000">
                      <a:alpha val="43137"/>
                    </a:srgbClr>
                  </a:outerShdw>
                </a:effectLst>
              </a:rPr>
              <a:t>jQuery Mouse Events</a:t>
            </a:r>
            <a:endParaRPr lang="en-US" b="1" dirty="0">
              <a:effectLst>
                <a:outerShdw blurRad="38100" dist="38100" dir="2700000" algn="tl">
                  <a:srgbClr val="000000">
                    <a:alpha val="43137"/>
                  </a:srgbClr>
                </a:outerShdw>
              </a:effectLst>
            </a:endParaRPr>
          </a:p>
        </p:txBody>
      </p:sp>
      <p:graphicFrame>
        <p:nvGraphicFramePr>
          <p:cNvPr id="6" name="Content Placeholder 3"/>
          <p:cNvGraphicFramePr>
            <a:graphicFrameLocks/>
          </p:cNvGraphicFramePr>
          <p:nvPr>
            <p:extLst/>
          </p:nvPr>
        </p:nvGraphicFramePr>
        <p:xfrm>
          <a:off x="457200" y="1504950"/>
          <a:ext cx="8229600" cy="333756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2240280">
                  <a:extLst>
                    <a:ext uri="{9D8B030D-6E8A-4147-A177-3AD203B41FA5}">
                      <a16:colId xmlns:a16="http://schemas.microsoft.com/office/drawing/2014/main" val="2123373374"/>
                    </a:ext>
                  </a:extLst>
                </a:gridCol>
                <a:gridCol w="4343400">
                  <a:extLst>
                    <a:ext uri="{9D8B030D-6E8A-4147-A177-3AD203B41FA5}">
                      <a16:colId xmlns:a16="http://schemas.microsoft.com/office/drawing/2014/main" val="20001"/>
                    </a:ext>
                  </a:extLst>
                </a:gridCol>
              </a:tblGrid>
              <a:tr h="370840">
                <a:tc>
                  <a:txBody>
                    <a:bodyPr/>
                    <a:lstStyle/>
                    <a:p>
                      <a:r>
                        <a:rPr lang="en-US" sz="1600" b="1" dirty="0">
                          <a:effectLst/>
                          <a:latin typeface="+mj-lt"/>
                        </a:rPr>
                        <a:t>Method</a:t>
                      </a:r>
                    </a:p>
                  </a:txBody>
                  <a:tcPr anchor="ctr"/>
                </a:tc>
                <a:tc>
                  <a:txBody>
                    <a:bodyPr/>
                    <a:lstStyle/>
                    <a:p>
                      <a:r>
                        <a:rPr lang="en-US" sz="1600" b="1" dirty="0">
                          <a:effectLst/>
                          <a:latin typeface="+mj-lt"/>
                        </a:rPr>
                        <a:t>Example</a:t>
                      </a:r>
                    </a:p>
                  </a:txBody>
                  <a:tcPr anchor="ctr"/>
                </a:tc>
                <a:tc>
                  <a:txBody>
                    <a:bodyPr/>
                    <a:lstStyle/>
                    <a:p>
                      <a:r>
                        <a:rPr lang="en-US" sz="1600" b="1">
                          <a:latin typeface="+mj-lt"/>
                        </a:rPr>
                        <a:t>Description</a:t>
                      </a:r>
                    </a:p>
                  </a:txBody>
                  <a:tcPr anchor="ctr"/>
                </a:tc>
                <a:extLst>
                  <a:ext uri="{0D108BD9-81ED-4DB2-BD59-A6C34878D82A}">
                    <a16:rowId xmlns:a16="http://schemas.microsoft.com/office/drawing/2014/main" val="10000"/>
                  </a:ext>
                </a:extLst>
              </a:tr>
              <a:tr h="370840">
                <a:tc>
                  <a:txBody>
                    <a:bodyPr/>
                    <a:lstStyle/>
                    <a:p>
                      <a:r>
                        <a:rPr lang="en-US" sz="1600" b="1" dirty="0">
                          <a:latin typeface="+mj-lt"/>
                          <a:hlinkClick r:id="rId2"/>
                        </a:rPr>
                        <a:t>click()</a:t>
                      </a:r>
                      <a:endParaRPr lang="en-US" sz="16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mj-lt"/>
                          <a:hlinkClick r:id="rId3"/>
                        </a:rPr>
                        <a:t>Click Event</a:t>
                      </a:r>
                      <a:endParaRPr lang="en-US" sz="1600" b="1" dirty="0">
                        <a:latin typeface="+mj-lt"/>
                      </a:endParaRPr>
                    </a:p>
                  </a:txBody>
                  <a:tcPr anchor="ctr"/>
                </a:tc>
                <a:tc>
                  <a:txBody>
                    <a:bodyPr/>
                    <a:lstStyle/>
                    <a:p>
                      <a:r>
                        <a:rPr lang="en-US" sz="1600" b="1" dirty="0">
                          <a:latin typeface="+mj-lt"/>
                        </a:rPr>
                        <a:t>Attaches/Triggers the click event</a:t>
                      </a:r>
                    </a:p>
                  </a:txBody>
                  <a:tcPr anchor="ctr"/>
                </a:tc>
                <a:extLst>
                  <a:ext uri="{0D108BD9-81ED-4DB2-BD59-A6C34878D82A}">
                    <a16:rowId xmlns:a16="http://schemas.microsoft.com/office/drawing/2014/main" val="10001"/>
                  </a:ext>
                </a:extLst>
              </a:tr>
              <a:tr h="370840">
                <a:tc>
                  <a:txBody>
                    <a:bodyPr/>
                    <a:lstStyle/>
                    <a:p>
                      <a:r>
                        <a:rPr lang="en-US" sz="1600" b="1">
                          <a:latin typeface="+mj-lt"/>
                          <a:hlinkClick r:id="rId4"/>
                        </a:rPr>
                        <a:t>dblclick()</a:t>
                      </a:r>
                      <a:endParaRPr lang="en-US" sz="1600" b="1">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mj-lt"/>
                          <a:hlinkClick r:id="rId5"/>
                        </a:rPr>
                        <a:t>Double Click Event</a:t>
                      </a:r>
                      <a:endParaRPr lang="en-US" sz="1600" b="1" dirty="0">
                        <a:latin typeface="+mj-lt"/>
                      </a:endParaRPr>
                    </a:p>
                  </a:txBody>
                  <a:tcPr anchor="ctr"/>
                </a:tc>
                <a:tc>
                  <a:txBody>
                    <a:bodyPr/>
                    <a:lstStyle/>
                    <a:p>
                      <a:r>
                        <a:rPr lang="en-US" sz="1600" b="1" dirty="0">
                          <a:latin typeface="+mj-lt"/>
                        </a:rPr>
                        <a:t>Attaches/Triggers the double click event</a:t>
                      </a:r>
                    </a:p>
                  </a:txBody>
                  <a:tcPr anchor="ctr"/>
                </a:tc>
                <a:extLst>
                  <a:ext uri="{0D108BD9-81ED-4DB2-BD59-A6C34878D82A}">
                    <a16:rowId xmlns:a16="http://schemas.microsoft.com/office/drawing/2014/main" val="10002"/>
                  </a:ext>
                </a:extLst>
              </a:tr>
              <a:tr h="370840">
                <a:tc>
                  <a:txBody>
                    <a:bodyPr/>
                    <a:lstStyle/>
                    <a:p>
                      <a:r>
                        <a:rPr lang="en-US" sz="1600" b="1" dirty="0" err="1">
                          <a:latin typeface="+mj-lt"/>
                          <a:hlinkClick r:id="rId6"/>
                        </a:rPr>
                        <a:t>mousedown</a:t>
                      </a:r>
                      <a:r>
                        <a:rPr lang="en-US" sz="1600" b="1" dirty="0">
                          <a:latin typeface="+mj-lt"/>
                          <a:hlinkClick r:id="rId6"/>
                        </a:rPr>
                        <a:t>()</a:t>
                      </a:r>
                      <a:endParaRPr lang="en-US" sz="16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mj-lt"/>
                          <a:hlinkClick r:id="rId7"/>
                        </a:rPr>
                        <a:t>Mouse Down Event</a:t>
                      </a:r>
                      <a:endParaRPr lang="en-US" sz="1600" b="1" dirty="0">
                        <a:latin typeface="+mj-lt"/>
                      </a:endParaRPr>
                    </a:p>
                  </a:txBody>
                  <a:tcPr anchor="ctr"/>
                </a:tc>
                <a:tc>
                  <a:txBody>
                    <a:bodyPr/>
                    <a:lstStyle/>
                    <a:p>
                      <a:r>
                        <a:rPr lang="en-US" sz="1600" b="1">
                          <a:latin typeface="+mj-lt"/>
                        </a:rPr>
                        <a:t>Attaches/Triggers the mousedown event</a:t>
                      </a:r>
                    </a:p>
                  </a:txBody>
                  <a:tcPr anchor="ctr"/>
                </a:tc>
                <a:extLst>
                  <a:ext uri="{0D108BD9-81ED-4DB2-BD59-A6C34878D82A}">
                    <a16:rowId xmlns:a16="http://schemas.microsoft.com/office/drawing/2014/main" val="10003"/>
                  </a:ext>
                </a:extLst>
              </a:tr>
              <a:tr h="370840">
                <a:tc>
                  <a:txBody>
                    <a:bodyPr/>
                    <a:lstStyle/>
                    <a:p>
                      <a:r>
                        <a:rPr lang="en-US" sz="1600" b="1" dirty="0" err="1">
                          <a:latin typeface="+mj-lt"/>
                          <a:hlinkClick r:id="rId8"/>
                        </a:rPr>
                        <a:t>mouseenter</a:t>
                      </a:r>
                      <a:r>
                        <a:rPr lang="en-US" sz="1600" b="1" dirty="0">
                          <a:latin typeface="+mj-lt"/>
                          <a:hlinkClick r:id="rId8"/>
                        </a:rPr>
                        <a:t>()</a:t>
                      </a:r>
                      <a:endParaRPr lang="en-US" sz="16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mj-lt"/>
                          <a:hlinkClick r:id="rId9"/>
                        </a:rPr>
                        <a:t>Mouse Enter Event</a:t>
                      </a:r>
                      <a:endParaRPr lang="en-US" sz="1600" b="1" dirty="0">
                        <a:latin typeface="+mj-lt"/>
                      </a:endParaRPr>
                    </a:p>
                  </a:txBody>
                  <a:tcPr anchor="ctr"/>
                </a:tc>
                <a:tc>
                  <a:txBody>
                    <a:bodyPr/>
                    <a:lstStyle/>
                    <a:p>
                      <a:r>
                        <a:rPr lang="en-US" sz="1600" b="1" dirty="0">
                          <a:latin typeface="+mj-lt"/>
                        </a:rPr>
                        <a:t>Attaches/Triggers the </a:t>
                      </a:r>
                      <a:r>
                        <a:rPr lang="en-US" sz="1600" b="1" dirty="0" err="1">
                          <a:latin typeface="+mj-lt"/>
                        </a:rPr>
                        <a:t>mouseenter</a:t>
                      </a:r>
                      <a:r>
                        <a:rPr lang="en-US" sz="1600" b="1" dirty="0">
                          <a:latin typeface="+mj-lt"/>
                        </a:rPr>
                        <a:t> event</a:t>
                      </a:r>
                    </a:p>
                  </a:txBody>
                  <a:tcPr anchor="ctr"/>
                </a:tc>
                <a:extLst>
                  <a:ext uri="{0D108BD9-81ED-4DB2-BD59-A6C34878D82A}">
                    <a16:rowId xmlns:a16="http://schemas.microsoft.com/office/drawing/2014/main" val="10004"/>
                  </a:ext>
                </a:extLst>
              </a:tr>
              <a:tr h="370840">
                <a:tc>
                  <a:txBody>
                    <a:bodyPr/>
                    <a:lstStyle/>
                    <a:p>
                      <a:r>
                        <a:rPr lang="en-US" sz="1600" b="1">
                          <a:latin typeface="+mj-lt"/>
                          <a:hlinkClick r:id="rId10"/>
                        </a:rPr>
                        <a:t>mouseleave()</a:t>
                      </a:r>
                      <a:endParaRPr lang="en-US" sz="1600" b="1">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mj-lt"/>
                          <a:hlinkClick r:id="rId11"/>
                        </a:rPr>
                        <a:t>Mouse Leave Event</a:t>
                      </a:r>
                      <a:endParaRPr lang="en-US" sz="1600" b="1" dirty="0">
                        <a:latin typeface="+mj-lt"/>
                      </a:endParaRPr>
                    </a:p>
                  </a:txBody>
                  <a:tcPr anchor="ctr"/>
                </a:tc>
                <a:tc>
                  <a:txBody>
                    <a:bodyPr/>
                    <a:lstStyle/>
                    <a:p>
                      <a:r>
                        <a:rPr lang="en-US" sz="1600" b="1" dirty="0">
                          <a:latin typeface="+mj-lt"/>
                        </a:rPr>
                        <a:t>Attaches/Triggers the </a:t>
                      </a:r>
                      <a:r>
                        <a:rPr lang="en-US" sz="1600" b="1" dirty="0" err="1">
                          <a:latin typeface="+mj-lt"/>
                        </a:rPr>
                        <a:t>mouseleave</a:t>
                      </a:r>
                      <a:r>
                        <a:rPr lang="en-US" sz="1600" b="1" dirty="0">
                          <a:latin typeface="+mj-lt"/>
                        </a:rPr>
                        <a:t> event</a:t>
                      </a:r>
                    </a:p>
                  </a:txBody>
                  <a:tcPr anchor="ctr"/>
                </a:tc>
                <a:extLst>
                  <a:ext uri="{0D108BD9-81ED-4DB2-BD59-A6C34878D82A}">
                    <a16:rowId xmlns:a16="http://schemas.microsoft.com/office/drawing/2014/main" val="10005"/>
                  </a:ext>
                </a:extLst>
              </a:tr>
              <a:tr h="370840">
                <a:tc>
                  <a:txBody>
                    <a:bodyPr/>
                    <a:lstStyle/>
                    <a:p>
                      <a:r>
                        <a:rPr lang="en-US" sz="1600" b="1">
                          <a:latin typeface="+mj-lt"/>
                          <a:hlinkClick r:id="rId12"/>
                        </a:rPr>
                        <a:t>mousemove()</a:t>
                      </a:r>
                      <a:endParaRPr lang="en-US" sz="1600" b="1">
                        <a:latin typeface="+mj-lt"/>
                      </a:endParaRPr>
                    </a:p>
                  </a:txBody>
                  <a:tcPr anchor="ctr"/>
                </a:tc>
                <a:tc>
                  <a:txBody>
                    <a:bodyPr/>
                    <a:lstStyle/>
                    <a:p>
                      <a:endParaRPr lang="en-US" sz="1600" b="1" dirty="0">
                        <a:latin typeface="+mj-lt"/>
                      </a:endParaRPr>
                    </a:p>
                  </a:txBody>
                  <a:tcPr anchor="ctr"/>
                </a:tc>
                <a:tc>
                  <a:txBody>
                    <a:bodyPr/>
                    <a:lstStyle/>
                    <a:p>
                      <a:r>
                        <a:rPr lang="en-US" sz="1600" b="1" dirty="0">
                          <a:latin typeface="+mj-lt"/>
                        </a:rPr>
                        <a:t>Attaches/Triggers the </a:t>
                      </a:r>
                      <a:r>
                        <a:rPr lang="en-US" sz="1600" b="1" dirty="0" err="1">
                          <a:latin typeface="+mj-lt"/>
                        </a:rPr>
                        <a:t>mousemove</a:t>
                      </a:r>
                      <a:r>
                        <a:rPr lang="en-US" sz="1600" b="1" dirty="0">
                          <a:latin typeface="+mj-lt"/>
                        </a:rPr>
                        <a:t> event</a:t>
                      </a:r>
                    </a:p>
                  </a:txBody>
                  <a:tcPr anchor="ctr"/>
                </a:tc>
                <a:extLst>
                  <a:ext uri="{0D108BD9-81ED-4DB2-BD59-A6C34878D82A}">
                    <a16:rowId xmlns:a16="http://schemas.microsoft.com/office/drawing/2014/main" val="10006"/>
                  </a:ext>
                </a:extLst>
              </a:tr>
              <a:tr h="370840">
                <a:tc>
                  <a:txBody>
                    <a:bodyPr/>
                    <a:lstStyle/>
                    <a:p>
                      <a:r>
                        <a:rPr lang="en-US" sz="1600" b="1">
                          <a:latin typeface="+mj-lt"/>
                          <a:hlinkClick r:id="rId13"/>
                        </a:rPr>
                        <a:t>mouseout()</a:t>
                      </a:r>
                      <a:endParaRPr lang="en-US" sz="1600" b="1">
                        <a:latin typeface="+mj-lt"/>
                      </a:endParaRPr>
                    </a:p>
                  </a:txBody>
                  <a:tcPr anchor="ctr"/>
                </a:tc>
                <a:tc>
                  <a:txBody>
                    <a:bodyPr/>
                    <a:lstStyle/>
                    <a:p>
                      <a:endParaRPr lang="en-US" sz="1600" b="1" dirty="0">
                        <a:latin typeface="+mj-lt"/>
                      </a:endParaRPr>
                    </a:p>
                  </a:txBody>
                  <a:tcPr anchor="ctr"/>
                </a:tc>
                <a:tc>
                  <a:txBody>
                    <a:bodyPr/>
                    <a:lstStyle/>
                    <a:p>
                      <a:r>
                        <a:rPr lang="en-US" sz="1600" b="1" dirty="0">
                          <a:latin typeface="+mj-lt"/>
                        </a:rPr>
                        <a:t>Attaches/Triggers the </a:t>
                      </a:r>
                      <a:r>
                        <a:rPr lang="en-US" sz="1600" b="1" dirty="0" err="1">
                          <a:latin typeface="+mj-lt"/>
                        </a:rPr>
                        <a:t>mouseout</a:t>
                      </a:r>
                      <a:r>
                        <a:rPr lang="en-US" sz="1600" b="1" dirty="0">
                          <a:latin typeface="+mj-lt"/>
                        </a:rPr>
                        <a:t> event</a:t>
                      </a:r>
                    </a:p>
                  </a:txBody>
                  <a:tcPr anchor="ctr"/>
                </a:tc>
                <a:extLst>
                  <a:ext uri="{0D108BD9-81ED-4DB2-BD59-A6C34878D82A}">
                    <a16:rowId xmlns:a16="http://schemas.microsoft.com/office/drawing/2014/main" val="10007"/>
                  </a:ext>
                </a:extLst>
              </a:tr>
              <a:tr h="370840">
                <a:tc>
                  <a:txBody>
                    <a:bodyPr/>
                    <a:lstStyle/>
                    <a:p>
                      <a:r>
                        <a:rPr lang="en-US" sz="1600" b="1" dirty="0" err="1">
                          <a:latin typeface="+mj-lt"/>
                          <a:hlinkClick r:id="rId14"/>
                        </a:rPr>
                        <a:t>mouseover</a:t>
                      </a:r>
                      <a:r>
                        <a:rPr lang="en-US" sz="1600" b="1" dirty="0">
                          <a:latin typeface="+mj-lt"/>
                          <a:hlinkClick r:id="rId14"/>
                        </a:rPr>
                        <a:t>()</a:t>
                      </a:r>
                      <a:endParaRPr lang="en-US" sz="16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mj-lt"/>
                          <a:hlinkClick r:id="rId15"/>
                        </a:rPr>
                        <a:t>Hover Event</a:t>
                      </a:r>
                      <a:endParaRPr lang="en-US" sz="1600" b="1" dirty="0">
                        <a:latin typeface="+mj-lt"/>
                      </a:endParaRPr>
                    </a:p>
                  </a:txBody>
                  <a:tcPr anchor="ctr"/>
                </a:tc>
                <a:tc>
                  <a:txBody>
                    <a:bodyPr/>
                    <a:lstStyle/>
                    <a:p>
                      <a:r>
                        <a:rPr lang="en-US" sz="1600" b="1" dirty="0">
                          <a:latin typeface="+mj-lt"/>
                        </a:rPr>
                        <a:t>Attaches/Triggers the </a:t>
                      </a:r>
                      <a:r>
                        <a:rPr lang="en-US" sz="1600" b="1" dirty="0" err="1">
                          <a:latin typeface="+mj-lt"/>
                        </a:rPr>
                        <a:t>mouseover</a:t>
                      </a:r>
                      <a:r>
                        <a:rPr lang="en-US" sz="1600" b="1" dirty="0">
                          <a:latin typeface="+mj-lt"/>
                        </a:rPr>
                        <a:t> event</a:t>
                      </a:r>
                    </a:p>
                  </a:txBody>
                  <a:tcPr anchor="ctr"/>
                </a:tc>
                <a:extLst>
                  <a:ext uri="{0D108BD9-81ED-4DB2-BD59-A6C34878D82A}">
                    <a16:rowId xmlns:a16="http://schemas.microsoft.com/office/drawing/2014/main" val="10008"/>
                  </a:ext>
                </a:extLst>
              </a:tr>
            </a:tbl>
          </a:graphicData>
        </a:graphic>
      </p:graphicFrame>
      <p:sp>
        <p:nvSpPr>
          <p:cNvPr id="2" name="Date Placeholder 1">
            <a:extLst>
              <a:ext uri="{FF2B5EF4-FFF2-40B4-BE49-F238E27FC236}">
                <a16:creationId xmlns:a16="http://schemas.microsoft.com/office/drawing/2014/main" id="{BB135935-A5DD-4546-8755-2244828D1B4D}"/>
              </a:ext>
            </a:extLst>
          </p:cNvPr>
          <p:cNvSpPr>
            <a:spLocks noGrp="1"/>
          </p:cNvSpPr>
          <p:nvPr>
            <p:ph type="dt" sz="half" idx="10"/>
          </p:nvPr>
        </p:nvSpPr>
        <p:spPr/>
        <p:txBody>
          <a:bodyPr/>
          <a:lstStyle/>
          <a:p>
            <a:fld id="{F530E95F-BE8C-4672-8F52-3F56A432AD74}" type="datetime1">
              <a:rPr lang="en-US" smtClean="0"/>
              <a:t>1/21/2019</a:t>
            </a:fld>
            <a:endParaRPr lang="en-US"/>
          </a:p>
        </p:txBody>
      </p:sp>
      <p:sp>
        <p:nvSpPr>
          <p:cNvPr id="3" name="Footer Placeholder 2">
            <a:extLst>
              <a:ext uri="{FF2B5EF4-FFF2-40B4-BE49-F238E27FC236}">
                <a16:creationId xmlns:a16="http://schemas.microsoft.com/office/drawing/2014/main" id="{36EA1F6D-EC5F-4694-8949-6BBB4CDBC7E0}"/>
              </a:ext>
            </a:extLst>
          </p:cNvPr>
          <p:cNvSpPr>
            <a:spLocks noGrp="1"/>
          </p:cNvSpPr>
          <p:nvPr>
            <p:ph type="ftr" sz="quarter" idx="11"/>
          </p:nvPr>
        </p:nvSpPr>
        <p:spPr/>
        <p:txBody>
          <a:bodyPr/>
          <a:lstStyle/>
          <a:p>
            <a:r>
              <a:rPr lang="en-US"/>
              <a:t>Copyright © 2007 - 2019 Carl M. Burnett</a:t>
            </a:r>
          </a:p>
        </p:txBody>
      </p:sp>
      <p:sp>
        <p:nvSpPr>
          <p:cNvPr id="4" name="Slide Number Placeholder 3">
            <a:extLst>
              <a:ext uri="{FF2B5EF4-FFF2-40B4-BE49-F238E27FC236}">
                <a16:creationId xmlns:a16="http://schemas.microsoft.com/office/drawing/2014/main" id="{978E5F18-350F-428B-9AD5-1B33449A6619}"/>
              </a:ext>
            </a:extLst>
          </p:cNvPr>
          <p:cNvSpPr>
            <a:spLocks noGrp="1"/>
          </p:cNvSpPr>
          <p:nvPr>
            <p:ph type="sldNum" sz="quarter" idx="12"/>
          </p:nvPr>
        </p:nvSpPr>
        <p:spPr/>
        <p:txBody>
          <a:bodyPr/>
          <a:lstStyle/>
          <a:p>
            <a:fld id="{3D46CBA2-ECE5-4BE9-B546-6761E0E67089}" type="slidenum">
              <a:rPr lang="en-US" smtClean="0"/>
              <a:t>37</a:t>
            </a:fld>
            <a:endParaRPr lang="en-US"/>
          </a:p>
        </p:txBody>
      </p:sp>
    </p:spTree>
    <p:extLst>
      <p:ext uri="{BB962C8B-B14F-4D97-AF65-F5344CB8AC3E}">
        <p14:creationId xmlns:p14="http://schemas.microsoft.com/office/powerpoint/2010/main" val="20582176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400" b="1" dirty="0">
                <a:effectLst>
                  <a:outerShdw blurRad="38100" dist="38100" dir="2700000" algn="tl">
                    <a:srgbClr val="000000">
                      <a:alpha val="43137"/>
                    </a:srgbClr>
                  </a:outerShdw>
                </a:effectLst>
              </a:rPr>
              <a:t>jQuery Mouse Events</a:t>
            </a:r>
            <a:endParaRPr lang="en-US" b="1" dirty="0">
              <a:effectLst>
                <a:outerShdw blurRad="38100" dist="38100" dir="2700000" algn="tl">
                  <a:srgbClr val="000000">
                    <a:alpha val="43137"/>
                  </a:srgbClr>
                </a:outerShdw>
              </a:effectLst>
            </a:endParaRPr>
          </a:p>
        </p:txBody>
      </p:sp>
      <p:graphicFrame>
        <p:nvGraphicFramePr>
          <p:cNvPr id="6" name="Content Placeholder 3"/>
          <p:cNvGraphicFramePr>
            <a:graphicFrameLocks/>
          </p:cNvGraphicFramePr>
          <p:nvPr>
            <p:extLst/>
          </p:nvPr>
        </p:nvGraphicFramePr>
        <p:xfrm>
          <a:off x="457200" y="1504950"/>
          <a:ext cx="8229600" cy="111252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2316480">
                  <a:extLst>
                    <a:ext uri="{9D8B030D-6E8A-4147-A177-3AD203B41FA5}">
                      <a16:colId xmlns:a16="http://schemas.microsoft.com/office/drawing/2014/main" val="4197003284"/>
                    </a:ext>
                  </a:extLst>
                </a:gridCol>
                <a:gridCol w="4267200">
                  <a:extLst>
                    <a:ext uri="{9D8B030D-6E8A-4147-A177-3AD203B41FA5}">
                      <a16:colId xmlns:a16="http://schemas.microsoft.com/office/drawing/2014/main" val="20001"/>
                    </a:ext>
                  </a:extLst>
                </a:gridCol>
              </a:tblGrid>
              <a:tr h="370840">
                <a:tc>
                  <a:txBody>
                    <a:bodyPr/>
                    <a:lstStyle/>
                    <a:p>
                      <a:r>
                        <a:rPr lang="en-US" sz="1600" b="1" dirty="0">
                          <a:effectLst/>
                          <a:latin typeface="+mj-lt"/>
                        </a:rPr>
                        <a:t>Method</a:t>
                      </a:r>
                    </a:p>
                  </a:txBody>
                  <a:tcPr anchor="ctr"/>
                </a:tc>
                <a:tc>
                  <a:txBody>
                    <a:bodyPr/>
                    <a:lstStyle/>
                    <a:p>
                      <a:r>
                        <a:rPr kumimoji="0" lang="en-US" sz="1600" b="1" kern="1200" dirty="0">
                          <a:solidFill>
                            <a:schemeClr val="lt1"/>
                          </a:solidFill>
                          <a:effectLst/>
                          <a:latin typeface="+mj-lt"/>
                          <a:ea typeface="+mn-ea"/>
                          <a:cs typeface="+mn-cs"/>
                        </a:rPr>
                        <a:t>Example</a:t>
                      </a:r>
                      <a:endParaRPr lang="en-US" sz="1600" b="1" dirty="0">
                        <a:effectLst/>
                        <a:latin typeface="+mj-lt"/>
                      </a:endParaRPr>
                    </a:p>
                  </a:txBody>
                  <a:tcPr anchor="ctr"/>
                </a:tc>
                <a:tc>
                  <a:txBody>
                    <a:bodyPr/>
                    <a:lstStyle/>
                    <a:p>
                      <a:r>
                        <a:rPr lang="en-US" sz="1600" b="1">
                          <a:latin typeface="+mj-lt"/>
                        </a:rPr>
                        <a:t>Description</a:t>
                      </a:r>
                    </a:p>
                  </a:txBody>
                  <a:tcPr anchor="ctr"/>
                </a:tc>
                <a:extLst>
                  <a:ext uri="{0D108BD9-81ED-4DB2-BD59-A6C34878D82A}">
                    <a16:rowId xmlns:a16="http://schemas.microsoft.com/office/drawing/2014/main" val="10000"/>
                  </a:ext>
                </a:extLst>
              </a:tr>
              <a:tr h="370840">
                <a:tc>
                  <a:txBody>
                    <a:bodyPr/>
                    <a:lstStyle/>
                    <a:p>
                      <a:r>
                        <a:rPr lang="en-US" sz="1400" b="1" dirty="0" err="1">
                          <a:latin typeface="+mj-lt"/>
                          <a:hlinkClick r:id="rId2"/>
                        </a:rPr>
                        <a:t>mouseup</a:t>
                      </a:r>
                      <a:r>
                        <a:rPr lang="en-US" sz="1400" b="1" dirty="0">
                          <a:latin typeface="+mj-lt"/>
                          <a:hlinkClick r:id="rId2"/>
                        </a:rPr>
                        <a:t>()</a:t>
                      </a:r>
                      <a:endParaRPr lang="en-US" sz="14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mj-lt"/>
                          <a:hlinkClick r:id="rId3"/>
                        </a:rPr>
                        <a:t>Mouse Up Event</a:t>
                      </a:r>
                      <a:endParaRPr lang="en-US" sz="1600" b="1" dirty="0">
                        <a:latin typeface="+mj-lt"/>
                      </a:endParaRPr>
                    </a:p>
                  </a:txBody>
                  <a:tcPr anchor="ctr"/>
                </a:tc>
                <a:tc>
                  <a:txBody>
                    <a:bodyPr/>
                    <a:lstStyle/>
                    <a:p>
                      <a:r>
                        <a:rPr lang="en-US" sz="1400" b="1" dirty="0">
                          <a:latin typeface="+mj-lt"/>
                        </a:rPr>
                        <a:t>Attaches/Triggers the </a:t>
                      </a:r>
                      <a:r>
                        <a:rPr lang="en-US" sz="1400" b="1" dirty="0" err="1">
                          <a:latin typeface="+mj-lt"/>
                        </a:rPr>
                        <a:t>mouseup</a:t>
                      </a:r>
                      <a:r>
                        <a:rPr lang="en-US" sz="1400" b="1" dirty="0">
                          <a:latin typeface="+mj-lt"/>
                        </a:rPr>
                        <a:t> event</a:t>
                      </a:r>
                    </a:p>
                  </a:txBody>
                  <a:tcPr anchor="ctr"/>
                </a:tc>
                <a:extLst>
                  <a:ext uri="{0D108BD9-81ED-4DB2-BD59-A6C34878D82A}">
                    <a16:rowId xmlns:a16="http://schemas.microsoft.com/office/drawing/2014/main" val="10001"/>
                  </a:ext>
                </a:extLst>
              </a:tr>
              <a:tr h="370840">
                <a:tc>
                  <a:txBody>
                    <a:bodyPr/>
                    <a:lstStyle/>
                    <a:p>
                      <a:endParaRPr lang="en-US" sz="14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mj-lt"/>
                          <a:hlinkClick r:id="rId4"/>
                        </a:rPr>
                        <a:t>On Multiple Event</a:t>
                      </a:r>
                      <a:endParaRPr lang="en-US" sz="1600" b="1" dirty="0">
                        <a:latin typeface="+mj-lt"/>
                      </a:endParaRPr>
                    </a:p>
                  </a:txBody>
                  <a:tcPr anchor="ctr"/>
                </a:tc>
                <a:tc>
                  <a:txBody>
                    <a:bodyPr/>
                    <a:lstStyle/>
                    <a:p>
                      <a:endParaRPr lang="en-US" sz="1400" b="1" dirty="0">
                        <a:latin typeface="+mj-lt"/>
                      </a:endParaRPr>
                    </a:p>
                  </a:txBody>
                  <a:tcPr anchor="ctr"/>
                </a:tc>
                <a:extLst>
                  <a:ext uri="{0D108BD9-81ED-4DB2-BD59-A6C34878D82A}">
                    <a16:rowId xmlns:a16="http://schemas.microsoft.com/office/drawing/2014/main" val="1360315691"/>
                  </a:ext>
                </a:extLst>
              </a:tr>
            </a:tbl>
          </a:graphicData>
        </a:graphic>
      </p:graphicFrame>
      <p:sp>
        <p:nvSpPr>
          <p:cNvPr id="2" name="Date Placeholder 1">
            <a:extLst>
              <a:ext uri="{FF2B5EF4-FFF2-40B4-BE49-F238E27FC236}">
                <a16:creationId xmlns:a16="http://schemas.microsoft.com/office/drawing/2014/main" id="{82C960C8-E47C-40D0-B25E-F09308859FF4}"/>
              </a:ext>
            </a:extLst>
          </p:cNvPr>
          <p:cNvSpPr>
            <a:spLocks noGrp="1"/>
          </p:cNvSpPr>
          <p:nvPr>
            <p:ph type="dt" sz="half" idx="10"/>
          </p:nvPr>
        </p:nvSpPr>
        <p:spPr/>
        <p:txBody>
          <a:bodyPr/>
          <a:lstStyle/>
          <a:p>
            <a:fld id="{93BAD92F-60F0-40C5-83D1-E539064A88C3}" type="datetime1">
              <a:rPr lang="en-US" smtClean="0"/>
              <a:t>1/21/2019</a:t>
            </a:fld>
            <a:endParaRPr lang="en-US"/>
          </a:p>
        </p:txBody>
      </p:sp>
      <p:sp>
        <p:nvSpPr>
          <p:cNvPr id="3" name="Footer Placeholder 2">
            <a:extLst>
              <a:ext uri="{FF2B5EF4-FFF2-40B4-BE49-F238E27FC236}">
                <a16:creationId xmlns:a16="http://schemas.microsoft.com/office/drawing/2014/main" id="{93B7DA9B-54D4-4D3F-A77F-F521056A46FB}"/>
              </a:ext>
            </a:extLst>
          </p:cNvPr>
          <p:cNvSpPr>
            <a:spLocks noGrp="1"/>
          </p:cNvSpPr>
          <p:nvPr>
            <p:ph type="ftr" sz="quarter" idx="11"/>
          </p:nvPr>
        </p:nvSpPr>
        <p:spPr/>
        <p:txBody>
          <a:bodyPr/>
          <a:lstStyle/>
          <a:p>
            <a:r>
              <a:rPr lang="en-US"/>
              <a:t>Copyright © 2007 - 2019 Carl M. Burnett</a:t>
            </a:r>
          </a:p>
        </p:txBody>
      </p:sp>
      <p:sp>
        <p:nvSpPr>
          <p:cNvPr id="4" name="Slide Number Placeholder 3">
            <a:extLst>
              <a:ext uri="{FF2B5EF4-FFF2-40B4-BE49-F238E27FC236}">
                <a16:creationId xmlns:a16="http://schemas.microsoft.com/office/drawing/2014/main" id="{A7D8C583-D18F-4EE3-9585-28006B865026}"/>
              </a:ext>
            </a:extLst>
          </p:cNvPr>
          <p:cNvSpPr>
            <a:spLocks noGrp="1"/>
          </p:cNvSpPr>
          <p:nvPr>
            <p:ph type="sldNum" sz="quarter" idx="12"/>
          </p:nvPr>
        </p:nvSpPr>
        <p:spPr/>
        <p:txBody>
          <a:bodyPr/>
          <a:lstStyle/>
          <a:p>
            <a:fld id="{3D46CBA2-ECE5-4BE9-B546-6761E0E67089}" type="slidenum">
              <a:rPr lang="en-US" smtClean="0"/>
              <a:t>38</a:t>
            </a:fld>
            <a:endParaRPr lang="en-US"/>
          </a:p>
        </p:txBody>
      </p:sp>
    </p:spTree>
    <p:extLst>
      <p:ext uri="{BB962C8B-B14F-4D97-AF65-F5344CB8AC3E}">
        <p14:creationId xmlns:p14="http://schemas.microsoft.com/office/powerpoint/2010/main" val="13291040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400" b="1" dirty="0">
                <a:effectLst>
                  <a:outerShdw blurRad="38100" dist="38100" dir="2700000" algn="tl">
                    <a:srgbClr val="000000">
                      <a:alpha val="43137"/>
                    </a:srgbClr>
                  </a:outerShdw>
                </a:effectLst>
              </a:rPr>
              <a:t>jQuery Window Events</a:t>
            </a:r>
            <a:endParaRPr lang="en-US" b="1" dirty="0">
              <a:effectLst>
                <a:outerShdw blurRad="38100" dist="38100" dir="2700000" algn="tl">
                  <a:srgbClr val="000000">
                    <a:alpha val="43137"/>
                  </a:srgbClr>
                </a:outerShdw>
              </a:effectLst>
            </a:endParaRPr>
          </a:p>
        </p:txBody>
      </p:sp>
      <p:graphicFrame>
        <p:nvGraphicFramePr>
          <p:cNvPr id="6" name="Content Placeholder 3"/>
          <p:cNvGraphicFramePr>
            <a:graphicFrameLocks/>
          </p:cNvGraphicFramePr>
          <p:nvPr>
            <p:extLst/>
          </p:nvPr>
        </p:nvGraphicFramePr>
        <p:xfrm>
          <a:off x="457200" y="1504950"/>
          <a:ext cx="8229600" cy="11125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370840">
                <a:tc>
                  <a:txBody>
                    <a:bodyPr/>
                    <a:lstStyle/>
                    <a:p>
                      <a:r>
                        <a:rPr lang="en-US" sz="1600" b="1" dirty="0">
                          <a:effectLst/>
                          <a:latin typeface="+mj-lt"/>
                        </a:rPr>
                        <a:t>Method</a:t>
                      </a:r>
                    </a:p>
                  </a:txBody>
                  <a:tcPr anchor="ctr"/>
                </a:tc>
                <a:tc>
                  <a:txBody>
                    <a:bodyPr/>
                    <a:lstStyle/>
                    <a:p>
                      <a:r>
                        <a:rPr lang="en-US" sz="1600" b="1">
                          <a:latin typeface="+mj-lt"/>
                        </a:rPr>
                        <a:t>Description</a:t>
                      </a:r>
                    </a:p>
                  </a:txBody>
                  <a:tcPr anchor="ctr"/>
                </a:tc>
                <a:extLst>
                  <a:ext uri="{0D108BD9-81ED-4DB2-BD59-A6C34878D82A}">
                    <a16:rowId xmlns:a16="http://schemas.microsoft.com/office/drawing/2014/main" val="10000"/>
                  </a:ext>
                </a:extLst>
              </a:tr>
              <a:tr h="370840">
                <a:tc>
                  <a:txBody>
                    <a:bodyPr/>
                    <a:lstStyle/>
                    <a:p>
                      <a:r>
                        <a:rPr lang="en-US" sz="1400" b="1" dirty="0">
                          <a:latin typeface="+mj-lt"/>
                          <a:hlinkClick r:id="rId2"/>
                        </a:rPr>
                        <a:t>resize()</a:t>
                      </a:r>
                      <a:endParaRPr lang="en-US" sz="1400" b="1" dirty="0">
                        <a:latin typeface="+mj-lt"/>
                      </a:endParaRPr>
                    </a:p>
                  </a:txBody>
                  <a:tcPr anchor="ctr"/>
                </a:tc>
                <a:tc>
                  <a:txBody>
                    <a:bodyPr/>
                    <a:lstStyle/>
                    <a:p>
                      <a:r>
                        <a:rPr lang="en-US" sz="1400" b="1">
                          <a:latin typeface="+mj-lt"/>
                        </a:rPr>
                        <a:t>Attaches/Triggers the resize event</a:t>
                      </a:r>
                    </a:p>
                  </a:txBody>
                  <a:tcPr anchor="ctr"/>
                </a:tc>
                <a:extLst>
                  <a:ext uri="{0D108BD9-81ED-4DB2-BD59-A6C34878D82A}">
                    <a16:rowId xmlns:a16="http://schemas.microsoft.com/office/drawing/2014/main" val="10001"/>
                  </a:ext>
                </a:extLst>
              </a:tr>
              <a:tr h="370840">
                <a:tc>
                  <a:txBody>
                    <a:bodyPr/>
                    <a:lstStyle/>
                    <a:p>
                      <a:r>
                        <a:rPr lang="en-US" sz="1400" b="1" dirty="0">
                          <a:latin typeface="+mj-lt"/>
                          <a:hlinkClick r:id="rId3"/>
                        </a:rPr>
                        <a:t>scroll()</a:t>
                      </a:r>
                      <a:endParaRPr lang="en-US" sz="1400" b="1" dirty="0">
                        <a:latin typeface="+mj-lt"/>
                      </a:endParaRPr>
                    </a:p>
                  </a:txBody>
                  <a:tcPr anchor="ctr"/>
                </a:tc>
                <a:tc>
                  <a:txBody>
                    <a:bodyPr/>
                    <a:lstStyle/>
                    <a:p>
                      <a:r>
                        <a:rPr lang="en-US" sz="1400" b="1" dirty="0">
                          <a:latin typeface="+mj-lt"/>
                        </a:rPr>
                        <a:t>Attaches/Triggers the scroll event</a:t>
                      </a:r>
                    </a:p>
                  </a:txBody>
                  <a:tcPr anchor="ctr"/>
                </a:tc>
                <a:extLst>
                  <a:ext uri="{0D108BD9-81ED-4DB2-BD59-A6C34878D82A}">
                    <a16:rowId xmlns:a16="http://schemas.microsoft.com/office/drawing/2014/main" val="10002"/>
                  </a:ext>
                </a:extLst>
              </a:tr>
            </a:tbl>
          </a:graphicData>
        </a:graphic>
      </p:graphicFrame>
      <p:sp>
        <p:nvSpPr>
          <p:cNvPr id="2" name="Date Placeholder 1">
            <a:extLst>
              <a:ext uri="{FF2B5EF4-FFF2-40B4-BE49-F238E27FC236}">
                <a16:creationId xmlns:a16="http://schemas.microsoft.com/office/drawing/2014/main" id="{D74BB0EE-839A-4608-A416-17359F665A90}"/>
              </a:ext>
            </a:extLst>
          </p:cNvPr>
          <p:cNvSpPr>
            <a:spLocks noGrp="1"/>
          </p:cNvSpPr>
          <p:nvPr>
            <p:ph type="dt" sz="half" idx="10"/>
          </p:nvPr>
        </p:nvSpPr>
        <p:spPr/>
        <p:txBody>
          <a:bodyPr/>
          <a:lstStyle/>
          <a:p>
            <a:fld id="{432A80C0-F091-4F6A-AADF-6CB3150B7346}" type="datetime1">
              <a:rPr lang="en-US" smtClean="0"/>
              <a:t>1/21/2019</a:t>
            </a:fld>
            <a:endParaRPr lang="en-US"/>
          </a:p>
        </p:txBody>
      </p:sp>
      <p:sp>
        <p:nvSpPr>
          <p:cNvPr id="3" name="Footer Placeholder 2">
            <a:extLst>
              <a:ext uri="{FF2B5EF4-FFF2-40B4-BE49-F238E27FC236}">
                <a16:creationId xmlns:a16="http://schemas.microsoft.com/office/drawing/2014/main" id="{B8E7AAE5-A659-4E19-AA01-A09B806599E3}"/>
              </a:ext>
            </a:extLst>
          </p:cNvPr>
          <p:cNvSpPr>
            <a:spLocks noGrp="1"/>
          </p:cNvSpPr>
          <p:nvPr>
            <p:ph type="ftr" sz="quarter" idx="11"/>
          </p:nvPr>
        </p:nvSpPr>
        <p:spPr/>
        <p:txBody>
          <a:bodyPr/>
          <a:lstStyle/>
          <a:p>
            <a:r>
              <a:rPr lang="en-US"/>
              <a:t>Copyright © 2007 - 2019 Carl M. Burnett</a:t>
            </a:r>
          </a:p>
        </p:txBody>
      </p:sp>
      <p:sp>
        <p:nvSpPr>
          <p:cNvPr id="4" name="Slide Number Placeholder 3">
            <a:extLst>
              <a:ext uri="{FF2B5EF4-FFF2-40B4-BE49-F238E27FC236}">
                <a16:creationId xmlns:a16="http://schemas.microsoft.com/office/drawing/2014/main" id="{5B5DFE41-935E-4ECC-894E-FFAE7AEE44B2}"/>
              </a:ext>
            </a:extLst>
          </p:cNvPr>
          <p:cNvSpPr>
            <a:spLocks noGrp="1"/>
          </p:cNvSpPr>
          <p:nvPr>
            <p:ph type="sldNum" sz="quarter" idx="12"/>
          </p:nvPr>
        </p:nvSpPr>
        <p:spPr/>
        <p:txBody>
          <a:bodyPr/>
          <a:lstStyle/>
          <a:p>
            <a:fld id="{3D46CBA2-ECE5-4BE9-B546-6761E0E67089}" type="slidenum">
              <a:rPr lang="en-US" smtClean="0"/>
              <a:t>39</a:t>
            </a:fld>
            <a:endParaRPr lang="en-US"/>
          </a:p>
        </p:txBody>
      </p:sp>
    </p:spTree>
    <p:extLst>
      <p:ext uri="{BB962C8B-B14F-4D97-AF65-F5344CB8AC3E}">
        <p14:creationId xmlns:p14="http://schemas.microsoft.com/office/powerpoint/2010/main" val="1682458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530290"/>
          </a:xfrm>
        </p:spPr>
        <p:txBody>
          <a:bodyPr>
            <a:normAutofit fontScale="90000"/>
          </a:bodyPr>
          <a:lstStyle/>
          <a:p>
            <a:r>
              <a:rPr lang="en-US" sz="4400" b="1" dirty="0">
                <a:effectLst>
                  <a:outerShdw blurRad="38100" dist="38100" dir="2700000" algn="tl">
                    <a:srgbClr val="000000">
                      <a:alpha val="43137"/>
                    </a:srgbClr>
                  </a:outerShdw>
                </a:effectLst>
              </a:rPr>
              <a:t>Intro to jQuery</a:t>
            </a:r>
          </a:p>
        </p:txBody>
      </p:sp>
      <p:sp>
        <p:nvSpPr>
          <p:cNvPr id="4" name="Date Placeholder 3"/>
          <p:cNvSpPr>
            <a:spLocks noGrp="1"/>
          </p:cNvSpPr>
          <p:nvPr>
            <p:ph type="dt" sz="half" idx="10"/>
          </p:nvPr>
        </p:nvSpPr>
        <p:spPr/>
        <p:txBody>
          <a:bodyPr/>
          <a:lstStyle/>
          <a:p>
            <a:fld id="{C24A1094-43E3-4EAE-974F-E47F7C46DD77}" type="datetime1">
              <a:rPr lang="en-US" smtClean="0"/>
              <a:t>1/21/2019</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4</a:t>
            </a:fld>
            <a:endParaRPr lang="en-US" dirty="0"/>
          </a:p>
        </p:txBody>
      </p:sp>
      <p:sp>
        <p:nvSpPr>
          <p:cNvPr id="7" name="Rectangle 6"/>
          <p:cNvSpPr/>
          <p:nvPr/>
        </p:nvSpPr>
        <p:spPr>
          <a:xfrm>
            <a:off x="347708" y="2735807"/>
            <a:ext cx="4224292" cy="1477328"/>
          </a:xfrm>
          <a:prstGeom prst="rect">
            <a:avLst/>
          </a:prstGeom>
        </p:spPr>
        <p:txBody>
          <a:bodyPr wrap="square">
            <a:spAutoFit/>
          </a:bodyPr>
          <a:lstStyle/>
          <a:p>
            <a:pPr marL="285750" indent="-285750">
              <a:buFont typeface="Arial" panose="020B0604020202020204" pitchFamily="34" charset="0"/>
              <a:buChar char="•"/>
            </a:pPr>
            <a:r>
              <a:rPr lang="en-US" b="1" dirty="0">
                <a:latin typeface="+mj-lt"/>
              </a:rPr>
              <a:t>Dozens of functions that make it easier to add JavaScript features to your web pages</a:t>
            </a:r>
          </a:p>
          <a:p>
            <a:pPr marL="285750" indent="-285750">
              <a:buFont typeface="Arial" panose="020B0604020202020204" pitchFamily="34" charset="0"/>
              <a:buChar char="•"/>
            </a:pPr>
            <a:r>
              <a:rPr lang="en-US" b="1" dirty="0">
                <a:latin typeface="+mj-lt"/>
              </a:rPr>
              <a:t>Functions that are tested for cross-browser compatibility</a:t>
            </a:r>
          </a:p>
        </p:txBody>
      </p:sp>
      <p:sp>
        <p:nvSpPr>
          <p:cNvPr id="8" name="Rectangle 7"/>
          <p:cNvSpPr/>
          <p:nvPr/>
        </p:nvSpPr>
        <p:spPr>
          <a:xfrm>
            <a:off x="6179448" y="4193537"/>
            <a:ext cx="1196161" cy="523220"/>
          </a:xfrm>
          <a:prstGeom prst="rect">
            <a:avLst/>
          </a:prstGeom>
        </p:spPr>
        <p:txBody>
          <a:bodyPr wrap="none">
            <a:spAutoFit/>
          </a:bodyPr>
          <a:lstStyle/>
          <a:p>
            <a:r>
              <a:rPr lang="en-US" sz="2800" b="1" dirty="0">
                <a:latin typeface="+mj-lt"/>
                <a:hlinkClick r:id="rId2"/>
              </a:rPr>
              <a:t>jQuery</a:t>
            </a:r>
            <a:endParaRPr lang="en-US" sz="2800" b="1" dirty="0">
              <a:latin typeface="+mj-lt"/>
            </a:endParaRPr>
          </a:p>
        </p:txBody>
      </p:sp>
      <p:sp>
        <p:nvSpPr>
          <p:cNvPr id="9" name="Rectangle 8"/>
          <p:cNvSpPr/>
          <p:nvPr/>
        </p:nvSpPr>
        <p:spPr>
          <a:xfrm>
            <a:off x="369785" y="1093969"/>
            <a:ext cx="2752485" cy="400110"/>
          </a:xfrm>
          <a:prstGeom prst="rect">
            <a:avLst/>
          </a:prstGeom>
        </p:spPr>
        <p:txBody>
          <a:bodyPr wrap="none">
            <a:spAutoFit/>
          </a:bodyPr>
          <a:lstStyle/>
          <a:p>
            <a:pPr>
              <a:spcBef>
                <a:spcPct val="0"/>
              </a:spcBef>
            </a:pPr>
            <a:r>
              <a:rPr lang="en-US" sz="2000" b="1" dirty="0">
                <a:solidFill>
                  <a:schemeClr val="tx2"/>
                </a:solidFill>
                <a:effectLst>
                  <a:outerShdw blurRad="38100" dist="38100" dir="2700000" algn="tl">
                    <a:srgbClr val="000000">
                      <a:alpha val="43137"/>
                    </a:srgbClr>
                  </a:outerShdw>
                </a:effectLst>
                <a:latin typeface="+mj-lt"/>
                <a:ea typeface="+mj-ea"/>
                <a:cs typeface="+mj-cs"/>
              </a:rPr>
              <a:t>The two jQuery libraries</a:t>
            </a:r>
          </a:p>
        </p:txBody>
      </p:sp>
      <p:sp>
        <p:nvSpPr>
          <p:cNvPr id="10" name="Rectangle 9"/>
          <p:cNvSpPr/>
          <p:nvPr/>
        </p:nvSpPr>
        <p:spPr>
          <a:xfrm>
            <a:off x="404808" y="1506200"/>
            <a:ext cx="3267075" cy="646331"/>
          </a:xfrm>
          <a:prstGeom prst="rect">
            <a:avLst/>
          </a:prstGeom>
        </p:spPr>
        <p:txBody>
          <a:bodyPr wrap="square">
            <a:spAutoFit/>
          </a:bodyPr>
          <a:lstStyle/>
          <a:p>
            <a:pPr marL="285750" indent="-285750">
              <a:buFont typeface="Arial" panose="020B0604020202020204" pitchFamily="34" charset="0"/>
              <a:buChar char="•"/>
            </a:pPr>
            <a:r>
              <a:rPr lang="en-US" b="1" dirty="0">
                <a:latin typeface="+mj-lt"/>
              </a:rPr>
              <a:t>jQuery (the core library)</a:t>
            </a:r>
          </a:p>
          <a:p>
            <a:pPr marL="285750" indent="-285750">
              <a:buFont typeface="Arial" panose="020B0604020202020204" pitchFamily="34" charset="0"/>
              <a:buChar char="•"/>
            </a:pPr>
            <a:r>
              <a:rPr lang="en-US" b="1" dirty="0">
                <a:latin typeface="+mj-lt"/>
              </a:rPr>
              <a:t>jQuery UI (User Interface)</a:t>
            </a:r>
          </a:p>
        </p:txBody>
      </p:sp>
      <p:sp>
        <p:nvSpPr>
          <p:cNvPr id="11" name="Rectangle 10"/>
          <p:cNvSpPr/>
          <p:nvPr/>
        </p:nvSpPr>
        <p:spPr>
          <a:xfrm>
            <a:off x="426885" y="2217354"/>
            <a:ext cx="2224455" cy="400110"/>
          </a:xfrm>
          <a:prstGeom prst="rect">
            <a:avLst/>
          </a:prstGeom>
        </p:spPr>
        <p:txBody>
          <a:bodyPr wrap="none">
            <a:spAutoFit/>
          </a:bodyPr>
          <a:lstStyle/>
          <a:p>
            <a:pPr>
              <a:spcBef>
                <a:spcPct val="0"/>
              </a:spcBef>
            </a:pPr>
            <a:r>
              <a:rPr lang="en-US" sz="2000" b="1" dirty="0">
                <a:solidFill>
                  <a:schemeClr val="tx2"/>
                </a:solidFill>
                <a:effectLst>
                  <a:outerShdw blurRad="38100" dist="38100" dir="2700000" algn="tl">
                    <a:srgbClr val="000000">
                      <a:alpha val="43137"/>
                    </a:srgbClr>
                  </a:outerShdw>
                </a:effectLst>
                <a:latin typeface="+mj-lt"/>
                <a:ea typeface="+mj-ea"/>
                <a:cs typeface="+mj-cs"/>
              </a:rPr>
              <a:t>What jQuery offers</a:t>
            </a:r>
          </a:p>
        </p:txBody>
      </p:sp>
      <p:sp>
        <p:nvSpPr>
          <p:cNvPr id="12" name="Rectangle 11"/>
          <p:cNvSpPr/>
          <p:nvPr/>
        </p:nvSpPr>
        <p:spPr>
          <a:xfrm>
            <a:off x="4572000" y="1494079"/>
            <a:ext cx="3790950" cy="923330"/>
          </a:xfrm>
          <a:prstGeom prst="rect">
            <a:avLst/>
          </a:prstGeom>
        </p:spPr>
        <p:txBody>
          <a:bodyPr wrap="square">
            <a:spAutoFit/>
          </a:bodyPr>
          <a:lstStyle/>
          <a:p>
            <a:pPr marL="285750" indent="-285750">
              <a:buFont typeface="Arial" panose="020B0604020202020204" pitchFamily="34" charset="0"/>
              <a:buChar char="•"/>
            </a:pPr>
            <a:r>
              <a:rPr lang="en-US" b="1" dirty="0">
                <a:latin typeface="+mj-lt"/>
              </a:rPr>
              <a:t>The jQuery JavaScript file</a:t>
            </a:r>
          </a:p>
          <a:p>
            <a:pPr marL="285750" indent="-285750">
              <a:buFont typeface="Arial" panose="020B0604020202020204" pitchFamily="34" charset="0"/>
              <a:buChar char="•"/>
            </a:pPr>
            <a:r>
              <a:rPr lang="en-US" b="1" dirty="0">
                <a:latin typeface="+mj-lt"/>
              </a:rPr>
              <a:t>The jQuery UI JavaScript file</a:t>
            </a:r>
          </a:p>
          <a:p>
            <a:pPr marL="285750" indent="-285750">
              <a:buFont typeface="Arial" panose="020B0604020202020204" pitchFamily="34" charset="0"/>
              <a:buChar char="•"/>
            </a:pPr>
            <a:r>
              <a:rPr lang="en-US" b="1" dirty="0">
                <a:latin typeface="+mj-lt"/>
              </a:rPr>
              <a:t>The jQuery UI </a:t>
            </a:r>
            <a:r>
              <a:rPr lang="en-US" b="1" dirty="0" err="1">
                <a:latin typeface="+mj-lt"/>
              </a:rPr>
              <a:t>stylesheet</a:t>
            </a:r>
            <a:endParaRPr lang="en-US" b="1" dirty="0">
              <a:latin typeface="+mj-lt"/>
            </a:endParaRPr>
          </a:p>
        </p:txBody>
      </p:sp>
      <p:sp>
        <p:nvSpPr>
          <p:cNvPr id="13" name="Rectangle 12"/>
          <p:cNvSpPr/>
          <p:nvPr/>
        </p:nvSpPr>
        <p:spPr>
          <a:xfrm>
            <a:off x="4572000" y="1058356"/>
            <a:ext cx="4572000" cy="400110"/>
          </a:xfrm>
          <a:prstGeom prst="rect">
            <a:avLst/>
          </a:prstGeom>
        </p:spPr>
        <p:txBody>
          <a:bodyPr>
            <a:spAutoFit/>
          </a:bodyPr>
          <a:lstStyle/>
          <a:p>
            <a:pPr>
              <a:spcBef>
                <a:spcPct val="0"/>
              </a:spcBef>
            </a:pPr>
            <a:r>
              <a:rPr lang="en-US" sz="2000" b="1" dirty="0">
                <a:solidFill>
                  <a:schemeClr val="tx2"/>
                </a:solidFill>
                <a:effectLst>
                  <a:outerShdw blurRad="38100" dist="38100" dir="2700000" algn="tl">
                    <a:srgbClr val="000000">
                      <a:alpha val="43137"/>
                    </a:srgbClr>
                  </a:outerShdw>
                </a:effectLst>
                <a:latin typeface="+mj-lt"/>
                <a:ea typeface="+mj-ea"/>
                <a:cs typeface="+mj-cs"/>
              </a:rPr>
              <a:t>Files you need for jQuery applications</a:t>
            </a:r>
          </a:p>
        </p:txBody>
      </p:sp>
      <p:sp>
        <p:nvSpPr>
          <p:cNvPr id="14" name="Rectangle 13"/>
          <p:cNvSpPr/>
          <p:nvPr/>
        </p:nvSpPr>
        <p:spPr>
          <a:xfrm>
            <a:off x="4572000" y="2977819"/>
            <a:ext cx="4191000" cy="1200329"/>
          </a:xfrm>
          <a:prstGeom prst="rect">
            <a:avLst/>
          </a:prstGeom>
        </p:spPr>
        <p:txBody>
          <a:bodyPr wrap="square">
            <a:spAutoFit/>
          </a:bodyPr>
          <a:lstStyle/>
          <a:p>
            <a:pPr marL="285750" indent="-285750">
              <a:buFont typeface="Arial" panose="020B0604020202020204" pitchFamily="34" charset="0"/>
              <a:buChar char="•"/>
            </a:pPr>
            <a:r>
              <a:rPr lang="en-US" b="1" dirty="0">
                <a:latin typeface="+mj-lt"/>
              </a:rPr>
              <a:t>Use a Content Delivery Network (CDN) like Google, Microsoft, or jQuery.</a:t>
            </a:r>
          </a:p>
          <a:p>
            <a:pPr marL="285750" indent="-285750">
              <a:buFont typeface="Arial" panose="020B0604020202020204" pitchFamily="34" charset="0"/>
              <a:buChar char="•"/>
            </a:pPr>
            <a:r>
              <a:rPr lang="en-US" b="1" dirty="0">
                <a:latin typeface="+mj-lt"/>
              </a:rPr>
              <a:t>Download and deploy on your web server.</a:t>
            </a:r>
          </a:p>
        </p:txBody>
      </p:sp>
      <p:sp>
        <p:nvSpPr>
          <p:cNvPr id="15" name="Rectangle 14"/>
          <p:cNvSpPr/>
          <p:nvPr/>
        </p:nvSpPr>
        <p:spPr>
          <a:xfrm>
            <a:off x="4572000" y="2571750"/>
            <a:ext cx="4027962" cy="400110"/>
          </a:xfrm>
          <a:prstGeom prst="rect">
            <a:avLst/>
          </a:prstGeom>
        </p:spPr>
        <p:txBody>
          <a:bodyPr wrap="none">
            <a:spAutoFit/>
          </a:bodyPr>
          <a:lstStyle/>
          <a:p>
            <a:pPr>
              <a:spcBef>
                <a:spcPct val="0"/>
              </a:spcBef>
            </a:pPr>
            <a:r>
              <a:rPr lang="en-US" sz="2000" b="1" dirty="0">
                <a:solidFill>
                  <a:schemeClr val="tx2"/>
                </a:solidFill>
                <a:effectLst>
                  <a:outerShdw blurRad="38100" dist="38100" dir="2700000" algn="tl">
                    <a:srgbClr val="000000">
                      <a:alpha val="43137"/>
                    </a:srgbClr>
                  </a:outerShdw>
                </a:effectLst>
                <a:latin typeface="+mj-lt"/>
                <a:ea typeface="+mj-ea"/>
                <a:cs typeface="+mj-cs"/>
              </a:rPr>
              <a:t>Two ways to include the jQuery files</a:t>
            </a:r>
          </a:p>
        </p:txBody>
      </p:sp>
    </p:spTree>
    <p:extLst>
      <p:ext uri="{BB962C8B-B14F-4D97-AF65-F5344CB8AC3E}">
        <p14:creationId xmlns:p14="http://schemas.microsoft.com/office/powerpoint/2010/main" val="445855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400" b="1" dirty="0">
                <a:effectLst>
                  <a:outerShdw blurRad="38100" dist="38100" dir="2700000" algn="tl">
                    <a:srgbClr val="000000">
                      <a:alpha val="43137"/>
                    </a:srgbClr>
                  </a:outerShdw>
                </a:effectLst>
              </a:rPr>
              <a:t>jQuery Form Events</a:t>
            </a:r>
            <a:endParaRPr lang="en-US" b="1" dirty="0">
              <a:effectLst>
                <a:outerShdw blurRad="38100" dist="38100" dir="2700000" algn="tl">
                  <a:srgbClr val="000000">
                    <a:alpha val="43137"/>
                  </a:srgbClr>
                </a:outerShdw>
              </a:effectLst>
            </a:endParaRPr>
          </a:p>
        </p:txBody>
      </p:sp>
      <p:graphicFrame>
        <p:nvGraphicFramePr>
          <p:cNvPr id="6" name="Content Placeholder 3"/>
          <p:cNvGraphicFramePr>
            <a:graphicFrameLocks/>
          </p:cNvGraphicFramePr>
          <p:nvPr>
            <p:extLst/>
          </p:nvPr>
        </p:nvGraphicFramePr>
        <p:xfrm>
          <a:off x="457200" y="1504950"/>
          <a:ext cx="8229600" cy="259588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82433032"/>
                    </a:ext>
                  </a:extLst>
                </a:gridCol>
                <a:gridCol w="4937760">
                  <a:extLst>
                    <a:ext uri="{9D8B030D-6E8A-4147-A177-3AD203B41FA5}">
                      <a16:colId xmlns:a16="http://schemas.microsoft.com/office/drawing/2014/main" val="20001"/>
                    </a:ext>
                  </a:extLst>
                </a:gridCol>
              </a:tblGrid>
              <a:tr h="370840">
                <a:tc>
                  <a:txBody>
                    <a:bodyPr/>
                    <a:lstStyle/>
                    <a:p>
                      <a:r>
                        <a:rPr lang="en-US" sz="1600" b="1" dirty="0">
                          <a:effectLst/>
                          <a:latin typeface="+mj-lt"/>
                        </a:rPr>
                        <a:t>Method</a:t>
                      </a:r>
                    </a:p>
                  </a:txBody>
                  <a:tcPr anchor="ctr"/>
                </a:tc>
                <a:tc>
                  <a:txBody>
                    <a:bodyPr/>
                    <a:lstStyle/>
                    <a:p>
                      <a:r>
                        <a:rPr kumimoji="0" lang="en-US" sz="1600" b="1" kern="1200" dirty="0">
                          <a:solidFill>
                            <a:schemeClr val="lt1"/>
                          </a:solidFill>
                          <a:effectLst/>
                          <a:latin typeface="+mj-lt"/>
                          <a:ea typeface="+mn-ea"/>
                          <a:cs typeface="+mn-cs"/>
                        </a:rPr>
                        <a:t>Example</a:t>
                      </a:r>
                      <a:endParaRPr lang="en-US" sz="1600" b="1" dirty="0">
                        <a:effectLst/>
                        <a:latin typeface="+mj-lt"/>
                      </a:endParaRPr>
                    </a:p>
                  </a:txBody>
                  <a:tcPr anchor="ctr"/>
                </a:tc>
                <a:tc>
                  <a:txBody>
                    <a:bodyPr/>
                    <a:lstStyle/>
                    <a:p>
                      <a:r>
                        <a:rPr lang="en-US" sz="1600" b="1" dirty="0">
                          <a:latin typeface="+mj-lt"/>
                        </a:rPr>
                        <a:t>Description</a:t>
                      </a:r>
                    </a:p>
                  </a:txBody>
                  <a:tcPr anchor="ctr"/>
                </a:tc>
                <a:extLst>
                  <a:ext uri="{0D108BD9-81ED-4DB2-BD59-A6C34878D82A}">
                    <a16:rowId xmlns:a16="http://schemas.microsoft.com/office/drawing/2014/main" val="10000"/>
                  </a:ext>
                </a:extLst>
              </a:tr>
              <a:tr h="370840">
                <a:tc>
                  <a:txBody>
                    <a:bodyPr/>
                    <a:lstStyle/>
                    <a:p>
                      <a:r>
                        <a:rPr lang="en-US" sz="1400" b="1" dirty="0">
                          <a:latin typeface="+mj-lt"/>
                          <a:hlinkClick r:id="rId2"/>
                        </a:rPr>
                        <a:t>blur()</a:t>
                      </a:r>
                      <a:endParaRPr lang="en-US" sz="1400" b="1" dirty="0">
                        <a:latin typeface="+mj-lt"/>
                      </a:endParaRPr>
                    </a:p>
                  </a:txBody>
                  <a:tcPr anchor="ctr"/>
                </a:tc>
                <a:tc>
                  <a:txBody>
                    <a:bodyPr/>
                    <a:lstStyle/>
                    <a:p>
                      <a:endParaRPr lang="en-US" sz="1400" b="1" dirty="0">
                        <a:latin typeface="+mj-lt"/>
                      </a:endParaRPr>
                    </a:p>
                  </a:txBody>
                  <a:tcPr anchor="ctr"/>
                </a:tc>
                <a:tc>
                  <a:txBody>
                    <a:bodyPr/>
                    <a:lstStyle/>
                    <a:p>
                      <a:r>
                        <a:rPr lang="en-US" sz="1400" b="1" dirty="0">
                          <a:latin typeface="+mj-lt"/>
                        </a:rPr>
                        <a:t>Attaches/Triggers the blur event</a:t>
                      </a:r>
                    </a:p>
                  </a:txBody>
                  <a:tcPr anchor="ctr"/>
                </a:tc>
                <a:extLst>
                  <a:ext uri="{0D108BD9-81ED-4DB2-BD59-A6C34878D82A}">
                    <a16:rowId xmlns:a16="http://schemas.microsoft.com/office/drawing/2014/main" val="10001"/>
                  </a:ext>
                </a:extLst>
              </a:tr>
              <a:tr h="370840">
                <a:tc>
                  <a:txBody>
                    <a:bodyPr/>
                    <a:lstStyle/>
                    <a:p>
                      <a:r>
                        <a:rPr lang="en-US" sz="1400" b="1" dirty="0">
                          <a:latin typeface="+mj-lt"/>
                          <a:hlinkClick r:id="rId3"/>
                        </a:rPr>
                        <a:t>change()</a:t>
                      </a:r>
                      <a:endParaRPr lang="en-US" sz="1400" b="1" dirty="0">
                        <a:latin typeface="+mj-lt"/>
                      </a:endParaRPr>
                    </a:p>
                  </a:txBody>
                  <a:tcPr anchor="ctr"/>
                </a:tc>
                <a:tc>
                  <a:txBody>
                    <a:bodyPr/>
                    <a:lstStyle/>
                    <a:p>
                      <a:endParaRPr lang="en-US" sz="1400" b="1" dirty="0">
                        <a:latin typeface="+mj-lt"/>
                      </a:endParaRPr>
                    </a:p>
                  </a:txBody>
                  <a:tcPr anchor="ctr"/>
                </a:tc>
                <a:tc>
                  <a:txBody>
                    <a:bodyPr/>
                    <a:lstStyle/>
                    <a:p>
                      <a:r>
                        <a:rPr lang="en-US" sz="1400" b="1" dirty="0">
                          <a:latin typeface="+mj-lt"/>
                        </a:rPr>
                        <a:t>Attaches/Triggers the change event</a:t>
                      </a:r>
                    </a:p>
                  </a:txBody>
                  <a:tcPr anchor="ctr"/>
                </a:tc>
                <a:extLst>
                  <a:ext uri="{0D108BD9-81ED-4DB2-BD59-A6C34878D82A}">
                    <a16:rowId xmlns:a16="http://schemas.microsoft.com/office/drawing/2014/main" val="10002"/>
                  </a:ext>
                </a:extLst>
              </a:tr>
              <a:tr h="370840">
                <a:tc>
                  <a:txBody>
                    <a:bodyPr/>
                    <a:lstStyle/>
                    <a:p>
                      <a:r>
                        <a:rPr lang="en-US" sz="1400" b="1" dirty="0">
                          <a:latin typeface="+mj-lt"/>
                          <a:hlinkClick r:id="rId4"/>
                        </a:rPr>
                        <a:t>focus()</a:t>
                      </a:r>
                      <a:endParaRPr lang="en-US" sz="14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j-lt"/>
                          <a:hlinkClick r:id="rId5"/>
                        </a:rPr>
                        <a:t>Focus Blur</a:t>
                      </a:r>
                      <a:endParaRPr lang="en-US" sz="1400" b="1" dirty="0">
                        <a:latin typeface="+mj-lt"/>
                      </a:endParaRPr>
                    </a:p>
                  </a:txBody>
                  <a:tcPr anchor="ctr"/>
                </a:tc>
                <a:tc>
                  <a:txBody>
                    <a:bodyPr/>
                    <a:lstStyle/>
                    <a:p>
                      <a:r>
                        <a:rPr lang="en-US" sz="1400" b="1" dirty="0">
                          <a:latin typeface="+mj-lt"/>
                        </a:rPr>
                        <a:t>Attaches/Triggers the focus event</a:t>
                      </a:r>
                    </a:p>
                  </a:txBody>
                  <a:tcPr anchor="ctr"/>
                </a:tc>
                <a:extLst>
                  <a:ext uri="{0D108BD9-81ED-4DB2-BD59-A6C34878D82A}">
                    <a16:rowId xmlns:a16="http://schemas.microsoft.com/office/drawing/2014/main" val="10003"/>
                  </a:ext>
                </a:extLst>
              </a:tr>
              <a:tr h="370840">
                <a:tc>
                  <a:txBody>
                    <a:bodyPr/>
                    <a:lstStyle/>
                    <a:p>
                      <a:r>
                        <a:rPr lang="en-US" sz="1400" b="1">
                          <a:latin typeface="+mj-lt"/>
                          <a:hlinkClick r:id="rId6"/>
                        </a:rPr>
                        <a:t>focusin()</a:t>
                      </a:r>
                      <a:endParaRPr lang="en-US" sz="1400" b="1">
                        <a:latin typeface="+mj-lt"/>
                      </a:endParaRPr>
                    </a:p>
                  </a:txBody>
                  <a:tcPr anchor="ctr"/>
                </a:tc>
                <a:tc>
                  <a:txBody>
                    <a:bodyPr/>
                    <a:lstStyle/>
                    <a:p>
                      <a:endParaRPr lang="en-US" sz="1400" b="1">
                        <a:latin typeface="+mj-lt"/>
                      </a:endParaRPr>
                    </a:p>
                  </a:txBody>
                  <a:tcPr anchor="ctr"/>
                </a:tc>
                <a:tc>
                  <a:txBody>
                    <a:bodyPr/>
                    <a:lstStyle/>
                    <a:p>
                      <a:r>
                        <a:rPr lang="en-US" sz="1400" b="1" dirty="0">
                          <a:latin typeface="+mj-lt"/>
                        </a:rPr>
                        <a:t>Attaches an event handler to the </a:t>
                      </a:r>
                      <a:r>
                        <a:rPr lang="en-US" sz="1400" b="1" dirty="0" err="1">
                          <a:latin typeface="+mj-lt"/>
                        </a:rPr>
                        <a:t>focusin</a:t>
                      </a:r>
                      <a:r>
                        <a:rPr lang="en-US" sz="1400" b="1" dirty="0">
                          <a:latin typeface="+mj-lt"/>
                        </a:rPr>
                        <a:t> event</a:t>
                      </a:r>
                    </a:p>
                  </a:txBody>
                  <a:tcPr anchor="ctr"/>
                </a:tc>
                <a:extLst>
                  <a:ext uri="{0D108BD9-81ED-4DB2-BD59-A6C34878D82A}">
                    <a16:rowId xmlns:a16="http://schemas.microsoft.com/office/drawing/2014/main" val="10004"/>
                  </a:ext>
                </a:extLst>
              </a:tr>
              <a:tr h="370840">
                <a:tc>
                  <a:txBody>
                    <a:bodyPr/>
                    <a:lstStyle/>
                    <a:p>
                      <a:r>
                        <a:rPr lang="en-US" sz="1400" b="1">
                          <a:latin typeface="+mj-lt"/>
                          <a:hlinkClick r:id="rId7"/>
                        </a:rPr>
                        <a:t>focusout()</a:t>
                      </a:r>
                      <a:endParaRPr lang="en-US" sz="1400" b="1">
                        <a:latin typeface="+mj-lt"/>
                      </a:endParaRPr>
                    </a:p>
                  </a:txBody>
                  <a:tcPr anchor="ctr"/>
                </a:tc>
                <a:tc>
                  <a:txBody>
                    <a:bodyPr/>
                    <a:lstStyle/>
                    <a:p>
                      <a:endParaRPr lang="en-US" sz="1400" b="1">
                        <a:latin typeface="+mj-lt"/>
                      </a:endParaRPr>
                    </a:p>
                  </a:txBody>
                  <a:tcPr anchor="ctr"/>
                </a:tc>
                <a:tc>
                  <a:txBody>
                    <a:bodyPr/>
                    <a:lstStyle/>
                    <a:p>
                      <a:r>
                        <a:rPr lang="en-US" sz="1400" b="1" dirty="0">
                          <a:latin typeface="+mj-lt"/>
                        </a:rPr>
                        <a:t>Attaches an event handler to the </a:t>
                      </a:r>
                      <a:r>
                        <a:rPr lang="en-US" sz="1400" b="1" dirty="0" err="1">
                          <a:latin typeface="+mj-lt"/>
                        </a:rPr>
                        <a:t>focusout</a:t>
                      </a:r>
                      <a:r>
                        <a:rPr lang="en-US" sz="1400" b="1" dirty="0">
                          <a:latin typeface="+mj-lt"/>
                        </a:rPr>
                        <a:t> event</a:t>
                      </a:r>
                    </a:p>
                  </a:txBody>
                  <a:tcPr anchor="ctr"/>
                </a:tc>
                <a:extLst>
                  <a:ext uri="{0D108BD9-81ED-4DB2-BD59-A6C34878D82A}">
                    <a16:rowId xmlns:a16="http://schemas.microsoft.com/office/drawing/2014/main" val="10005"/>
                  </a:ext>
                </a:extLst>
              </a:tr>
              <a:tr h="370840">
                <a:tc>
                  <a:txBody>
                    <a:bodyPr/>
                    <a:lstStyle/>
                    <a:p>
                      <a:r>
                        <a:rPr lang="en-US" sz="1400" b="1" dirty="0">
                          <a:latin typeface="+mj-lt"/>
                          <a:hlinkClick r:id="rId8"/>
                        </a:rPr>
                        <a:t>submit()</a:t>
                      </a:r>
                      <a:endParaRPr lang="en-US" sz="1400" b="1" dirty="0">
                        <a:latin typeface="+mj-lt"/>
                      </a:endParaRPr>
                    </a:p>
                  </a:txBody>
                  <a:tcPr anchor="ctr"/>
                </a:tc>
                <a:tc>
                  <a:txBody>
                    <a:bodyPr/>
                    <a:lstStyle/>
                    <a:p>
                      <a:endParaRPr lang="en-US" sz="1400" b="1" dirty="0">
                        <a:latin typeface="+mj-lt"/>
                      </a:endParaRPr>
                    </a:p>
                  </a:txBody>
                  <a:tcPr anchor="ctr"/>
                </a:tc>
                <a:tc>
                  <a:txBody>
                    <a:bodyPr/>
                    <a:lstStyle/>
                    <a:p>
                      <a:r>
                        <a:rPr lang="en-US" sz="1400" b="1" dirty="0">
                          <a:latin typeface="+mj-lt"/>
                        </a:rPr>
                        <a:t>Attaches/Triggers the submit event</a:t>
                      </a:r>
                    </a:p>
                  </a:txBody>
                  <a:tcPr anchor="ctr"/>
                </a:tc>
                <a:extLst>
                  <a:ext uri="{0D108BD9-81ED-4DB2-BD59-A6C34878D82A}">
                    <a16:rowId xmlns:a16="http://schemas.microsoft.com/office/drawing/2014/main" val="10007"/>
                  </a:ext>
                </a:extLst>
              </a:tr>
            </a:tbl>
          </a:graphicData>
        </a:graphic>
      </p:graphicFrame>
      <p:sp>
        <p:nvSpPr>
          <p:cNvPr id="2" name="Date Placeholder 1">
            <a:extLst>
              <a:ext uri="{FF2B5EF4-FFF2-40B4-BE49-F238E27FC236}">
                <a16:creationId xmlns:a16="http://schemas.microsoft.com/office/drawing/2014/main" id="{3DD52891-7416-4FA5-9271-522A604C098C}"/>
              </a:ext>
            </a:extLst>
          </p:cNvPr>
          <p:cNvSpPr>
            <a:spLocks noGrp="1"/>
          </p:cNvSpPr>
          <p:nvPr>
            <p:ph type="dt" sz="half" idx="10"/>
          </p:nvPr>
        </p:nvSpPr>
        <p:spPr/>
        <p:txBody>
          <a:bodyPr/>
          <a:lstStyle/>
          <a:p>
            <a:fld id="{B5727C1E-B111-476F-B78B-B7B815421ED3}" type="datetime1">
              <a:rPr lang="en-US" smtClean="0"/>
              <a:t>1/21/2019</a:t>
            </a:fld>
            <a:endParaRPr lang="en-US"/>
          </a:p>
        </p:txBody>
      </p:sp>
      <p:sp>
        <p:nvSpPr>
          <p:cNvPr id="3" name="Footer Placeholder 2">
            <a:extLst>
              <a:ext uri="{FF2B5EF4-FFF2-40B4-BE49-F238E27FC236}">
                <a16:creationId xmlns:a16="http://schemas.microsoft.com/office/drawing/2014/main" id="{E63A01CA-A7A4-476C-A1DE-5D70E0A81A23}"/>
              </a:ext>
            </a:extLst>
          </p:cNvPr>
          <p:cNvSpPr>
            <a:spLocks noGrp="1"/>
          </p:cNvSpPr>
          <p:nvPr>
            <p:ph type="ftr" sz="quarter" idx="11"/>
          </p:nvPr>
        </p:nvSpPr>
        <p:spPr/>
        <p:txBody>
          <a:bodyPr/>
          <a:lstStyle/>
          <a:p>
            <a:r>
              <a:rPr lang="en-US"/>
              <a:t>Copyright © 2007 - 2019 Carl M. Burnett</a:t>
            </a:r>
          </a:p>
        </p:txBody>
      </p:sp>
      <p:sp>
        <p:nvSpPr>
          <p:cNvPr id="4" name="Slide Number Placeholder 3">
            <a:extLst>
              <a:ext uri="{FF2B5EF4-FFF2-40B4-BE49-F238E27FC236}">
                <a16:creationId xmlns:a16="http://schemas.microsoft.com/office/drawing/2014/main" id="{3E11987F-3E30-46E2-9F1F-700FDE6883E6}"/>
              </a:ext>
            </a:extLst>
          </p:cNvPr>
          <p:cNvSpPr>
            <a:spLocks noGrp="1"/>
          </p:cNvSpPr>
          <p:nvPr>
            <p:ph type="sldNum" sz="quarter" idx="12"/>
          </p:nvPr>
        </p:nvSpPr>
        <p:spPr/>
        <p:txBody>
          <a:bodyPr/>
          <a:lstStyle/>
          <a:p>
            <a:fld id="{3D46CBA2-ECE5-4BE9-B546-6761E0E67089}" type="slidenum">
              <a:rPr lang="en-US" smtClean="0"/>
              <a:t>40</a:t>
            </a:fld>
            <a:endParaRPr lang="en-US"/>
          </a:p>
        </p:txBody>
      </p:sp>
    </p:spTree>
    <p:extLst>
      <p:ext uri="{BB962C8B-B14F-4D97-AF65-F5344CB8AC3E}">
        <p14:creationId xmlns:p14="http://schemas.microsoft.com/office/powerpoint/2010/main" val="26658858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400" b="1" dirty="0">
                <a:effectLst>
                  <a:outerShdw blurRad="38100" dist="38100" dir="2700000" algn="tl">
                    <a:srgbClr val="000000">
                      <a:alpha val="43137"/>
                    </a:srgbClr>
                  </a:outerShdw>
                </a:effectLst>
              </a:rPr>
              <a:t>jQuery Keyboard Events</a:t>
            </a:r>
            <a:endParaRPr lang="en-US" b="1" dirty="0">
              <a:effectLst>
                <a:outerShdw blurRad="38100" dist="38100" dir="2700000" algn="tl">
                  <a:srgbClr val="000000">
                    <a:alpha val="43137"/>
                  </a:srgbClr>
                </a:outerShdw>
              </a:effectLst>
            </a:endParaRPr>
          </a:p>
        </p:txBody>
      </p:sp>
      <p:graphicFrame>
        <p:nvGraphicFramePr>
          <p:cNvPr id="6" name="Content Placeholder 3"/>
          <p:cNvGraphicFramePr>
            <a:graphicFrameLocks/>
          </p:cNvGraphicFramePr>
          <p:nvPr>
            <p:extLst/>
          </p:nvPr>
        </p:nvGraphicFramePr>
        <p:xfrm>
          <a:off x="457200" y="1504950"/>
          <a:ext cx="8229600" cy="14833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370840">
                <a:tc>
                  <a:txBody>
                    <a:bodyPr/>
                    <a:lstStyle/>
                    <a:p>
                      <a:r>
                        <a:rPr lang="en-US" sz="1600" b="1" dirty="0">
                          <a:effectLst/>
                          <a:latin typeface="+mj-lt"/>
                        </a:rPr>
                        <a:t>Method</a:t>
                      </a:r>
                    </a:p>
                  </a:txBody>
                  <a:tcPr anchor="ctr"/>
                </a:tc>
                <a:tc>
                  <a:txBody>
                    <a:bodyPr/>
                    <a:lstStyle/>
                    <a:p>
                      <a:r>
                        <a:rPr lang="en-US" sz="1600" b="1">
                          <a:latin typeface="+mj-lt"/>
                        </a:rPr>
                        <a:t>Description</a:t>
                      </a:r>
                    </a:p>
                  </a:txBody>
                  <a:tcPr anchor="ctr"/>
                </a:tc>
                <a:extLst>
                  <a:ext uri="{0D108BD9-81ED-4DB2-BD59-A6C34878D82A}">
                    <a16:rowId xmlns:a16="http://schemas.microsoft.com/office/drawing/2014/main" val="10000"/>
                  </a:ext>
                </a:extLst>
              </a:tr>
              <a:tr h="370840">
                <a:tc>
                  <a:txBody>
                    <a:bodyPr/>
                    <a:lstStyle/>
                    <a:p>
                      <a:r>
                        <a:rPr lang="en-US" sz="1600" b="1" dirty="0">
                          <a:latin typeface="+mj-lt"/>
                          <a:hlinkClick r:id="rId2"/>
                        </a:rPr>
                        <a:t>keypress()</a:t>
                      </a:r>
                      <a:endParaRPr lang="en-US" sz="1600" b="1" dirty="0">
                        <a:latin typeface="+mj-lt"/>
                      </a:endParaRPr>
                    </a:p>
                  </a:txBody>
                  <a:tcPr anchor="ctr"/>
                </a:tc>
                <a:tc>
                  <a:txBody>
                    <a:bodyPr/>
                    <a:lstStyle/>
                    <a:p>
                      <a:r>
                        <a:rPr lang="en-US" sz="1600" b="1" dirty="0">
                          <a:latin typeface="+mj-lt"/>
                        </a:rPr>
                        <a:t>Attaches/Triggers the keypress event</a:t>
                      </a:r>
                    </a:p>
                  </a:txBody>
                  <a:tcPr anchor="ctr"/>
                </a:tc>
                <a:extLst>
                  <a:ext uri="{0D108BD9-81ED-4DB2-BD59-A6C34878D82A}">
                    <a16:rowId xmlns:a16="http://schemas.microsoft.com/office/drawing/2014/main" val="10001"/>
                  </a:ext>
                </a:extLst>
              </a:tr>
              <a:tr h="370840">
                <a:tc>
                  <a:txBody>
                    <a:bodyPr/>
                    <a:lstStyle/>
                    <a:p>
                      <a:r>
                        <a:rPr lang="en-US" sz="1600" b="1">
                          <a:latin typeface="+mj-lt"/>
                          <a:hlinkClick r:id="rId3"/>
                        </a:rPr>
                        <a:t>keyup()</a:t>
                      </a:r>
                      <a:endParaRPr lang="en-US" sz="1600" b="1">
                        <a:latin typeface="+mj-lt"/>
                      </a:endParaRPr>
                    </a:p>
                  </a:txBody>
                  <a:tcPr anchor="ctr"/>
                </a:tc>
                <a:tc>
                  <a:txBody>
                    <a:bodyPr/>
                    <a:lstStyle/>
                    <a:p>
                      <a:r>
                        <a:rPr lang="en-US" sz="1600" b="1" dirty="0">
                          <a:latin typeface="+mj-lt"/>
                        </a:rPr>
                        <a:t>Attaches/Triggers the </a:t>
                      </a:r>
                      <a:r>
                        <a:rPr lang="en-US" sz="1600" b="1" dirty="0" err="1">
                          <a:latin typeface="+mj-lt"/>
                        </a:rPr>
                        <a:t>keyup</a:t>
                      </a:r>
                      <a:r>
                        <a:rPr lang="en-US" sz="1600" b="1" dirty="0">
                          <a:latin typeface="+mj-lt"/>
                        </a:rPr>
                        <a:t> event</a:t>
                      </a:r>
                    </a:p>
                  </a:txBody>
                  <a:tcPr anchor="ctr"/>
                </a:tc>
                <a:extLst>
                  <a:ext uri="{0D108BD9-81ED-4DB2-BD59-A6C34878D82A}">
                    <a16:rowId xmlns:a16="http://schemas.microsoft.com/office/drawing/2014/main" val="10002"/>
                  </a:ext>
                </a:extLst>
              </a:tr>
              <a:tr h="370840">
                <a:tc>
                  <a:txBody>
                    <a:bodyPr/>
                    <a:lstStyle/>
                    <a:p>
                      <a:r>
                        <a:rPr lang="en-US" sz="1600" b="1" dirty="0" err="1">
                          <a:latin typeface="+mj-lt"/>
                          <a:hlinkClick r:id="rId4"/>
                        </a:rPr>
                        <a:t>keydown</a:t>
                      </a:r>
                      <a:r>
                        <a:rPr lang="en-US" sz="1600" b="1" dirty="0">
                          <a:latin typeface="+mj-lt"/>
                          <a:hlinkClick r:id="rId4"/>
                        </a:rPr>
                        <a:t>()</a:t>
                      </a:r>
                      <a:endParaRPr lang="en-US" sz="1600" b="1" dirty="0">
                        <a:latin typeface="+mj-lt"/>
                      </a:endParaRPr>
                    </a:p>
                  </a:txBody>
                  <a:tcPr anchor="ctr"/>
                </a:tc>
                <a:tc>
                  <a:txBody>
                    <a:bodyPr/>
                    <a:lstStyle/>
                    <a:p>
                      <a:r>
                        <a:rPr lang="en-US" sz="1600" b="1" dirty="0">
                          <a:latin typeface="+mj-lt"/>
                        </a:rPr>
                        <a:t>Attaches/Triggers the </a:t>
                      </a:r>
                      <a:r>
                        <a:rPr lang="en-US" sz="1600" b="1" dirty="0" err="1">
                          <a:latin typeface="+mj-lt"/>
                        </a:rPr>
                        <a:t>keydown</a:t>
                      </a:r>
                      <a:r>
                        <a:rPr lang="en-US" sz="1600" b="1" dirty="0">
                          <a:latin typeface="+mj-lt"/>
                        </a:rPr>
                        <a:t> event</a:t>
                      </a:r>
                    </a:p>
                  </a:txBody>
                  <a:tcPr anchor="ctr"/>
                </a:tc>
                <a:extLst>
                  <a:ext uri="{0D108BD9-81ED-4DB2-BD59-A6C34878D82A}">
                    <a16:rowId xmlns:a16="http://schemas.microsoft.com/office/drawing/2014/main" val="10003"/>
                  </a:ext>
                </a:extLst>
              </a:tr>
            </a:tbl>
          </a:graphicData>
        </a:graphic>
      </p:graphicFrame>
      <p:sp>
        <p:nvSpPr>
          <p:cNvPr id="2" name="Date Placeholder 1">
            <a:extLst>
              <a:ext uri="{FF2B5EF4-FFF2-40B4-BE49-F238E27FC236}">
                <a16:creationId xmlns:a16="http://schemas.microsoft.com/office/drawing/2014/main" id="{C954CFBF-B4B7-4AD8-BF92-558DCCB00FBE}"/>
              </a:ext>
            </a:extLst>
          </p:cNvPr>
          <p:cNvSpPr>
            <a:spLocks noGrp="1"/>
          </p:cNvSpPr>
          <p:nvPr>
            <p:ph type="dt" sz="half" idx="10"/>
          </p:nvPr>
        </p:nvSpPr>
        <p:spPr/>
        <p:txBody>
          <a:bodyPr/>
          <a:lstStyle/>
          <a:p>
            <a:fld id="{43730AE1-0E73-442A-9AB0-207CE9197D6B}" type="datetime1">
              <a:rPr lang="en-US" smtClean="0"/>
              <a:t>1/21/2019</a:t>
            </a:fld>
            <a:endParaRPr lang="en-US"/>
          </a:p>
        </p:txBody>
      </p:sp>
      <p:sp>
        <p:nvSpPr>
          <p:cNvPr id="3" name="Footer Placeholder 2">
            <a:extLst>
              <a:ext uri="{FF2B5EF4-FFF2-40B4-BE49-F238E27FC236}">
                <a16:creationId xmlns:a16="http://schemas.microsoft.com/office/drawing/2014/main" id="{1B070113-7FF3-46B9-9521-4CCFB9CE1627}"/>
              </a:ext>
            </a:extLst>
          </p:cNvPr>
          <p:cNvSpPr>
            <a:spLocks noGrp="1"/>
          </p:cNvSpPr>
          <p:nvPr>
            <p:ph type="ftr" sz="quarter" idx="11"/>
          </p:nvPr>
        </p:nvSpPr>
        <p:spPr/>
        <p:txBody>
          <a:bodyPr/>
          <a:lstStyle/>
          <a:p>
            <a:r>
              <a:rPr lang="en-US"/>
              <a:t>Copyright © 2007 - 2019 Carl M. Burnett</a:t>
            </a:r>
          </a:p>
        </p:txBody>
      </p:sp>
      <p:sp>
        <p:nvSpPr>
          <p:cNvPr id="4" name="Slide Number Placeholder 3">
            <a:extLst>
              <a:ext uri="{FF2B5EF4-FFF2-40B4-BE49-F238E27FC236}">
                <a16:creationId xmlns:a16="http://schemas.microsoft.com/office/drawing/2014/main" id="{3F368AC4-DC52-4BB2-BAEC-5712A5211CB1}"/>
              </a:ext>
            </a:extLst>
          </p:cNvPr>
          <p:cNvSpPr>
            <a:spLocks noGrp="1"/>
          </p:cNvSpPr>
          <p:nvPr>
            <p:ph type="sldNum" sz="quarter" idx="12"/>
          </p:nvPr>
        </p:nvSpPr>
        <p:spPr/>
        <p:txBody>
          <a:bodyPr/>
          <a:lstStyle/>
          <a:p>
            <a:fld id="{3D46CBA2-ECE5-4BE9-B546-6761E0E67089}" type="slidenum">
              <a:rPr lang="en-US" smtClean="0"/>
              <a:t>41</a:t>
            </a:fld>
            <a:endParaRPr lang="en-US"/>
          </a:p>
        </p:txBody>
      </p:sp>
    </p:spTree>
    <p:extLst>
      <p:ext uri="{BB962C8B-B14F-4D97-AF65-F5344CB8AC3E}">
        <p14:creationId xmlns:p14="http://schemas.microsoft.com/office/powerpoint/2010/main" val="42052115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400" b="1" dirty="0">
                <a:effectLst>
                  <a:outerShdw blurRad="38100" dist="38100" dir="2700000" algn="tl">
                    <a:srgbClr val="000000">
                      <a:alpha val="43137"/>
                    </a:srgbClr>
                  </a:outerShdw>
                </a:effectLst>
              </a:rPr>
              <a:t>Other jQuery Events</a:t>
            </a:r>
            <a:endParaRPr lang="en-US" b="1" dirty="0">
              <a:effectLst>
                <a:outerShdw blurRad="38100" dist="38100" dir="2700000" algn="tl">
                  <a:srgbClr val="000000">
                    <a:alpha val="43137"/>
                  </a:srgbClr>
                </a:outerShdw>
              </a:effectLst>
            </a:endParaRPr>
          </a:p>
        </p:txBody>
      </p:sp>
      <p:graphicFrame>
        <p:nvGraphicFramePr>
          <p:cNvPr id="6" name="Content Placeholder 3"/>
          <p:cNvGraphicFramePr>
            <a:graphicFrameLocks/>
          </p:cNvGraphicFramePr>
          <p:nvPr>
            <p:extLst/>
          </p:nvPr>
        </p:nvGraphicFramePr>
        <p:xfrm>
          <a:off x="457200" y="1504950"/>
          <a:ext cx="8229600" cy="318516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70840">
                <a:tc>
                  <a:txBody>
                    <a:bodyPr/>
                    <a:lstStyle/>
                    <a:p>
                      <a:r>
                        <a:rPr lang="en-US" sz="1600" b="1" dirty="0">
                          <a:effectLst/>
                          <a:latin typeface="+mj-lt"/>
                        </a:rPr>
                        <a:t>Method</a:t>
                      </a:r>
                    </a:p>
                  </a:txBody>
                  <a:tcPr anchor="ctr"/>
                </a:tc>
                <a:tc>
                  <a:txBody>
                    <a:bodyPr/>
                    <a:lstStyle/>
                    <a:p>
                      <a:r>
                        <a:rPr lang="en-US" sz="1600" b="1">
                          <a:latin typeface="+mj-lt"/>
                        </a:rPr>
                        <a:t>Description</a:t>
                      </a:r>
                    </a:p>
                  </a:txBody>
                  <a:tcPr anchor="ctr"/>
                </a:tc>
                <a:extLst>
                  <a:ext uri="{0D108BD9-81ED-4DB2-BD59-A6C34878D82A}">
                    <a16:rowId xmlns:a16="http://schemas.microsoft.com/office/drawing/2014/main" val="10000"/>
                  </a:ext>
                </a:extLst>
              </a:tr>
              <a:tr h="370840">
                <a:tc>
                  <a:txBody>
                    <a:bodyPr/>
                    <a:lstStyle/>
                    <a:p>
                      <a:r>
                        <a:rPr lang="en-US" sz="1400" b="1" dirty="0">
                          <a:latin typeface="+mj-lt"/>
                          <a:hlinkClick r:id="rId2"/>
                        </a:rPr>
                        <a:t>die()</a:t>
                      </a:r>
                      <a:endParaRPr lang="en-US" sz="1400" b="1" dirty="0">
                        <a:latin typeface="+mj-lt"/>
                      </a:endParaRPr>
                    </a:p>
                  </a:txBody>
                  <a:tcPr anchor="ctr"/>
                </a:tc>
                <a:tc>
                  <a:txBody>
                    <a:bodyPr/>
                    <a:lstStyle/>
                    <a:p>
                      <a:r>
                        <a:rPr lang="en-US" sz="1400" b="1" dirty="0">
                          <a:latin typeface="+mj-lt"/>
                        </a:rPr>
                        <a:t>Removed in version 1.9. Removes all event handlers added with the live() method</a:t>
                      </a:r>
                    </a:p>
                  </a:txBody>
                  <a:tcPr anchor="ctr"/>
                </a:tc>
                <a:extLst>
                  <a:ext uri="{0D108BD9-81ED-4DB2-BD59-A6C34878D82A}">
                    <a16:rowId xmlns:a16="http://schemas.microsoft.com/office/drawing/2014/main" val="10003"/>
                  </a:ext>
                </a:extLst>
              </a:tr>
              <a:tr h="370840">
                <a:tc>
                  <a:txBody>
                    <a:bodyPr/>
                    <a:lstStyle/>
                    <a:p>
                      <a:r>
                        <a:rPr lang="en-US" sz="1400" b="1" dirty="0">
                          <a:latin typeface="+mj-lt"/>
                          <a:hlinkClick r:id="rId3"/>
                        </a:rPr>
                        <a:t>error()</a:t>
                      </a:r>
                      <a:endParaRPr lang="en-US" sz="1400" b="1" dirty="0">
                        <a:latin typeface="+mj-lt"/>
                      </a:endParaRPr>
                    </a:p>
                  </a:txBody>
                  <a:tcPr anchor="ctr"/>
                </a:tc>
                <a:tc>
                  <a:txBody>
                    <a:bodyPr/>
                    <a:lstStyle/>
                    <a:p>
                      <a:r>
                        <a:rPr lang="en-US" sz="1400" b="1" dirty="0">
                          <a:latin typeface="+mj-lt"/>
                        </a:rPr>
                        <a:t>Removed in version 3.0. Attaches/Triggers the error event</a:t>
                      </a:r>
                    </a:p>
                  </a:txBody>
                  <a:tcPr anchor="ctr"/>
                </a:tc>
                <a:extLst>
                  <a:ext uri="{0D108BD9-81ED-4DB2-BD59-A6C34878D82A}">
                    <a16:rowId xmlns:a16="http://schemas.microsoft.com/office/drawing/2014/main" val="10004"/>
                  </a:ext>
                </a:extLst>
              </a:tr>
              <a:tr h="370840">
                <a:tc>
                  <a:txBody>
                    <a:bodyPr/>
                    <a:lstStyle/>
                    <a:p>
                      <a:r>
                        <a:rPr lang="en-US" sz="1400" b="1">
                          <a:latin typeface="+mj-lt"/>
                          <a:hlinkClick r:id="rId4"/>
                        </a:rPr>
                        <a:t>event.currentTarget</a:t>
                      </a:r>
                      <a:endParaRPr lang="en-US" sz="1400" b="1">
                        <a:latin typeface="+mj-lt"/>
                      </a:endParaRPr>
                    </a:p>
                  </a:txBody>
                  <a:tcPr anchor="ctr"/>
                </a:tc>
                <a:tc>
                  <a:txBody>
                    <a:bodyPr/>
                    <a:lstStyle/>
                    <a:p>
                      <a:r>
                        <a:rPr lang="en-US" sz="1400" b="1" dirty="0">
                          <a:latin typeface="+mj-lt"/>
                        </a:rPr>
                        <a:t>The current DOM element within the event bubbling phase</a:t>
                      </a:r>
                    </a:p>
                  </a:txBody>
                  <a:tcPr anchor="ctr"/>
                </a:tc>
                <a:extLst>
                  <a:ext uri="{0D108BD9-81ED-4DB2-BD59-A6C34878D82A}">
                    <a16:rowId xmlns:a16="http://schemas.microsoft.com/office/drawing/2014/main" val="10005"/>
                  </a:ext>
                </a:extLst>
              </a:tr>
              <a:tr h="370840">
                <a:tc>
                  <a:txBody>
                    <a:bodyPr/>
                    <a:lstStyle/>
                    <a:p>
                      <a:r>
                        <a:rPr lang="en-US" sz="1400" b="1">
                          <a:latin typeface="+mj-lt"/>
                          <a:hlinkClick r:id="rId5"/>
                        </a:rPr>
                        <a:t>event.data</a:t>
                      </a:r>
                      <a:endParaRPr lang="en-US" sz="1400" b="1">
                        <a:latin typeface="+mj-lt"/>
                      </a:endParaRPr>
                    </a:p>
                  </a:txBody>
                  <a:tcPr anchor="ctr"/>
                </a:tc>
                <a:tc>
                  <a:txBody>
                    <a:bodyPr/>
                    <a:lstStyle/>
                    <a:p>
                      <a:r>
                        <a:rPr lang="en-US" sz="1400" b="1" dirty="0">
                          <a:latin typeface="+mj-lt"/>
                        </a:rPr>
                        <a:t>Contains the optional data passed to an event method when the current executing handler is bound</a:t>
                      </a:r>
                    </a:p>
                  </a:txBody>
                  <a:tcPr anchor="ctr"/>
                </a:tc>
                <a:extLst>
                  <a:ext uri="{0D108BD9-81ED-4DB2-BD59-A6C34878D82A}">
                    <a16:rowId xmlns:a16="http://schemas.microsoft.com/office/drawing/2014/main" val="10006"/>
                  </a:ext>
                </a:extLst>
              </a:tr>
              <a:tr h="370840">
                <a:tc>
                  <a:txBody>
                    <a:bodyPr/>
                    <a:lstStyle/>
                    <a:p>
                      <a:r>
                        <a:rPr lang="en-US" sz="1400" b="1" dirty="0" err="1">
                          <a:latin typeface="+mj-lt"/>
                          <a:hlinkClick r:id="rId6"/>
                        </a:rPr>
                        <a:t>event.delegateTarget</a:t>
                      </a:r>
                      <a:endParaRPr lang="en-US" sz="1400" b="1" dirty="0">
                        <a:latin typeface="+mj-lt"/>
                      </a:endParaRPr>
                    </a:p>
                  </a:txBody>
                  <a:tcPr anchor="ctr"/>
                </a:tc>
                <a:tc>
                  <a:txBody>
                    <a:bodyPr/>
                    <a:lstStyle/>
                    <a:p>
                      <a:r>
                        <a:rPr lang="en-US" sz="1400" b="1">
                          <a:latin typeface="+mj-lt"/>
                        </a:rPr>
                        <a:t>Returns the element where the currently-called jQuery event handler was attached</a:t>
                      </a:r>
                    </a:p>
                  </a:txBody>
                  <a:tcPr anchor="ctr"/>
                </a:tc>
                <a:extLst>
                  <a:ext uri="{0D108BD9-81ED-4DB2-BD59-A6C34878D82A}">
                    <a16:rowId xmlns:a16="http://schemas.microsoft.com/office/drawing/2014/main" val="10007"/>
                  </a:ext>
                </a:extLst>
              </a:tr>
              <a:tr h="370840">
                <a:tc>
                  <a:txBody>
                    <a:bodyPr/>
                    <a:lstStyle/>
                    <a:p>
                      <a:r>
                        <a:rPr lang="en-US" sz="1400" b="1" dirty="0" err="1">
                          <a:latin typeface="+mj-lt"/>
                          <a:hlinkClick r:id="rId7"/>
                        </a:rPr>
                        <a:t>event.isDefaultPrevented</a:t>
                      </a:r>
                      <a:r>
                        <a:rPr lang="en-US" sz="1400" b="1" dirty="0">
                          <a:latin typeface="+mj-lt"/>
                          <a:hlinkClick r:id="rId7"/>
                        </a:rPr>
                        <a:t>()</a:t>
                      </a:r>
                      <a:endParaRPr lang="en-US" sz="1400" b="1" dirty="0">
                        <a:latin typeface="+mj-lt"/>
                      </a:endParaRPr>
                    </a:p>
                  </a:txBody>
                  <a:tcPr anchor="ctr"/>
                </a:tc>
                <a:tc>
                  <a:txBody>
                    <a:bodyPr/>
                    <a:lstStyle/>
                    <a:p>
                      <a:r>
                        <a:rPr lang="en-US" sz="1400" b="1" dirty="0">
                          <a:latin typeface="+mj-lt"/>
                        </a:rPr>
                        <a:t>Returns whether </a:t>
                      </a:r>
                      <a:r>
                        <a:rPr lang="en-US" sz="1400" b="1" dirty="0" err="1">
                          <a:latin typeface="+mj-lt"/>
                        </a:rPr>
                        <a:t>event.preventDefault</a:t>
                      </a:r>
                      <a:r>
                        <a:rPr lang="en-US" sz="1400" b="1" dirty="0">
                          <a:latin typeface="+mj-lt"/>
                        </a:rPr>
                        <a:t>() was called for the event object</a:t>
                      </a:r>
                    </a:p>
                  </a:txBody>
                  <a:tcPr anchor="ctr"/>
                </a:tc>
                <a:extLst>
                  <a:ext uri="{0D108BD9-81ED-4DB2-BD59-A6C34878D82A}">
                    <a16:rowId xmlns:a16="http://schemas.microsoft.com/office/drawing/2014/main" val="10008"/>
                  </a:ext>
                </a:extLst>
              </a:tr>
            </a:tbl>
          </a:graphicData>
        </a:graphic>
      </p:graphicFrame>
      <p:sp>
        <p:nvSpPr>
          <p:cNvPr id="2" name="Date Placeholder 1">
            <a:extLst>
              <a:ext uri="{FF2B5EF4-FFF2-40B4-BE49-F238E27FC236}">
                <a16:creationId xmlns:a16="http://schemas.microsoft.com/office/drawing/2014/main" id="{3E947E6A-54EB-411D-B978-6108CB862B9F}"/>
              </a:ext>
            </a:extLst>
          </p:cNvPr>
          <p:cNvSpPr>
            <a:spLocks noGrp="1"/>
          </p:cNvSpPr>
          <p:nvPr>
            <p:ph type="dt" sz="half" idx="10"/>
          </p:nvPr>
        </p:nvSpPr>
        <p:spPr/>
        <p:txBody>
          <a:bodyPr/>
          <a:lstStyle/>
          <a:p>
            <a:fld id="{98C3191A-37B6-49E7-A28B-8C7D070BD2EF}" type="datetime1">
              <a:rPr lang="en-US" smtClean="0"/>
              <a:t>1/21/2019</a:t>
            </a:fld>
            <a:endParaRPr lang="en-US"/>
          </a:p>
        </p:txBody>
      </p:sp>
      <p:sp>
        <p:nvSpPr>
          <p:cNvPr id="3" name="Footer Placeholder 2">
            <a:extLst>
              <a:ext uri="{FF2B5EF4-FFF2-40B4-BE49-F238E27FC236}">
                <a16:creationId xmlns:a16="http://schemas.microsoft.com/office/drawing/2014/main" id="{1904199A-3984-4E03-91EA-6FA18382447F}"/>
              </a:ext>
            </a:extLst>
          </p:cNvPr>
          <p:cNvSpPr>
            <a:spLocks noGrp="1"/>
          </p:cNvSpPr>
          <p:nvPr>
            <p:ph type="ftr" sz="quarter" idx="11"/>
          </p:nvPr>
        </p:nvSpPr>
        <p:spPr/>
        <p:txBody>
          <a:bodyPr/>
          <a:lstStyle/>
          <a:p>
            <a:r>
              <a:rPr lang="en-US"/>
              <a:t>Copyright © 2007 - 2019 Carl M. Burnett</a:t>
            </a:r>
          </a:p>
        </p:txBody>
      </p:sp>
      <p:sp>
        <p:nvSpPr>
          <p:cNvPr id="4" name="Slide Number Placeholder 3">
            <a:extLst>
              <a:ext uri="{FF2B5EF4-FFF2-40B4-BE49-F238E27FC236}">
                <a16:creationId xmlns:a16="http://schemas.microsoft.com/office/drawing/2014/main" id="{1DEDE35C-E867-4267-8915-4C0FF1DFE118}"/>
              </a:ext>
            </a:extLst>
          </p:cNvPr>
          <p:cNvSpPr>
            <a:spLocks noGrp="1"/>
          </p:cNvSpPr>
          <p:nvPr>
            <p:ph type="sldNum" sz="quarter" idx="12"/>
          </p:nvPr>
        </p:nvSpPr>
        <p:spPr/>
        <p:txBody>
          <a:bodyPr/>
          <a:lstStyle/>
          <a:p>
            <a:fld id="{3D46CBA2-ECE5-4BE9-B546-6761E0E67089}" type="slidenum">
              <a:rPr lang="en-US" smtClean="0"/>
              <a:t>42</a:t>
            </a:fld>
            <a:endParaRPr lang="en-US"/>
          </a:p>
        </p:txBody>
      </p:sp>
    </p:spTree>
    <p:extLst>
      <p:ext uri="{BB962C8B-B14F-4D97-AF65-F5344CB8AC3E}">
        <p14:creationId xmlns:p14="http://schemas.microsoft.com/office/powerpoint/2010/main" val="35676614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400" b="1" dirty="0">
                <a:effectLst>
                  <a:outerShdw blurRad="38100" dist="38100" dir="2700000" algn="tl">
                    <a:srgbClr val="000000">
                      <a:alpha val="43137"/>
                    </a:srgbClr>
                  </a:outerShdw>
                </a:effectLst>
              </a:rPr>
              <a:t>Other jQuery Events</a:t>
            </a:r>
            <a:endParaRPr lang="en-US" b="1" dirty="0">
              <a:effectLst>
                <a:outerShdw blurRad="38100" dist="38100" dir="2700000" algn="tl">
                  <a:srgbClr val="000000">
                    <a:alpha val="43137"/>
                  </a:srgbClr>
                </a:outerShdw>
              </a:effectLst>
            </a:endParaRPr>
          </a:p>
        </p:txBody>
      </p:sp>
      <p:graphicFrame>
        <p:nvGraphicFramePr>
          <p:cNvPr id="6" name="Content Placeholder 3"/>
          <p:cNvGraphicFramePr>
            <a:graphicFrameLocks/>
          </p:cNvGraphicFramePr>
          <p:nvPr>
            <p:extLst/>
          </p:nvPr>
        </p:nvGraphicFramePr>
        <p:xfrm>
          <a:off x="457200" y="1504950"/>
          <a:ext cx="8229600" cy="333248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370840">
                <a:tc>
                  <a:txBody>
                    <a:bodyPr/>
                    <a:lstStyle/>
                    <a:p>
                      <a:r>
                        <a:rPr lang="en-US" sz="1600" b="1" dirty="0">
                          <a:effectLst/>
                          <a:latin typeface="+mj-lt"/>
                        </a:rPr>
                        <a:t>Method</a:t>
                      </a:r>
                    </a:p>
                  </a:txBody>
                  <a:tcPr anchor="ctr"/>
                </a:tc>
                <a:tc>
                  <a:txBody>
                    <a:bodyPr/>
                    <a:lstStyle/>
                    <a:p>
                      <a:r>
                        <a:rPr lang="en-US" sz="1600" b="1">
                          <a:latin typeface="+mj-lt"/>
                        </a:rPr>
                        <a:t>Description</a:t>
                      </a:r>
                    </a:p>
                  </a:txBody>
                  <a:tcPr anchor="ctr"/>
                </a:tc>
                <a:extLst>
                  <a:ext uri="{0D108BD9-81ED-4DB2-BD59-A6C34878D82A}">
                    <a16:rowId xmlns:a16="http://schemas.microsoft.com/office/drawing/2014/main" val="10000"/>
                  </a:ext>
                </a:extLst>
              </a:tr>
              <a:tr h="370840">
                <a:tc>
                  <a:txBody>
                    <a:bodyPr/>
                    <a:lstStyle/>
                    <a:p>
                      <a:r>
                        <a:rPr lang="en-US" sz="1400" b="1" dirty="0" err="1">
                          <a:latin typeface="+mj-lt"/>
                          <a:hlinkClick r:id="rId2"/>
                        </a:rPr>
                        <a:t>event.isImmediatePropagationStopped</a:t>
                      </a:r>
                      <a:r>
                        <a:rPr lang="en-US" sz="1400" b="1" dirty="0">
                          <a:latin typeface="+mj-lt"/>
                          <a:hlinkClick r:id="rId2"/>
                        </a:rPr>
                        <a:t>()</a:t>
                      </a:r>
                      <a:endParaRPr lang="en-US" sz="1400" b="1" dirty="0">
                        <a:latin typeface="+mj-lt"/>
                      </a:endParaRPr>
                    </a:p>
                  </a:txBody>
                  <a:tcPr anchor="ctr"/>
                </a:tc>
                <a:tc>
                  <a:txBody>
                    <a:bodyPr/>
                    <a:lstStyle/>
                    <a:p>
                      <a:r>
                        <a:rPr lang="en-US" sz="1400" b="1" dirty="0">
                          <a:latin typeface="+mj-lt"/>
                        </a:rPr>
                        <a:t>Returns whether </a:t>
                      </a:r>
                      <a:r>
                        <a:rPr lang="en-US" sz="1400" b="1" dirty="0" err="1">
                          <a:latin typeface="+mj-lt"/>
                        </a:rPr>
                        <a:t>event.stopImmediatePropagation</a:t>
                      </a:r>
                      <a:r>
                        <a:rPr lang="en-US" sz="1400" b="1" dirty="0">
                          <a:latin typeface="+mj-lt"/>
                        </a:rPr>
                        <a:t>() was called for the event object</a:t>
                      </a:r>
                    </a:p>
                  </a:txBody>
                  <a:tcPr anchor="ctr"/>
                </a:tc>
                <a:extLst>
                  <a:ext uri="{0D108BD9-81ED-4DB2-BD59-A6C34878D82A}">
                    <a16:rowId xmlns:a16="http://schemas.microsoft.com/office/drawing/2014/main" val="3095053971"/>
                  </a:ext>
                </a:extLst>
              </a:tr>
              <a:tr h="370840">
                <a:tc>
                  <a:txBody>
                    <a:bodyPr/>
                    <a:lstStyle/>
                    <a:p>
                      <a:r>
                        <a:rPr lang="en-US" sz="1400" b="1" dirty="0" err="1">
                          <a:latin typeface="+mj-lt"/>
                          <a:hlinkClick r:id="rId3"/>
                        </a:rPr>
                        <a:t>event.delegateTarget</a:t>
                      </a:r>
                      <a:endParaRPr lang="en-US" sz="1400" b="1" dirty="0">
                        <a:latin typeface="+mj-lt"/>
                      </a:endParaRPr>
                    </a:p>
                  </a:txBody>
                  <a:tcPr anchor="ctr"/>
                </a:tc>
                <a:tc>
                  <a:txBody>
                    <a:bodyPr/>
                    <a:lstStyle/>
                    <a:p>
                      <a:r>
                        <a:rPr lang="en-US" sz="1400" b="1" dirty="0">
                          <a:latin typeface="+mj-lt"/>
                        </a:rPr>
                        <a:t>Returns the element where the currently-called jQuery event handler was attached</a:t>
                      </a:r>
                    </a:p>
                  </a:txBody>
                  <a:tcPr anchor="ctr"/>
                </a:tc>
                <a:extLst>
                  <a:ext uri="{0D108BD9-81ED-4DB2-BD59-A6C34878D82A}">
                    <a16:rowId xmlns:a16="http://schemas.microsoft.com/office/drawing/2014/main" val="10001"/>
                  </a:ext>
                </a:extLst>
              </a:tr>
              <a:tr h="370840">
                <a:tc>
                  <a:txBody>
                    <a:bodyPr/>
                    <a:lstStyle/>
                    <a:p>
                      <a:r>
                        <a:rPr lang="en-US" sz="1400" b="1" dirty="0" err="1">
                          <a:latin typeface="+mj-lt"/>
                          <a:hlinkClick r:id="rId4"/>
                        </a:rPr>
                        <a:t>event.isDefaultPrevented</a:t>
                      </a:r>
                      <a:r>
                        <a:rPr lang="en-US" sz="1400" b="1" dirty="0">
                          <a:latin typeface="+mj-lt"/>
                          <a:hlinkClick r:id="rId4"/>
                        </a:rPr>
                        <a:t>()</a:t>
                      </a:r>
                      <a:endParaRPr lang="en-US" sz="1400" b="1" dirty="0">
                        <a:latin typeface="+mj-lt"/>
                      </a:endParaRPr>
                    </a:p>
                  </a:txBody>
                  <a:tcPr anchor="ctr"/>
                </a:tc>
                <a:tc>
                  <a:txBody>
                    <a:bodyPr/>
                    <a:lstStyle/>
                    <a:p>
                      <a:r>
                        <a:rPr lang="en-US" sz="1400" b="1" dirty="0">
                          <a:latin typeface="+mj-lt"/>
                        </a:rPr>
                        <a:t>Returns whether </a:t>
                      </a:r>
                      <a:r>
                        <a:rPr lang="en-US" sz="1400" b="1" dirty="0" err="1">
                          <a:latin typeface="+mj-lt"/>
                        </a:rPr>
                        <a:t>event.preventDefault</a:t>
                      </a:r>
                      <a:r>
                        <a:rPr lang="en-US" sz="1400" b="1" dirty="0">
                          <a:latin typeface="+mj-lt"/>
                        </a:rPr>
                        <a:t>() was called for the event object</a:t>
                      </a:r>
                    </a:p>
                  </a:txBody>
                  <a:tcPr anchor="ctr"/>
                </a:tc>
                <a:extLst>
                  <a:ext uri="{0D108BD9-81ED-4DB2-BD59-A6C34878D82A}">
                    <a16:rowId xmlns:a16="http://schemas.microsoft.com/office/drawing/2014/main" val="10002"/>
                  </a:ext>
                </a:extLst>
              </a:tr>
              <a:tr h="370840">
                <a:tc>
                  <a:txBody>
                    <a:bodyPr/>
                    <a:lstStyle/>
                    <a:p>
                      <a:r>
                        <a:rPr lang="en-US" sz="1400" b="1" dirty="0" err="1">
                          <a:latin typeface="+mj-lt"/>
                          <a:hlinkClick r:id="rId2"/>
                        </a:rPr>
                        <a:t>event.isImmediatePropagationStopped</a:t>
                      </a:r>
                      <a:r>
                        <a:rPr lang="en-US" sz="1400" b="1" dirty="0">
                          <a:latin typeface="+mj-lt"/>
                          <a:hlinkClick r:id="rId2"/>
                        </a:rPr>
                        <a:t>()</a:t>
                      </a:r>
                      <a:endParaRPr lang="en-US" sz="1400" b="1" dirty="0">
                        <a:latin typeface="+mj-lt"/>
                      </a:endParaRPr>
                    </a:p>
                  </a:txBody>
                  <a:tcPr anchor="ctr"/>
                </a:tc>
                <a:tc>
                  <a:txBody>
                    <a:bodyPr/>
                    <a:lstStyle/>
                    <a:p>
                      <a:r>
                        <a:rPr lang="en-US" sz="1400" b="1" dirty="0">
                          <a:latin typeface="+mj-lt"/>
                        </a:rPr>
                        <a:t>Returns whether </a:t>
                      </a:r>
                      <a:r>
                        <a:rPr lang="en-US" sz="1400" b="1" dirty="0" err="1">
                          <a:latin typeface="+mj-lt"/>
                        </a:rPr>
                        <a:t>event.stopImmediatePropagation</a:t>
                      </a:r>
                      <a:r>
                        <a:rPr lang="en-US" sz="1400" b="1" dirty="0">
                          <a:latin typeface="+mj-lt"/>
                        </a:rPr>
                        <a:t>() was called for the event object</a:t>
                      </a:r>
                    </a:p>
                  </a:txBody>
                  <a:tcPr anchor="ctr"/>
                </a:tc>
                <a:extLst>
                  <a:ext uri="{0D108BD9-81ED-4DB2-BD59-A6C34878D82A}">
                    <a16:rowId xmlns:a16="http://schemas.microsoft.com/office/drawing/2014/main" val="10003"/>
                  </a:ext>
                </a:extLst>
              </a:tr>
              <a:tr h="370840">
                <a:tc>
                  <a:txBody>
                    <a:bodyPr/>
                    <a:lstStyle/>
                    <a:p>
                      <a:r>
                        <a:rPr lang="en-US" sz="1400" b="1">
                          <a:latin typeface="+mj-lt"/>
                          <a:hlinkClick r:id="rId5"/>
                        </a:rPr>
                        <a:t>event.isPropagationStopped()</a:t>
                      </a:r>
                      <a:endParaRPr lang="en-US" sz="1400" b="1">
                        <a:latin typeface="+mj-lt"/>
                      </a:endParaRPr>
                    </a:p>
                  </a:txBody>
                  <a:tcPr anchor="ctr"/>
                </a:tc>
                <a:tc>
                  <a:txBody>
                    <a:bodyPr/>
                    <a:lstStyle/>
                    <a:p>
                      <a:r>
                        <a:rPr lang="en-US" sz="1400" b="1" dirty="0">
                          <a:latin typeface="+mj-lt"/>
                        </a:rPr>
                        <a:t>Returns whether </a:t>
                      </a:r>
                      <a:r>
                        <a:rPr lang="en-US" sz="1400" b="1" dirty="0" err="1">
                          <a:latin typeface="+mj-lt"/>
                        </a:rPr>
                        <a:t>event.stopPropagation</a:t>
                      </a:r>
                      <a:r>
                        <a:rPr lang="en-US" sz="1400" b="1" dirty="0">
                          <a:latin typeface="+mj-lt"/>
                        </a:rPr>
                        <a:t>() was called for the event object</a:t>
                      </a:r>
                    </a:p>
                  </a:txBody>
                  <a:tcPr anchor="ctr"/>
                </a:tc>
                <a:extLst>
                  <a:ext uri="{0D108BD9-81ED-4DB2-BD59-A6C34878D82A}">
                    <a16:rowId xmlns:a16="http://schemas.microsoft.com/office/drawing/2014/main" val="10004"/>
                  </a:ext>
                </a:extLst>
              </a:tr>
              <a:tr h="370840">
                <a:tc>
                  <a:txBody>
                    <a:bodyPr/>
                    <a:lstStyle/>
                    <a:p>
                      <a:r>
                        <a:rPr lang="en-US" sz="1400" b="1">
                          <a:latin typeface="+mj-lt"/>
                          <a:hlinkClick r:id="rId6"/>
                        </a:rPr>
                        <a:t>event.namespace</a:t>
                      </a:r>
                      <a:endParaRPr lang="en-US" sz="1400" b="1">
                        <a:latin typeface="+mj-lt"/>
                      </a:endParaRPr>
                    </a:p>
                  </a:txBody>
                  <a:tcPr anchor="ctr"/>
                </a:tc>
                <a:tc>
                  <a:txBody>
                    <a:bodyPr/>
                    <a:lstStyle/>
                    <a:p>
                      <a:r>
                        <a:rPr lang="en-US" sz="1400" b="1" dirty="0">
                          <a:latin typeface="+mj-lt"/>
                        </a:rPr>
                        <a:t>Returns the namespace specified when the event was triggered</a:t>
                      </a:r>
                    </a:p>
                  </a:txBody>
                  <a:tcPr anchor="ctr"/>
                </a:tc>
                <a:extLst>
                  <a:ext uri="{0D108BD9-81ED-4DB2-BD59-A6C34878D82A}">
                    <a16:rowId xmlns:a16="http://schemas.microsoft.com/office/drawing/2014/main" val="10005"/>
                  </a:ext>
                </a:extLst>
              </a:tr>
            </a:tbl>
          </a:graphicData>
        </a:graphic>
      </p:graphicFrame>
      <p:sp>
        <p:nvSpPr>
          <p:cNvPr id="2" name="Date Placeholder 1">
            <a:extLst>
              <a:ext uri="{FF2B5EF4-FFF2-40B4-BE49-F238E27FC236}">
                <a16:creationId xmlns:a16="http://schemas.microsoft.com/office/drawing/2014/main" id="{B5C9A091-2648-4F8A-A3D5-86DCEBA4DD4E}"/>
              </a:ext>
            </a:extLst>
          </p:cNvPr>
          <p:cNvSpPr>
            <a:spLocks noGrp="1"/>
          </p:cNvSpPr>
          <p:nvPr>
            <p:ph type="dt" sz="half" idx="10"/>
          </p:nvPr>
        </p:nvSpPr>
        <p:spPr/>
        <p:txBody>
          <a:bodyPr/>
          <a:lstStyle/>
          <a:p>
            <a:fld id="{C018846A-435E-48BE-B61A-DF731CCE72C6}" type="datetime1">
              <a:rPr lang="en-US" smtClean="0"/>
              <a:t>1/21/2019</a:t>
            </a:fld>
            <a:endParaRPr lang="en-US"/>
          </a:p>
        </p:txBody>
      </p:sp>
      <p:sp>
        <p:nvSpPr>
          <p:cNvPr id="3" name="Footer Placeholder 2">
            <a:extLst>
              <a:ext uri="{FF2B5EF4-FFF2-40B4-BE49-F238E27FC236}">
                <a16:creationId xmlns:a16="http://schemas.microsoft.com/office/drawing/2014/main" id="{270E1425-E3B7-4FE2-87F9-772FC3381C6D}"/>
              </a:ext>
            </a:extLst>
          </p:cNvPr>
          <p:cNvSpPr>
            <a:spLocks noGrp="1"/>
          </p:cNvSpPr>
          <p:nvPr>
            <p:ph type="ftr" sz="quarter" idx="11"/>
          </p:nvPr>
        </p:nvSpPr>
        <p:spPr/>
        <p:txBody>
          <a:bodyPr/>
          <a:lstStyle/>
          <a:p>
            <a:r>
              <a:rPr lang="en-US"/>
              <a:t>Copyright © 2007 - 2019 Carl M. Burnett</a:t>
            </a:r>
          </a:p>
        </p:txBody>
      </p:sp>
      <p:sp>
        <p:nvSpPr>
          <p:cNvPr id="4" name="Slide Number Placeholder 3">
            <a:extLst>
              <a:ext uri="{FF2B5EF4-FFF2-40B4-BE49-F238E27FC236}">
                <a16:creationId xmlns:a16="http://schemas.microsoft.com/office/drawing/2014/main" id="{6AC3B4B5-6037-49B6-BEC0-BEDBA872E3E7}"/>
              </a:ext>
            </a:extLst>
          </p:cNvPr>
          <p:cNvSpPr>
            <a:spLocks noGrp="1"/>
          </p:cNvSpPr>
          <p:nvPr>
            <p:ph type="sldNum" sz="quarter" idx="12"/>
          </p:nvPr>
        </p:nvSpPr>
        <p:spPr/>
        <p:txBody>
          <a:bodyPr/>
          <a:lstStyle/>
          <a:p>
            <a:fld id="{3D46CBA2-ECE5-4BE9-B546-6761E0E67089}" type="slidenum">
              <a:rPr lang="en-US" smtClean="0"/>
              <a:t>43</a:t>
            </a:fld>
            <a:endParaRPr lang="en-US"/>
          </a:p>
        </p:txBody>
      </p:sp>
    </p:spTree>
    <p:extLst>
      <p:ext uri="{BB962C8B-B14F-4D97-AF65-F5344CB8AC3E}">
        <p14:creationId xmlns:p14="http://schemas.microsoft.com/office/powerpoint/2010/main" val="27622894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400" b="1" dirty="0">
                <a:effectLst>
                  <a:outerShdw blurRad="38100" dist="38100" dir="2700000" algn="tl">
                    <a:srgbClr val="000000">
                      <a:alpha val="43137"/>
                    </a:srgbClr>
                  </a:outerShdw>
                </a:effectLst>
              </a:rPr>
              <a:t>Other jQuery Events</a:t>
            </a:r>
            <a:endParaRPr lang="en-US" b="1" dirty="0">
              <a:effectLst>
                <a:outerShdw blurRad="38100" dist="38100" dir="2700000" algn="tl">
                  <a:srgbClr val="000000">
                    <a:alpha val="43137"/>
                  </a:srgbClr>
                </a:outerShdw>
              </a:effectLst>
            </a:endParaRPr>
          </a:p>
        </p:txBody>
      </p:sp>
      <p:graphicFrame>
        <p:nvGraphicFramePr>
          <p:cNvPr id="6" name="Content Placeholder 3"/>
          <p:cNvGraphicFramePr>
            <a:graphicFrameLocks/>
          </p:cNvGraphicFramePr>
          <p:nvPr>
            <p:extLst/>
          </p:nvPr>
        </p:nvGraphicFramePr>
        <p:xfrm>
          <a:off x="457200" y="1504950"/>
          <a:ext cx="8229600" cy="3261360"/>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0000"/>
                    </a:ext>
                  </a:extLst>
                </a:gridCol>
                <a:gridCol w="5410200">
                  <a:extLst>
                    <a:ext uri="{9D8B030D-6E8A-4147-A177-3AD203B41FA5}">
                      <a16:colId xmlns:a16="http://schemas.microsoft.com/office/drawing/2014/main" val="20001"/>
                    </a:ext>
                  </a:extLst>
                </a:gridCol>
              </a:tblGrid>
              <a:tr h="370840">
                <a:tc>
                  <a:txBody>
                    <a:bodyPr/>
                    <a:lstStyle/>
                    <a:p>
                      <a:r>
                        <a:rPr lang="en-US" sz="1600" b="1" dirty="0">
                          <a:effectLst/>
                          <a:latin typeface="+mj-lt"/>
                        </a:rPr>
                        <a:t>Method</a:t>
                      </a:r>
                    </a:p>
                  </a:txBody>
                  <a:tcPr anchor="ctr"/>
                </a:tc>
                <a:tc>
                  <a:txBody>
                    <a:bodyPr/>
                    <a:lstStyle/>
                    <a:p>
                      <a:r>
                        <a:rPr lang="en-US" sz="1600" b="1">
                          <a:latin typeface="+mj-lt"/>
                        </a:rPr>
                        <a:t>Description</a:t>
                      </a:r>
                    </a:p>
                  </a:txBody>
                  <a:tcPr anchor="ctr"/>
                </a:tc>
                <a:extLst>
                  <a:ext uri="{0D108BD9-81ED-4DB2-BD59-A6C34878D82A}">
                    <a16:rowId xmlns:a16="http://schemas.microsoft.com/office/drawing/2014/main" val="10000"/>
                  </a:ext>
                </a:extLst>
              </a:tr>
              <a:tr h="370840">
                <a:tc>
                  <a:txBody>
                    <a:bodyPr/>
                    <a:lstStyle/>
                    <a:p>
                      <a:r>
                        <a:rPr lang="en-US" sz="1400" b="1" dirty="0" err="1">
                          <a:latin typeface="+mj-lt"/>
                          <a:hlinkClick r:id="rId2"/>
                        </a:rPr>
                        <a:t>event.pageX</a:t>
                      </a:r>
                      <a:endParaRPr lang="en-US" sz="1400" b="1" dirty="0">
                        <a:latin typeface="+mj-lt"/>
                      </a:endParaRPr>
                    </a:p>
                  </a:txBody>
                  <a:tcPr anchor="ctr"/>
                </a:tc>
                <a:tc>
                  <a:txBody>
                    <a:bodyPr/>
                    <a:lstStyle/>
                    <a:p>
                      <a:r>
                        <a:rPr lang="en-US" sz="1400" b="1" dirty="0">
                          <a:latin typeface="+mj-lt"/>
                        </a:rPr>
                        <a:t>Returns the mouse position relative to the left edge of the document</a:t>
                      </a:r>
                    </a:p>
                  </a:txBody>
                  <a:tcPr anchor="ctr"/>
                </a:tc>
                <a:extLst>
                  <a:ext uri="{0D108BD9-81ED-4DB2-BD59-A6C34878D82A}">
                    <a16:rowId xmlns:a16="http://schemas.microsoft.com/office/drawing/2014/main" val="4284305729"/>
                  </a:ext>
                </a:extLst>
              </a:tr>
              <a:tr h="370840">
                <a:tc>
                  <a:txBody>
                    <a:bodyPr/>
                    <a:lstStyle/>
                    <a:p>
                      <a:r>
                        <a:rPr lang="en-US" sz="1400" b="1" dirty="0" err="1">
                          <a:latin typeface="+mj-lt"/>
                          <a:hlinkClick r:id="rId3"/>
                        </a:rPr>
                        <a:t>event.pageY</a:t>
                      </a:r>
                      <a:endParaRPr lang="en-US" sz="1400" b="1" dirty="0">
                        <a:latin typeface="+mj-lt"/>
                      </a:endParaRPr>
                    </a:p>
                  </a:txBody>
                  <a:tcPr anchor="ctr"/>
                </a:tc>
                <a:tc>
                  <a:txBody>
                    <a:bodyPr/>
                    <a:lstStyle/>
                    <a:p>
                      <a:r>
                        <a:rPr lang="en-US" sz="1400" b="1" dirty="0">
                          <a:latin typeface="+mj-lt"/>
                        </a:rPr>
                        <a:t>Returns the mouse position relative to the top edge of the document</a:t>
                      </a:r>
                    </a:p>
                  </a:txBody>
                  <a:tcPr anchor="ctr"/>
                </a:tc>
                <a:extLst>
                  <a:ext uri="{0D108BD9-81ED-4DB2-BD59-A6C34878D82A}">
                    <a16:rowId xmlns:a16="http://schemas.microsoft.com/office/drawing/2014/main" val="10001"/>
                  </a:ext>
                </a:extLst>
              </a:tr>
              <a:tr h="370840">
                <a:tc>
                  <a:txBody>
                    <a:bodyPr/>
                    <a:lstStyle/>
                    <a:p>
                      <a:r>
                        <a:rPr lang="en-US" sz="1400" b="1" dirty="0" err="1">
                          <a:latin typeface="+mj-lt"/>
                          <a:hlinkClick r:id="rId4"/>
                        </a:rPr>
                        <a:t>event.preventDefault</a:t>
                      </a:r>
                      <a:r>
                        <a:rPr lang="en-US" sz="1400" b="1" dirty="0">
                          <a:latin typeface="+mj-lt"/>
                          <a:hlinkClick r:id="rId4"/>
                        </a:rPr>
                        <a:t>()</a:t>
                      </a:r>
                      <a:endParaRPr lang="en-US" sz="1400" b="1" dirty="0">
                        <a:latin typeface="+mj-lt"/>
                      </a:endParaRPr>
                    </a:p>
                  </a:txBody>
                  <a:tcPr anchor="ctr"/>
                </a:tc>
                <a:tc>
                  <a:txBody>
                    <a:bodyPr/>
                    <a:lstStyle/>
                    <a:p>
                      <a:r>
                        <a:rPr lang="en-US" sz="1400" b="1" dirty="0">
                          <a:latin typeface="+mj-lt"/>
                        </a:rPr>
                        <a:t>Prevents the default action of the event</a:t>
                      </a:r>
                    </a:p>
                  </a:txBody>
                  <a:tcPr anchor="ctr"/>
                </a:tc>
                <a:extLst>
                  <a:ext uri="{0D108BD9-81ED-4DB2-BD59-A6C34878D82A}">
                    <a16:rowId xmlns:a16="http://schemas.microsoft.com/office/drawing/2014/main" val="10002"/>
                  </a:ext>
                </a:extLst>
              </a:tr>
              <a:tr h="370840">
                <a:tc>
                  <a:txBody>
                    <a:bodyPr/>
                    <a:lstStyle/>
                    <a:p>
                      <a:r>
                        <a:rPr lang="en-US" sz="1400" b="1">
                          <a:latin typeface="+mj-lt"/>
                          <a:hlinkClick r:id="rId5"/>
                        </a:rPr>
                        <a:t>event.relatedTarget</a:t>
                      </a:r>
                      <a:endParaRPr lang="en-US" sz="1400" b="1">
                        <a:latin typeface="+mj-lt"/>
                      </a:endParaRPr>
                    </a:p>
                  </a:txBody>
                  <a:tcPr anchor="ctr"/>
                </a:tc>
                <a:tc>
                  <a:txBody>
                    <a:bodyPr/>
                    <a:lstStyle/>
                    <a:p>
                      <a:r>
                        <a:rPr lang="en-US" sz="1400" b="1" dirty="0">
                          <a:latin typeface="+mj-lt"/>
                        </a:rPr>
                        <a:t>Returns which element being entered or exited on mouse movement.</a:t>
                      </a:r>
                    </a:p>
                  </a:txBody>
                  <a:tcPr anchor="ctr"/>
                </a:tc>
                <a:extLst>
                  <a:ext uri="{0D108BD9-81ED-4DB2-BD59-A6C34878D82A}">
                    <a16:rowId xmlns:a16="http://schemas.microsoft.com/office/drawing/2014/main" val="10003"/>
                  </a:ext>
                </a:extLst>
              </a:tr>
              <a:tr h="370840">
                <a:tc>
                  <a:txBody>
                    <a:bodyPr/>
                    <a:lstStyle/>
                    <a:p>
                      <a:r>
                        <a:rPr lang="en-US" sz="1400" b="1">
                          <a:latin typeface="+mj-lt"/>
                          <a:hlinkClick r:id="rId6"/>
                        </a:rPr>
                        <a:t>event.result</a:t>
                      </a:r>
                      <a:endParaRPr lang="en-US" sz="1400" b="1">
                        <a:latin typeface="+mj-lt"/>
                      </a:endParaRPr>
                    </a:p>
                  </a:txBody>
                  <a:tcPr anchor="ctr"/>
                </a:tc>
                <a:tc>
                  <a:txBody>
                    <a:bodyPr/>
                    <a:lstStyle/>
                    <a:p>
                      <a:r>
                        <a:rPr lang="en-US" sz="1400" b="1">
                          <a:latin typeface="+mj-lt"/>
                        </a:rPr>
                        <a:t>Contains the last/previous value returned by an event handler triggered by the specified event</a:t>
                      </a:r>
                    </a:p>
                  </a:txBody>
                  <a:tcPr anchor="ctr"/>
                </a:tc>
                <a:extLst>
                  <a:ext uri="{0D108BD9-81ED-4DB2-BD59-A6C34878D82A}">
                    <a16:rowId xmlns:a16="http://schemas.microsoft.com/office/drawing/2014/main" val="10004"/>
                  </a:ext>
                </a:extLst>
              </a:tr>
              <a:tr h="370840">
                <a:tc>
                  <a:txBody>
                    <a:bodyPr/>
                    <a:lstStyle/>
                    <a:p>
                      <a:r>
                        <a:rPr lang="en-US" sz="1400" b="1">
                          <a:latin typeface="+mj-lt"/>
                          <a:hlinkClick r:id="rId7"/>
                        </a:rPr>
                        <a:t>event.stopImmediatePropagation()</a:t>
                      </a:r>
                      <a:endParaRPr lang="en-US" sz="1400" b="1">
                        <a:latin typeface="+mj-lt"/>
                      </a:endParaRPr>
                    </a:p>
                  </a:txBody>
                  <a:tcPr anchor="ctr"/>
                </a:tc>
                <a:tc>
                  <a:txBody>
                    <a:bodyPr/>
                    <a:lstStyle/>
                    <a:p>
                      <a:r>
                        <a:rPr lang="en-US" sz="1400" b="1" dirty="0">
                          <a:latin typeface="+mj-lt"/>
                        </a:rPr>
                        <a:t>Prevents other event handlers from being called</a:t>
                      </a:r>
                    </a:p>
                  </a:txBody>
                  <a:tcPr anchor="ctr"/>
                </a:tc>
                <a:extLst>
                  <a:ext uri="{0D108BD9-81ED-4DB2-BD59-A6C34878D82A}">
                    <a16:rowId xmlns:a16="http://schemas.microsoft.com/office/drawing/2014/main" val="10005"/>
                  </a:ext>
                </a:extLst>
              </a:tr>
              <a:tr h="370840">
                <a:tc>
                  <a:txBody>
                    <a:bodyPr/>
                    <a:lstStyle/>
                    <a:p>
                      <a:r>
                        <a:rPr lang="en-US" sz="1400" b="1">
                          <a:latin typeface="+mj-lt"/>
                          <a:hlinkClick r:id="rId8"/>
                        </a:rPr>
                        <a:t>event.stopPropagation()</a:t>
                      </a:r>
                      <a:endParaRPr lang="en-US" sz="1400" b="1">
                        <a:latin typeface="+mj-lt"/>
                      </a:endParaRPr>
                    </a:p>
                  </a:txBody>
                  <a:tcPr anchor="ctr"/>
                </a:tc>
                <a:tc>
                  <a:txBody>
                    <a:bodyPr/>
                    <a:lstStyle/>
                    <a:p>
                      <a:r>
                        <a:rPr lang="en-US" sz="1400" b="1" dirty="0">
                          <a:latin typeface="+mj-lt"/>
                        </a:rPr>
                        <a:t>Prevents the event from bubbling up the DOM tree, preventing any parent handlers from being notified of the event</a:t>
                      </a:r>
                    </a:p>
                  </a:txBody>
                  <a:tcPr anchor="ctr"/>
                </a:tc>
                <a:extLst>
                  <a:ext uri="{0D108BD9-81ED-4DB2-BD59-A6C34878D82A}">
                    <a16:rowId xmlns:a16="http://schemas.microsoft.com/office/drawing/2014/main" val="10006"/>
                  </a:ext>
                </a:extLst>
              </a:tr>
            </a:tbl>
          </a:graphicData>
        </a:graphic>
      </p:graphicFrame>
      <p:sp>
        <p:nvSpPr>
          <p:cNvPr id="2" name="Date Placeholder 1">
            <a:extLst>
              <a:ext uri="{FF2B5EF4-FFF2-40B4-BE49-F238E27FC236}">
                <a16:creationId xmlns:a16="http://schemas.microsoft.com/office/drawing/2014/main" id="{A69AE0FA-BCC7-444A-AC5A-620E66077D69}"/>
              </a:ext>
            </a:extLst>
          </p:cNvPr>
          <p:cNvSpPr>
            <a:spLocks noGrp="1"/>
          </p:cNvSpPr>
          <p:nvPr>
            <p:ph type="dt" sz="half" idx="10"/>
          </p:nvPr>
        </p:nvSpPr>
        <p:spPr/>
        <p:txBody>
          <a:bodyPr/>
          <a:lstStyle/>
          <a:p>
            <a:fld id="{BE653390-2D15-46BF-82DB-FA375D11246C}" type="datetime1">
              <a:rPr lang="en-US" smtClean="0"/>
              <a:t>1/21/2019</a:t>
            </a:fld>
            <a:endParaRPr lang="en-US"/>
          </a:p>
        </p:txBody>
      </p:sp>
      <p:sp>
        <p:nvSpPr>
          <p:cNvPr id="3" name="Footer Placeholder 2">
            <a:extLst>
              <a:ext uri="{FF2B5EF4-FFF2-40B4-BE49-F238E27FC236}">
                <a16:creationId xmlns:a16="http://schemas.microsoft.com/office/drawing/2014/main" id="{F98313F8-8076-4656-80C0-4C184E605072}"/>
              </a:ext>
            </a:extLst>
          </p:cNvPr>
          <p:cNvSpPr>
            <a:spLocks noGrp="1"/>
          </p:cNvSpPr>
          <p:nvPr>
            <p:ph type="ftr" sz="quarter" idx="11"/>
          </p:nvPr>
        </p:nvSpPr>
        <p:spPr/>
        <p:txBody>
          <a:bodyPr/>
          <a:lstStyle/>
          <a:p>
            <a:r>
              <a:rPr lang="en-US"/>
              <a:t>Copyright © 2007 - 2019 Carl M. Burnett</a:t>
            </a:r>
          </a:p>
        </p:txBody>
      </p:sp>
      <p:sp>
        <p:nvSpPr>
          <p:cNvPr id="4" name="Slide Number Placeholder 3">
            <a:extLst>
              <a:ext uri="{FF2B5EF4-FFF2-40B4-BE49-F238E27FC236}">
                <a16:creationId xmlns:a16="http://schemas.microsoft.com/office/drawing/2014/main" id="{26B0C4E1-679B-4888-9EDF-7EAF1505A9A3}"/>
              </a:ext>
            </a:extLst>
          </p:cNvPr>
          <p:cNvSpPr>
            <a:spLocks noGrp="1"/>
          </p:cNvSpPr>
          <p:nvPr>
            <p:ph type="sldNum" sz="quarter" idx="12"/>
          </p:nvPr>
        </p:nvSpPr>
        <p:spPr/>
        <p:txBody>
          <a:bodyPr/>
          <a:lstStyle/>
          <a:p>
            <a:fld id="{3D46CBA2-ECE5-4BE9-B546-6761E0E67089}" type="slidenum">
              <a:rPr lang="en-US" smtClean="0"/>
              <a:t>44</a:t>
            </a:fld>
            <a:endParaRPr lang="en-US"/>
          </a:p>
        </p:txBody>
      </p:sp>
    </p:spTree>
    <p:extLst>
      <p:ext uri="{BB962C8B-B14F-4D97-AF65-F5344CB8AC3E}">
        <p14:creationId xmlns:p14="http://schemas.microsoft.com/office/powerpoint/2010/main" val="37217530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400" b="1" dirty="0">
                <a:effectLst>
                  <a:outerShdw blurRad="38100" dist="38100" dir="2700000" algn="tl">
                    <a:srgbClr val="000000">
                      <a:alpha val="43137"/>
                    </a:srgbClr>
                  </a:outerShdw>
                </a:effectLst>
              </a:rPr>
              <a:t>Other jQuery Events</a:t>
            </a:r>
            <a:endParaRPr lang="en-US" b="1" dirty="0">
              <a:effectLst>
                <a:outerShdw blurRad="38100" dist="38100" dir="2700000" algn="tl">
                  <a:srgbClr val="000000">
                    <a:alpha val="43137"/>
                  </a:srgbClr>
                </a:outerShdw>
              </a:effectLst>
            </a:endParaRPr>
          </a:p>
        </p:txBody>
      </p:sp>
      <p:graphicFrame>
        <p:nvGraphicFramePr>
          <p:cNvPr id="6" name="Content Placeholder 3"/>
          <p:cNvGraphicFramePr>
            <a:graphicFrameLocks/>
          </p:cNvGraphicFramePr>
          <p:nvPr>
            <p:extLst/>
          </p:nvPr>
        </p:nvGraphicFramePr>
        <p:xfrm>
          <a:off x="457200" y="1504950"/>
          <a:ext cx="8229600" cy="34848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6705600">
                  <a:extLst>
                    <a:ext uri="{9D8B030D-6E8A-4147-A177-3AD203B41FA5}">
                      <a16:colId xmlns:a16="http://schemas.microsoft.com/office/drawing/2014/main" val="20001"/>
                    </a:ext>
                  </a:extLst>
                </a:gridCol>
              </a:tblGrid>
              <a:tr h="370840">
                <a:tc>
                  <a:txBody>
                    <a:bodyPr/>
                    <a:lstStyle/>
                    <a:p>
                      <a:r>
                        <a:rPr lang="en-US" sz="1600" b="1" dirty="0">
                          <a:effectLst/>
                          <a:latin typeface="+mj-lt"/>
                        </a:rPr>
                        <a:t>Method</a:t>
                      </a:r>
                    </a:p>
                  </a:txBody>
                  <a:tcPr anchor="ctr"/>
                </a:tc>
                <a:tc>
                  <a:txBody>
                    <a:bodyPr/>
                    <a:lstStyle/>
                    <a:p>
                      <a:r>
                        <a:rPr lang="en-US" sz="1600" b="1">
                          <a:latin typeface="+mj-lt"/>
                        </a:rPr>
                        <a:t>Description</a:t>
                      </a:r>
                    </a:p>
                  </a:txBody>
                  <a:tcPr anchor="ctr"/>
                </a:tc>
                <a:extLst>
                  <a:ext uri="{0D108BD9-81ED-4DB2-BD59-A6C34878D82A}">
                    <a16:rowId xmlns:a16="http://schemas.microsoft.com/office/drawing/2014/main" val="10000"/>
                  </a:ext>
                </a:extLst>
              </a:tr>
              <a:tr h="370840">
                <a:tc>
                  <a:txBody>
                    <a:bodyPr/>
                    <a:lstStyle/>
                    <a:p>
                      <a:r>
                        <a:rPr lang="en-US" sz="1400" b="1" dirty="0" err="1">
                          <a:latin typeface="+mj-lt"/>
                          <a:hlinkClick r:id="rId2"/>
                        </a:rPr>
                        <a:t>event.target</a:t>
                      </a:r>
                      <a:endParaRPr lang="en-US" sz="1400" b="1" dirty="0">
                        <a:latin typeface="+mj-lt"/>
                      </a:endParaRPr>
                    </a:p>
                  </a:txBody>
                  <a:tcPr anchor="ctr"/>
                </a:tc>
                <a:tc>
                  <a:txBody>
                    <a:bodyPr/>
                    <a:lstStyle/>
                    <a:p>
                      <a:r>
                        <a:rPr lang="en-US" sz="1400" b="1" dirty="0">
                          <a:latin typeface="+mj-lt"/>
                        </a:rPr>
                        <a:t>Returns which DOM element triggered the event</a:t>
                      </a:r>
                    </a:p>
                  </a:txBody>
                  <a:tcPr anchor="ctr"/>
                </a:tc>
                <a:extLst>
                  <a:ext uri="{0D108BD9-81ED-4DB2-BD59-A6C34878D82A}">
                    <a16:rowId xmlns:a16="http://schemas.microsoft.com/office/drawing/2014/main" val="1729229256"/>
                  </a:ext>
                </a:extLst>
              </a:tr>
              <a:tr h="370840">
                <a:tc>
                  <a:txBody>
                    <a:bodyPr/>
                    <a:lstStyle/>
                    <a:p>
                      <a:r>
                        <a:rPr lang="en-US" sz="1400" b="1" dirty="0" err="1">
                          <a:latin typeface="+mj-lt"/>
                          <a:hlinkClick r:id="rId3"/>
                        </a:rPr>
                        <a:t>event.timeStamp</a:t>
                      </a:r>
                      <a:endParaRPr lang="en-US" sz="1400" b="1" dirty="0">
                        <a:latin typeface="+mj-lt"/>
                      </a:endParaRPr>
                    </a:p>
                  </a:txBody>
                  <a:tcPr anchor="ctr"/>
                </a:tc>
                <a:tc>
                  <a:txBody>
                    <a:bodyPr/>
                    <a:lstStyle/>
                    <a:p>
                      <a:r>
                        <a:rPr lang="en-US" sz="1400" b="1" dirty="0">
                          <a:latin typeface="+mj-lt"/>
                        </a:rPr>
                        <a:t>Returns the number of milliseconds since January 1, 1970, when the event is triggered</a:t>
                      </a:r>
                    </a:p>
                  </a:txBody>
                  <a:tcPr anchor="ctr"/>
                </a:tc>
                <a:extLst>
                  <a:ext uri="{0D108BD9-81ED-4DB2-BD59-A6C34878D82A}">
                    <a16:rowId xmlns:a16="http://schemas.microsoft.com/office/drawing/2014/main" val="10001"/>
                  </a:ext>
                </a:extLst>
              </a:tr>
              <a:tr h="370840">
                <a:tc>
                  <a:txBody>
                    <a:bodyPr/>
                    <a:lstStyle/>
                    <a:p>
                      <a:r>
                        <a:rPr lang="en-US" sz="1400" b="1">
                          <a:latin typeface="+mj-lt"/>
                          <a:hlinkClick r:id="rId4"/>
                        </a:rPr>
                        <a:t>event.type</a:t>
                      </a:r>
                      <a:endParaRPr lang="en-US" sz="1400" b="1">
                        <a:latin typeface="+mj-lt"/>
                      </a:endParaRPr>
                    </a:p>
                  </a:txBody>
                  <a:tcPr anchor="ctr"/>
                </a:tc>
                <a:tc>
                  <a:txBody>
                    <a:bodyPr/>
                    <a:lstStyle/>
                    <a:p>
                      <a:r>
                        <a:rPr lang="en-US" sz="1400" b="1">
                          <a:latin typeface="+mj-lt"/>
                        </a:rPr>
                        <a:t>Returns which event type was triggered</a:t>
                      </a:r>
                    </a:p>
                  </a:txBody>
                  <a:tcPr anchor="ctr"/>
                </a:tc>
                <a:extLst>
                  <a:ext uri="{0D108BD9-81ED-4DB2-BD59-A6C34878D82A}">
                    <a16:rowId xmlns:a16="http://schemas.microsoft.com/office/drawing/2014/main" val="10002"/>
                  </a:ext>
                </a:extLst>
              </a:tr>
              <a:tr h="370840">
                <a:tc>
                  <a:txBody>
                    <a:bodyPr/>
                    <a:lstStyle/>
                    <a:p>
                      <a:r>
                        <a:rPr lang="en-US" sz="1400" b="1">
                          <a:latin typeface="+mj-lt"/>
                          <a:hlinkClick r:id="rId5"/>
                        </a:rPr>
                        <a:t>event.which</a:t>
                      </a:r>
                      <a:endParaRPr lang="en-US" sz="1400" b="1">
                        <a:latin typeface="+mj-lt"/>
                      </a:endParaRPr>
                    </a:p>
                  </a:txBody>
                  <a:tcPr anchor="ctr"/>
                </a:tc>
                <a:tc>
                  <a:txBody>
                    <a:bodyPr/>
                    <a:lstStyle/>
                    <a:p>
                      <a:r>
                        <a:rPr lang="en-US" sz="1400" b="1">
                          <a:latin typeface="+mj-lt"/>
                        </a:rPr>
                        <a:t>Returns which keyboard key or mouse button was pressed for the event</a:t>
                      </a:r>
                    </a:p>
                  </a:txBody>
                  <a:tcPr anchor="ctr"/>
                </a:tc>
                <a:extLst>
                  <a:ext uri="{0D108BD9-81ED-4DB2-BD59-A6C34878D82A}">
                    <a16:rowId xmlns:a16="http://schemas.microsoft.com/office/drawing/2014/main" val="10003"/>
                  </a:ext>
                </a:extLst>
              </a:tr>
              <a:tr h="370840">
                <a:tc>
                  <a:txBody>
                    <a:bodyPr/>
                    <a:lstStyle/>
                    <a:p>
                      <a:r>
                        <a:rPr lang="en-US" sz="1400" b="1" dirty="0">
                          <a:latin typeface="+mj-lt"/>
                          <a:hlinkClick r:id="rId6"/>
                        </a:rPr>
                        <a:t>hover()</a:t>
                      </a:r>
                      <a:endParaRPr lang="en-US" sz="1400" b="1" dirty="0">
                        <a:latin typeface="+mj-lt"/>
                      </a:endParaRPr>
                    </a:p>
                  </a:txBody>
                  <a:tcPr anchor="ctr"/>
                </a:tc>
                <a:tc>
                  <a:txBody>
                    <a:bodyPr/>
                    <a:lstStyle/>
                    <a:p>
                      <a:r>
                        <a:rPr lang="en-US" sz="1400" b="1" dirty="0">
                          <a:latin typeface="+mj-lt"/>
                        </a:rPr>
                        <a:t>Attaches two event handlers to the hover event</a:t>
                      </a:r>
                    </a:p>
                  </a:txBody>
                  <a:tcPr anchor="ctr"/>
                </a:tc>
                <a:extLst>
                  <a:ext uri="{0D108BD9-81ED-4DB2-BD59-A6C34878D82A}">
                    <a16:rowId xmlns:a16="http://schemas.microsoft.com/office/drawing/2014/main" val="10007"/>
                  </a:ext>
                </a:extLst>
              </a:tr>
              <a:tr h="370840">
                <a:tc>
                  <a:txBody>
                    <a:bodyPr/>
                    <a:lstStyle/>
                    <a:p>
                      <a:r>
                        <a:rPr lang="en-US" sz="1400" b="1" dirty="0">
                          <a:latin typeface="+mj-lt"/>
                          <a:hlinkClick r:id="rId7"/>
                        </a:rPr>
                        <a:t>off()</a:t>
                      </a:r>
                      <a:endParaRPr lang="en-US" sz="1400" b="1" dirty="0">
                        <a:latin typeface="+mj-lt"/>
                      </a:endParaRPr>
                    </a:p>
                  </a:txBody>
                  <a:tcPr anchor="ctr"/>
                </a:tc>
                <a:tc>
                  <a:txBody>
                    <a:bodyPr/>
                    <a:lstStyle/>
                    <a:p>
                      <a:r>
                        <a:rPr lang="en-US" sz="1400" b="1">
                          <a:latin typeface="+mj-lt"/>
                        </a:rPr>
                        <a:t>Removes event handlers attached with the on() method</a:t>
                      </a:r>
                    </a:p>
                  </a:txBody>
                  <a:tcPr anchor="ctr"/>
                </a:tc>
                <a:extLst>
                  <a:ext uri="{0D108BD9-81ED-4DB2-BD59-A6C34878D82A}">
                    <a16:rowId xmlns:a16="http://schemas.microsoft.com/office/drawing/2014/main" val="3299385962"/>
                  </a:ext>
                </a:extLst>
              </a:tr>
              <a:tr h="370840">
                <a:tc>
                  <a:txBody>
                    <a:bodyPr/>
                    <a:lstStyle/>
                    <a:p>
                      <a:r>
                        <a:rPr lang="en-US" sz="1400" b="1" dirty="0">
                          <a:latin typeface="+mj-lt"/>
                          <a:hlinkClick r:id="rId8"/>
                        </a:rPr>
                        <a:t>on()</a:t>
                      </a:r>
                      <a:endParaRPr lang="en-US" sz="1400" b="1" dirty="0">
                        <a:latin typeface="+mj-lt"/>
                      </a:endParaRPr>
                    </a:p>
                  </a:txBody>
                  <a:tcPr anchor="ctr"/>
                </a:tc>
                <a:tc>
                  <a:txBody>
                    <a:bodyPr/>
                    <a:lstStyle/>
                    <a:p>
                      <a:r>
                        <a:rPr lang="en-US" sz="1400" b="1" dirty="0">
                          <a:latin typeface="+mj-lt"/>
                        </a:rPr>
                        <a:t>Attaches event handlers to elements</a:t>
                      </a:r>
                    </a:p>
                  </a:txBody>
                  <a:tcPr anchor="ctr"/>
                </a:tc>
                <a:extLst>
                  <a:ext uri="{0D108BD9-81ED-4DB2-BD59-A6C34878D82A}">
                    <a16:rowId xmlns:a16="http://schemas.microsoft.com/office/drawing/2014/main" val="1215104317"/>
                  </a:ext>
                </a:extLst>
              </a:tr>
              <a:tr h="370840">
                <a:tc>
                  <a:txBody>
                    <a:bodyPr/>
                    <a:lstStyle/>
                    <a:p>
                      <a:r>
                        <a:rPr lang="en-US" sz="1400" b="1">
                          <a:latin typeface="+mj-lt"/>
                          <a:hlinkClick r:id="rId9"/>
                        </a:rPr>
                        <a:t>one()</a:t>
                      </a:r>
                      <a:endParaRPr lang="en-US" sz="1400" b="1">
                        <a:latin typeface="+mj-lt"/>
                      </a:endParaRPr>
                    </a:p>
                  </a:txBody>
                  <a:tcPr anchor="ctr"/>
                </a:tc>
                <a:tc>
                  <a:txBody>
                    <a:bodyPr/>
                    <a:lstStyle/>
                    <a:p>
                      <a:r>
                        <a:rPr lang="en-US" sz="1400" b="1" dirty="0">
                          <a:latin typeface="+mj-lt"/>
                        </a:rPr>
                        <a:t>Adds one or more event handlers to selected elements. This handler can only be triggered once per element</a:t>
                      </a:r>
                    </a:p>
                  </a:txBody>
                  <a:tcPr anchor="ctr"/>
                </a:tc>
                <a:extLst>
                  <a:ext uri="{0D108BD9-81ED-4DB2-BD59-A6C34878D82A}">
                    <a16:rowId xmlns:a16="http://schemas.microsoft.com/office/drawing/2014/main" val="3428655604"/>
                  </a:ext>
                </a:extLst>
              </a:tr>
            </a:tbl>
          </a:graphicData>
        </a:graphic>
      </p:graphicFrame>
      <p:sp>
        <p:nvSpPr>
          <p:cNvPr id="2" name="Date Placeholder 1">
            <a:extLst>
              <a:ext uri="{FF2B5EF4-FFF2-40B4-BE49-F238E27FC236}">
                <a16:creationId xmlns:a16="http://schemas.microsoft.com/office/drawing/2014/main" id="{11100759-FD97-499D-A885-44AE0AC33B2A}"/>
              </a:ext>
            </a:extLst>
          </p:cNvPr>
          <p:cNvSpPr>
            <a:spLocks noGrp="1"/>
          </p:cNvSpPr>
          <p:nvPr>
            <p:ph type="dt" sz="half" idx="10"/>
          </p:nvPr>
        </p:nvSpPr>
        <p:spPr/>
        <p:txBody>
          <a:bodyPr/>
          <a:lstStyle/>
          <a:p>
            <a:fld id="{3316E2FF-CBAE-4F31-9A46-07C6C21E4C8B}" type="datetime1">
              <a:rPr lang="en-US" smtClean="0"/>
              <a:t>1/21/2019</a:t>
            </a:fld>
            <a:endParaRPr lang="en-US"/>
          </a:p>
        </p:txBody>
      </p:sp>
      <p:sp>
        <p:nvSpPr>
          <p:cNvPr id="3" name="Footer Placeholder 2">
            <a:extLst>
              <a:ext uri="{FF2B5EF4-FFF2-40B4-BE49-F238E27FC236}">
                <a16:creationId xmlns:a16="http://schemas.microsoft.com/office/drawing/2014/main" id="{AC1EDC48-B4E0-480A-B912-11DBC1D77974}"/>
              </a:ext>
            </a:extLst>
          </p:cNvPr>
          <p:cNvSpPr>
            <a:spLocks noGrp="1"/>
          </p:cNvSpPr>
          <p:nvPr>
            <p:ph type="ftr" sz="quarter" idx="11"/>
          </p:nvPr>
        </p:nvSpPr>
        <p:spPr/>
        <p:txBody>
          <a:bodyPr/>
          <a:lstStyle/>
          <a:p>
            <a:r>
              <a:rPr lang="en-US"/>
              <a:t>Copyright © 2007 - 2019 Carl M. Burnett</a:t>
            </a:r>
          </a:p>
        </p:txBody>
      </p:sp>
      <p:sp>
        <p:nvSpPr>
          <p:cNvPr id="4" name="Slide Number Placeholder 3">
            <a:extLst>
              <a:ext uri="{FF2B5EF4-FFF2-40B4-BE49-F238E27FC236}">
                <a16:creationId xmlns:a16="http://schemas.microsoft.com/office/drawing/2014/main" id="{B154F54F-6734-4B4F-B942-229C10384A2E}"/>
              </a:ext>
            </a:extLst>
          </p:cNvPr>
          <p:cNvSpPr>
            <a:spLocks noGrp="1"/>
          </p:cNvSpPr>
          <p:nvPr>
            <p:ph type="sldNum" sz="quarter" idx="12"/>
          </p:nvPr>
        </p:nvSpPr>
        <p:spPr/>
        <p:txBody>
          <a:bodyPr/>
          <a:lstStyle/>
          <a:p>
            <a:fld id="{3D46CBA2-ECE5-4BE9-B546-6761E0E67089}" type="slidenum">
              <a:rPr lang="en-US" smtClean="0"/>
              <a:t>45</a:t>
            </a:fld>
            <a:endParaRPr lang="en-US"/>
          </a:p>
        </p:txBody>
      </p:sp>
    </p:spTree>
    <p:extLst>
      <p:ext uri="{BB962C8B-B14F-4D97-AF65-F5344CB8AC3E}">
        <p14:creationId xmlns:p14="http://schemas.microsoft.com/office/powerpoint/2010/main" val="30589690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400" b="1" dirty="0">
                <a:effectLst>
                  <a:outerShdw blurRad="38100" dist="38100" dir="2700000" algn="tl">
                    <a:srgbClr val="000000">
                      <a:alpha val="43137"/>
                    </a:srgbClr>
                  </a:outerShdw>
                </a:effectLst>
              </a:rPr>
              <a:t>Other jQuery Events</a:t>
            </a:r>
            <a:endParaRPr lang="en-US" b="1" dirty="0">
              <a:effectLst>
                <a:outerShdw blurRad="38100" dist="38100" dir="2700000" algn="tl">
                  <a:srgbClr val="000000">
                    <a:alpha val="43137"/>
                  </a:srgbClr>
                </a:outerShdw>
              </a:effectLst>
            </a:endParaRPr>
          </a:p>
        </p:txBody>
      </p:sp>
      <p:graphicFrame>
        <p:nvGraphicFramePr>
          <p:cNvPr id="6" name="Content Placeholder 3"/>
          <p:cNvGraphicFramePr>
            <a:graphicFrameLocks/>
          </p:cNvGraphicFramePr>
          <p:nvPr>
            <p:extLst/>
          </p:nvPr>
        </p:nvGraphicFramePr>
        <p:xfrm>
          <a:off x="457200" y="1504950"/>
          <a:ext cx="8229600" cy="22250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370840">
                <a:tc>
                  <a:txBody>
                    <a:bodyPr/>
                    <a:lstStyle/>
                    <a:p>
                      <a:r>
                        <a:rPr lang="en-US" sz="1600" b="1" dirty="0">
                          <a:effectLst/>
                          <a:latin typeface="+mj-lt"/>
                        </a:rPr>
                        <a:t>Method</a:t>
                      </a:r>
                    </a:p>
                  </a:txBody>
                  <a:tcPr anchor="ctr"/>
                </a:tc>
                <a:tc>
                  <a:txBody>
                    <a:bodyPr/>
                    <a:lstStyle/>
                    <a:p>
                      <a:r>
                        <a:rPr lang="en-US" sz="1600" b="1">
                          <a:latin typeface="+mj-lt"/>
                        </a:rPr>
                        <a:t>Description</a:t>
                      </a:r>
                    </a:p>
                  </a:txBody>
                  <a:tcPr anchor="ctr"/>
                </a:tc>
                <a:extLst>
                  <a:ext uri="{0D108BD9-81ED-4DB2-BD59-A6C34878D82A}">
                    <a16:rowId xmlns:a16="http://schemas.microsoft.com/office/drawing/2014/main" val="10000"/>
                  </a:ext>
                </a:extLst>
              </a:tr>
              <a:tr h="370840">
                <a:tc>
                  <a:txBody>
                    <a:bodyPr/>
                    <a:lstStyle/>
                    <a:p>
                      <a:r>
                        <a:rPr lang="en-US" sz="1400" b="1" dirty="0">
                          <a:latin typeface="+mj-lt"/>
                          <a:hlinkClick r:id="rId2"/>
                        </a:rPr>
                        <a:t>$.proxy()</a:t>
                      </a:r>
                      <a:endParaRPr lang="en-US" sz="1400" b="1" dirty="0">
                        <a:latin typeface="+mj-lt"/>
                      </a:endParaRPr>
                    </a:p>
                  </a:txBody>
                  <a:tcPr anchor="ctr"/>
                </a:tc>
                <a:tc>
                  <a:txBody>
                    <a:bodyPr/>
                    <a:lstStyle/>
                    <a:p>
                      <a:r>
                        <a:rPr lang="en-US" sz="1400" b="1">
                          <a:latin typeface="+mj-lt"/>
                        </a:rPr>
                        <a:t>Takes an existing function and returns a new one with a particular context</a:t>
                      </a:r>
                    </a:p>
                  </a:txBody>
                  <a:tcPr anchor="ctr"/>
                </a:tc>
                <a:extLst>
                  <a:ext uri="{0D108BD9-81ED-4DB2-BD59-A6C34878D82A}">
                    <a16:rowId xmlns:a16="http://schemas.microsoft.com/office/drawing/2014/main" val="10005"/>
                  </a:ext>
                </a:extLst>
              </a:tr>
              <a:tr h="370840">
                <a:tc>
                  <a:txBody>
                    <a:bodyPr/>
                    <a:lstStyle/>
                    <a:p>
                      <a:r>
                        <a:rPr lang="en-US" sz="1400" b="1" dirty="0">
                          <a:latin typeface="+mj-lt"/>
                          <a:hlinkClick r:id="rId3"/>
                        </a:rPr>
                        <a:t>ready()</a:t>
                      </a:r>
                      <a:endParaRPr lang="en-US" sz="1400" b="1" dirty="0">
                        <a:latin typeface="+mj-lt"/>
                      </a:endParaRPr>
                    </a:p>
                  </a:txBody>
                  <a:tcPr anchor="ctr"/>
                </a:tc>
                <a:tc>
                  <a:txBody>
                    <a:bodyPr/>
                    <a:lstStyle/>
                    <a:p>
                      <a:r>
                        <a:rPr lang="en-US" sz="1400" b="1" dirty="0">
                          <a:latin typeface="+mj-lt"/>
                        </a:rPr>
                        <a:t>Specifies a function to execute when the DOM is fully loaded</a:t>
                      </a:r>
                    </a:p>
                  </a:txBody>
                  <a:tcPr anchor="ctr"/>
                </a:tc>
                <a:extLst>
                  <a:ext uri="{0D108BD9-81ED-4DB2-BD59-A6C34878D82A}">
                    <a16:rowId xmlns:a16="http://schemas.microsoft.com/office/drawing/2014/main" val="10006"/>
                  </a:ext>
                </a:extLst>
              </a:tr>
              <a:tr h="370840">
                <a:tc>
                  <a:txBody>
                    <a:bodyPr/>
                    <a:lstStyle/>
                    <a:p>
                      <a:r>
                        <a:rPr lang="en-US" sz="1400" b="1" dirty="0">
                          <a:latin typeface="+mj-lt"/>
                          <a:hlinkClick r:id="rId4"/>
                        </a:rPr>
                        <a:t>select()</a:t>
                      </a:r>
                      <a:endParaRPr lang="en-US" sz="1400" b="1" dirty="0">
                        <a:latin typeface="+mj-lt"/>
                      </a:endParaRPr>
                    </a:p>
                  </a:txBody>
                  <a:tcPr anchor="ctr"/>
                </a:tc>
                <a:tc>
                  <a:txBody>
                    <a:bodyPr/>
                    <a:lstStyle/>
                    <a:p>
                      <a:r>
                        <a:rPr lang="en-US" sz="1400" b="1">
                          <a:latin typeface="+mj-lt"/>
                        </a:rPr>
                        <a:t>Attaches/Triggers the select event</a:t>
                      </a:r>
                    </a:p>
                  </a:txBody>
                  <a:tcPr anchor="ctr"/>
                </a:tc>
                <a:extLst>
                  <a:ext uri="{0D108BD9-81ED-4DB2-BD59-A6C34878D82A}">
                    <a16:rowId xmlns:a16="http://schemas.microsoft.com/office/drawing/2014/main" val="199472858"/>
                  </a:ext>
                </a:extLst>
              </a:tr>
              <a:tr h="370840">
                <a:tc>
                  <a:txBody>
                    <a:bodyPr/>
                    <a:lstStyle/>
                    <a:p>
                      <a:r>
                        <a:rPr lang="en-US" sz="1400" b="1" dirty="0">
                          <a:latin typeface="+mj-lt"/>
                          <a:hlinkClick r:id="rId5"/>
                        </a:rPr>
                        <a:t>trigger()</a:t>
                      </a:r>
                      <a:endParaRPr lang="en-US" sz="1400" b="1" dirty="0">
                        <a:latin typeface="+mj-lt"/>
                      </a:endParaRPr>
                    </a:p>
                  </a:txBody>
                  <a:tcPr anchor="ctr"/>
                </a:tc>
                <a:tc>
                  <a:txBody>
                    <a:bodyPr/>
                    <a:lstStyle/>
                    <a:p>
                      <a:r>
                        <a:rPr lang="en-US" sz="1400" b="1" dirty="0">
                          <a:latin typeface="+mj-lt"/>
                        </a:rPr>
                        <a:t>Triggers all events bound to the selected elements</a:t>
                      </a:r>
                    </a:p>
                  </a:txBody>
                  <a:tcPr anchor="ctr"/>
                </a:tc>
                <a:extLst>
                  <a:ext uri="{0D108BD9-81ED-4DB2-BD59-A6C34878D82A}">
                    <a16:rowId xmlns:a16="http://schemas.microsoft.com/office/drawing/2014/main" val="1971949426"/>
                  </a:ext>
                </a:extLst>
              </a:tr>
              <a:tr h="370840">
                <a:tc>
                  <a:txBody>
                    <a:bodyPr/>
                    <a:lstStyle/>
                    <a:p>
                      <a:r>
                        <a:rPr lang="en-US" sz="1400" b="1">
                          <a:latin typeface="+mj-lt"/>
                          <a:hlinkClick r:id="rId6"/>
                        </a:rPr>
                        <a:t>triggerHandler()</a:t>
                      </a:r>
                      <a:endParaRPr lang="en-US" sz="1400" b="1">
                        <a:latin typeface="+mj-lt"/>
                      </a:endParaRPr>
                    </a:p>
                  </a:txBody>
                  <a:tcPr anchor="ctr"/>
                </a:tc>
                <a:tc>
                  <a:txBody>
                    <a:bodyPr/>
                    <a:lstStyle/>
                    <a:p>
                      <a:r>
                        <a:rPr lang="en-US" sz="1400" b="1" dirty="0">
                          <a:latin typeface="+mj-lt"/>
                        </a:rPr>
                        <a:t>Triggers all functions bound to a specified event for the selected elements</a:t>
                      </a:r>
                    </a:p>
                  </a:txBody>
                  <a:tcPr anchor="ctr"/>
                </a:tc>
                <a:extLst>
                  <a:ext uri="{0D108BD9-81ED-4DB2-BD59-A6C34878D82A}">
                    <a16:rowId xmlns:a16="http://schemas.microsoft.com/office/drawing/2014/main" val="3573345349"/>
                  </a:ext>
                </a:extLst>
              </a:tr>
            </a:tbl>
          </a:graphicData>
        </a:graphic>
      </p:graphicFrame>
      <p:sp>
        <p:nvSpPr>
          <p:cNvPr id="2" name="Date Placeholder 1">
            <a:extLst>
              <a:ext uri="{FF2B5EF4-FFF2-40B4-BE49-F238E27FC236}">
                <a16:creationId xmlns:a16="http://schemas.microsoft.com/office/drawing/2014/main" id="{A9D0BC51-844B-4BE3-A577-24C7E0AB61AA}"/>
              </a:ext>
            </a:extLst>
          </p:cNvPr>
          <p:cNvSpPr>
            <a:spLocks noGrp="1"/>
          </p:cNvSpPr>
          <p:nvPr>
            <p:ph type="dt" sz="half" idx="10"/>
          </p:nvPr>
        </p:nvSpPr>
        <p:spPr/>
        <p:txBody>
          <a:bodyPr/>
          <a:lstStyle/>
          <a:p>
            <a:fld id="{D23D1536-B0D4-4E96-A493-EA13A9B5B146}" type="datetime1">
              <a:rPr lang="en-US" smtClean="0"/>
              <a:t>1/21/2019</a:t>
            </a:fld>
            <a:endParaRPr lang="en-US"/>
          </a:p>
        </p:txBody>
      </p:sp>
      <p:sp>
        <p:nvSpPr>
          <p:cNvPr id="3" name="Footer Placeholder 2">
            <a:extLst>
              <a:ext uri="{FF2B5EF4-FFF2-40B4-BE49-F238E27FC236}">
                <a16:creationId xmlns:a16="http://schemas.microsoft.com/office/drawing/2014/main" id="{3BFFBAF3-0BAF-4E3E-8A57-F1ABEBE81E78}"/>
              </a:ext>
            </a:extLst>
          </p:cNvPr>
          <p:cNvSpPr>
            <a:spLocks noGrp="1"/>
          </p:cNvSpPr>
          <p:nvPr>
            <p:ph type="ftr" sz="quarter" idx="11"/>
          </p:nvPr>
        </p:nvSpPr>
        <p:spPr/>
        <p:txBody>
          <a:bodyPr/>
          <a:lstStyle/>
          <a:p>
            <a:r>
              <a:rPr lang="en-US"/>
              <a:t>Copyright © 2007 - 2019 Carl M. Burnett</a:t>
            </a:r>
          </a:p>
        </p:txBody>
      </p:sp>
      <p:sp>
        <p:nvSpPr>
          <p:cNvPr id="4" name="Slide Number Placeholder 3">
            <a:extLst>
              <a:ext uri="{FF2B5EF4-FFF2-40B4-BE49-F238E27FC236}">
                <a16:creationId xmlns:a16="http://schemas.microsoft.com/office/drawing/2014/main" id="{40F9609D-ABE0-4ECA-9F60-D3E8D379BB97}"/>
              </a:ext>
            </a:extLst>
          </p:cNvPr>
          <p:cNvSpPr>
            <a:spLocks noGrp="1"/>
          </p:cNvSpPr>
          <p:nvPr>
            <p:ph type="sldNum" sz="quarter" idx="12"/>
          </p:nvPr>
        </p:nvSpPr>
        <p:spPr/>
        <p:txBody>
          <a:bodyPr/>
          <a:lstStyle/>
          <a:p>
            <a:fld id="{3D46CBA2-ECE5-4BE9-B546-6761E0E67089}" type="slidenum">
              <a:rPr lang="en-US" smtClean="0"/>
              <a:t>46</a:t>
            </a:fld>
            <a:endParaRPr lang="en-US"/>
          </a:p>
        </p:txBody>
      </p:sp>
    </p:spTree>
    <p:extLst>
      <p:ext uri="{BB962C8B-B14F-4D97-AF65-F5344CB8AC3E}">
        <p14:creationId xmlns:p14="http://schemas.microsoft.com/office/powerpoint/2010/main" val="10858427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jQuery Syntax For Event Methods</a:t>
            </a:r>
          </a:p>
        </p:txBody>
      </p:sp>
      <p:sp>
        <p:nvSpPr>
          <p:cNvPr id="5" name="Content Placeholder 4"/>
          <p:cNvSpPr>
            <a:spLocks noGrp="1"/>
          </p:cNvSpPr>
          <p:nvPr>
            <p:ph idx="1"/>
          </p:nvPr>
        </p:nvSpPr>
        <p:spPr>
          <a:xfrm>
            <a:off x="457200" y="1733550"/>
            <a:ext cx="8229600" cy="3009900"/>
          </a:xfrm>
        </p:spPr>
        <p:txBody>
          <a:bodyPr>
            <a:normAutofit/>
          </a:bodyPr>
          <a:lstStyle/>
          <a:p>
            <a:pPr marL="0" indent="0">
              <a:buNone/>
            </a:pPr>
            <a:r>
              <a:rPr lang="en-US" sz="2000" dirty="0">
                <a:latin typeface="Courier New" panose="02070309020205020404" pitchFamily="49" charset="0"/>
                <a:cs typeface="Courier New" panose="02070309020205020404" pitchFamily="49" charset="0"/>
              </a:rPr>
              <a:t>$("p").</a:t>
            </a:r>
            <a:r>
              <a:rPr lang="en-US" sz="2000" dirty="0">
                <a:effectLst>
                  <a:glow rad="228600">
                    <a:schemeClr val="accent6">
                      <a:satMod val="175000"/>
                      <a:alpha val="40000"/>
                    </a:schemeClr>
                  </a:glow>
                </a:effectLst>
                <a:latin typeface="Courier New" panose="02070309020205020404" pitchFamily="49" charset="0"/>
                <a:cs typeface="Courier New" panose="02070309020205020404" pitchFamily="49" charset="0"/>
              </a:rPr>
              <a:t>click</a:t>
            </a:r>
            <a:r>
              <a:rPr lang="en-US" sz="2000" dirty="0">
                <a:latin typeface="Courier New" panose="02070309020205020404" pitchFamily="49" charset="0"/>
                <a:cs typeface="Courier New" panose="02070309020205020404" pitchFamily="49" charset="0"/>
              </a:rPr>
              <a:t>(); </a:t>
            </a:r>
          </a:p>
          <a:p>
            <a:endParaRPr lang="en-US"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$("p").</a:t>
            </a:r>
            <a:r>
              <a:rPr lang="en-US" sz="2000" dirty="0">
                <a:effectLst>
                  <a:glow rad="228600">
                    <a:schemeClr val="accent6">
                      <a:satMod val="175000"/>
                      <a:alpha val="40000"/>
                    </a:schemeClr>
                  </a:glow>
                </a:effectLst>
                <a:latin typeface="Courier New" panose="02070309020205020404" pitchFamily="49" charset="0"/>
                <a:cs typeface="Courier New" panose="02070309020205020404" pitchFamily="49" charset="0"/>
              </a:rPr>
              <a:t>click</a:t>
            </a:r>
            <a:r>
              <a:rPr lang="en-US" sz="2000" dirty="0">
                <a:latin typeface="Courier New" panose="02070309020205020404" pitchFamily="49" charset="0"/>
                <a:cs typeface="Courier New" panose="02070309020205020404" pitchFamily="49" charset="0"/>
              </a:rPr>
              <a:t>(function(){</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 action goes here!!</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p>
        </p:txBody>
      </p:sp>
      <p:sp>
        <p:nvSpPr>
          <p:cNvPr id="3" name="Date Placeholder 2">
            <a:extLst>
              <a:ext uri="{FF2B5EF4-FFF2-40B4-BE49-F238E27FC236}">
                <a16:creationId xmlns:a16="http://schemas.microsoft.com/office/drawing/2014/main" id="{8C2AA55C-A1F9-4C95-B61A-77AA637FEE1E}"/>
              </a:ext>
            </a:extLst>
          </p:cNvPr>
          <p:cNvSpPr>
            <a:spLocks noGrp="1"/>
          </p:cNvSpPr>
          <p:nvPr>
            <p:ph type="dt" sz="half" idx="10"/>
          </p:nvPr>
        </p:nvSpPr>
        <p:spPr/>
        <p:txBody>
          <a:bodyPr/>
          <a:lstStyle/>
          <a:p>
            <a:fld id="{40A9A026-2F21-453D-96F6-7141531BC317}" type="datetime1">
              <a:rPr lang="en-US" smtClean="0"/>
              <a:t>1/21/2019</a:t>
            </a:fld>
            <a:endParaRPr lang="en-US"/>
          </a:p>
        </p:txBody>
      </p:sp>
      <p:sp>
        <p:nvSpPr>
          <p:cNvPr id="4" name="Footer Placeholder 3">
            <a:extLst>
              <a:ext uri="{FF2B5EF4-FFF2-40B4-BE49-F238E27FC236}">
                <a16:creationId xmlns:a16="http://schemas.microsoft.com/office/drawing/2014/main" id="{AE505FF1-F8B7-4991-B361-AA314B757C3F}"/>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BCB75DAD-6E02-4EC7-90F1-9B7EA81D9AAA}"/>
              </a:ext>
            </a:extLst>
          </p:cNvPr>
          <p:cNvSpPr>
            <a:spLocks noGrp="1"/>
          </p:cNvSpPr>
          <p:nvPr>
            <p:ph type="sldNum" sz="quarter" idx="12"/>
          </p:nvPr>
        </p:nvSpPr>
        <p:spPr/>
        <p:txBody>
          <a:bodyPr/>
          <a:lstStyle/>
          <a:p>
            <a:fld id="{3D46CBA2-ECE5-4BE9-B546-6761E0E67089}" type="slidenum">
              <a:rPr lang="en-US" smtClean="0"/>
              <a:t>47</a:t>
            </a:fld>
            <a:endParaRPr lang="en-US"/>
          </a:p>
        </p:txBody>
      </p:sp>
    </p:spTree>
    <p:extLst>
      <p:ext uri="{BB962C8B-B14F-4D97-AF65-F5344CB8AC3E}">
        <p14:creationId xmlns:p14="http://schemas.microsoft.com/office/powerpoint/2010/main" val="38284344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1 </a:t>
            </a:r>
          </a:p>
        </p:txBody>
      </p:sp>
      <p:sp>
        <p:nvSpPr>
          <p:cNvPr id="3" name="Content Placeholder 2"/>
          <p:cNvSpPr>
            <a:spLocks noGrp="1"/>
          </p:cNvSpPr>
          <p:nvPr>
            <p:ph idx="1"/>
          </p:nvPr>
        </p:nvSpPr>
        <p:spPr/>
        <p:txBody>
          <a:bodyPr>
            <a:normAutofit/>
          </a:bodyPr>
          <a:lstStyle/>
          <a:p>
            <a:r>
              <a:rPr lang="en-US" sz="2400" dirty="0"/>
              <a:t>Complete Dreamweaver Development Environment</a:t>
            </a:r>
          </a:p>
          <a:p>
            <a:r>
              <a:rPr lang="en-US" sz="2400" dirty="0"/>
              <a:t>Students will upload test files to development site.</a:t>
            </a:r>
          </a:p>
          <a:p>
            <a:r>
              <a:rPr lang="en-US" sz="2400" dirty="0"/>
              <a:t>Students will preview in browser development files.</a:t>
            </a:r>
          </a:p>
          <a:p>
            <a:r>
              <a:rPr lang="en-US" sz="2400" dirty="0"/>
              <a:t>Students will upload files to live site.</a:t>
            </a:r>
          </a:p>
          <a:p>
            <a:r>
              <a:rPr lang="en-US" sz="2400" dirty="0"/>
              <a:t>Students will preview in browser live files.</a:t>
            </a:r>
          </a:p>
          <a:p>
            <a:endParaRPr lang="en-US" sz="2400" dirty="0"/>
          </a:p>
        </p:txBody>
      </p:sp>
      <p:sp>
        <p:nvSpPr>
          <p:cNvPr id="4" name="Date Placeholder 3"/>
          <p:cNvSpPr>
            <a:spLocks noGrp="1"/>
          </p:cNvSpPr>
          <p:nvPr>
            <p:ph type="dt" sz="half" idx="10"/>
          </p:nvPr>
        </p:nvSpPr>
        <p:spPr/>
        <p:txBody>
          <a:bodyPr/>
          <a:lstStyle/>
          <a:p>
            <a:fld id="{320072CE-C8CD-45C6-890F-76100A1EE712}" type="datetime1">
              <a:rPr lang="en-US" sz="900" smtClean="0"/>
              <a:t>1/21/2019</a:t>
            </a:fld>
            <a:endParaRPr lang="en-US" sz="900" dirty="0"/>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48</a:t>
            </a:fld>
            <a:endParaRPr lang="en-US" dirty="0"/>
          </a:p>
        </p:txBody>
      </p:sp>
    </p:spTree>
    <p:extLst>
      <p:ext uri="{BB962C8B-B14F-4D97-AF65-F5344CB8AC3E}">
        <p14:creationId xmlns:p14="http://schemas.microsoft.com/office/powerpoint/2010/main" val="34140206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65752-0EB5-42DF-82DD-6C0CE8E7E442}"/>
              </a:ext>
            </a:extLst>
          </p:cNvPr>
          <p:cNvSpPr>
            <a:spLocks noGrp="1"/>
          </p:cNvSpPr>
          <p:nvPr>
            <p:ph type="title"/>
          </p:nvPr>
        </p:nvSpPr>
        <p:spPr/>
        <p:txBody>
          <a:bodyPr>
            <a:noAutofit/>
          </a:bodyPr>
          <a:lstStyle/>
          <a:p>
            <a:r>
              <a:rPr lang="en-US" sz="4000" dirty="0"/>
              <a:t>Anatomy of a jQuery Event Function</a:t>
            </a:r>
          </a:p>
        </p:txBody>
      </p:sp>
      <p:sp>
        <p:nvSpPr>
          <p:cNvPr id="4" name="Content Placeholder 4">
            <a:extLst>
              <a:ext uri="{FF2B5EF4-FFF2-40B4-BE49-F238E27FC236}">
                <a16:creationId xmlns:a16="http://schemas.microsoft.com/office/drawing/2014/main" id="{4B267E87-5705-4084-B528-E9B3C845BE50}"/>
              </a:ext>
            </a:extLst>
          </p:cNvPr>
          <p:cNvSpPr>
            <a:spLocks noGrp="1"/>
          </p:cNvSpPr>
          <p:nvPr>
            <p:ph idx="1"/>
          </p:nvPr>
        </p:nvSpPr>
        <p:spPr>
          <a:xfrm>
            <a:off x="1410152" y="2343150"/>
            <a:ext cx="5410200" cy="1143000"/>
          </a:xfrm>
        </p:spPr>
        <p:txBody>
          <a:bodyPr>
            <a:normAutofit/>
          </a:bodyPr>
          <a:lstStyle/>
          <a:p>
            <a:pPr marL="0" indent="0">
              <a:buNone/>
            </a:pPr>
            <a:r>
              <a:rPr lang="en-US" sz="2000" dirty="0">
                <a:latin typeface="Courier New" panose="02070309020205020404" pitchFamily="49" charset="0"/>
                <a:cs typeface="Courier New" panose="02070309020205020404" pitchFamily="49" charset="0"/>
              </a:rPr>
              <a:t>$(“a").</a:t>
            </a:r>
            <a:r>
              <a:rPr lang="en-US" sz="2000" dirty="0" err="1">
                <a:latin typeface="Courier New" panose="02070309020205020404" pitchFamily="49" charset="0"/>
                <a:cs typeface="Courier New" panose="02070309020205020404" pitchFamily="49" charset="0"/>
              </a:rPr>
              <a:t>m</a:t>
            </a:r>
            <a:r>
              <a:rPr lang="en-US" sz="2000" dirty="0" err="1">
                <a:effectLst>
                  <a:glow rad="228600">
                    <a:schemeClr val="accent6">
                      <a:satMod val="175000"/>
                      <a:alpha val="40000"/>
                    </a:schemeClr>
                  </a:glow>
                </a:effectLst>
                <a:latin typeface="Courier New" panose="02070309020205020404" pitchFamily="49" charset="0"/>
                <a:cs typeface="Courier New" panose="02070309020205020404" pitchFamily="49" charset="0"/>
              </a:rPr>
              <a:t>ouseover</a:t>
            </a:r>
            <a:r>
              <a:rPr lang="en-US" sz="2000" dirty="0">
                <a:latin typeface="Courier New" panose="02070309020205020404" pitchFamily="49" charset="0"/>
                <a:cs typeface="Courier New" panose="02070309020205020404" pitchFamily="49" charset="0"/>
              </a:rPr>
              <a:t>(function(){</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r>
              <a:rPr lang="en-US" sz="2000" dirty="0">
                <a:solidFill>
                  <a:schemeClr val="bg1">
                    <a:lumMod val="65000"/>
                  </a:schemeClr>
                </a:solidFill>
                <a:latin typeface="Courier New" panose="02070309020205020404" pitchFamily="49" charset="0"/>
                <a:cs typeface="Courier New" panose="02070309020205020404" pitchFamily="49" charset="0"/>
              </a:rPr>
              <a:t>// your action code goes here</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p>
        </p:txBody>
      </p:sp>
      <p:grpSp>
        <p:nvGrpSpPr>
          <p:cNvPr id="32" name="Group 31">
            <a:extLst>
              <a:ext uri="{FF2B5EF4-FFF2-40B4-BE49-F238E27FC236}">
                <a16:creationId xmlns:a16="http://schemas.microsoft.com/office/drawing/2014/main" id="{BE55451D-3350-4307-8549-B422298CA561}"/>
              </a:ext>
            </a:extLst>
          </p:cNvPr>
          <p:cNvGrpSpPr/>
          <p:nvPr/>
        </p:nvGrpSpPr>
        <p:grpSpPr>
          <a:xfrm>
            <a:off x="1234972" y="1694956"/>
            <a:ext cx="965329" cy="724394"/>
            <a:chOff x="1882220" y="1694956"/>
            <a:chExt cx="965329" cy="724394"/>
          </a:xfrm>
        </p:grpSpPr>
        <p:sp>
          <p:nvSpPr>
            <p:cNvPr id="5" name="TextBox 4">
              <a:extLst>
                <a:ext uri="{FF2B5EF4-FFF2-40B4-BE49-F238E27FC236}">
                  <a16:creationId xmlns:a16="http://schemas.microsoft.com/office/drawing/2014/main" id="{F9CC9C7F-F4A9-46BB-A0E9-BE6FAE26ADCA}"/>
                </a:ext>
              </a:extLst>
            </p:cNvPr>
            <p:cNvSpPr txBox="1"/>
            <p:nvPr/>
          </p:nvSpPr>
          <p:spPr>
            <a:xfrm>
              <a:off x="1882220" y="1694956"/>
              <a:ext cx="965329" cy="338554"/>
            </a:xfrm>
            <a:prstGeom prst="rect">
              <a:avLst/>
            </a:prstGeom>
            <a:noFill/>
          </p:spPr>
          <p:txBody>
            <a:bodyPr wrap="none" rtlCol="0">
              <a:spAutoFit/>
            </a:bodyPr>
            <a:lstStyle/>
            <a:p>
              <a:r>
                <a:rPr lang="en-US" sz="1600" b="1" dirty="0">
                  <a:latin typeface="+mj-lt"/>
                </a:rPr>
                <a:t>Selection</a:t>
              </a:r>
            </a:p>
          </p:txBody>
        </p:sp>
        <p:cxnSp>
          <p:nvCxnSpPr>
            <p:cNvPr id="13" name="Straight Arrow Connector 12">
              <a:extLst>
                <a:ext uri="{FF2B5EF4-FFF2-40B4-BE49-F238E27FC236}">
                  <a16:creationId xmlns:a16="http://schemas.microsoft.com/office/drawing/2014/main" id="{101F0585-FEE7-4F8D-A277-6C45B1CD6712}"/>
                </a:ext>
              </a:extLst>
            </p:cNvPr>
            <p:cNvCxnSpPr>
              <a:cxnSpLocks/>
              <a:stCxn id="5" idx="2"/>
            </p:cNvCxnSpPr>
            <p:nvPr/>
          </p:nvCxnSpPr>
          <p:spPr>
            <a:xfrm>
              <a:off x="2364885" y="2033510"/>
              <a:ext cx="302115" cy="3858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99A028B8-6241-40AF-8240-C10C17BD0D37}"/>
              </a:ext>
            </a:extLst>
          </p:cNvPr>
          <p:cNvGrpSpPr/>
          <p:nvPr/>
        </p:nvGrpSpPr>
        <p:grpSpPr>
          <a:xfrm>
            <a:off x="2772427" y="1717721"/>
            <a:ext cx="656398" cy="670959"/>
            <a:chOff x="3419675" y="1717721"/>
            <a:chExt cx="656398" cy="670959"/>
          </a:xfrm>
        </p:grpSpPr>
        <p:sp>
          <p:nvSpPr>
            <p:cNvPr id="6" name="TextBox 5">
              <a:extLst>
                <a:ext uri="{FF2B5EF4-FFF2-40B4-BE49-F238E27FC236}">
                  <a16:creationId xmlns:a16="http://schemas.microsoft.com/office/drawing/2014/main" id="{7C58DAF7-7730-48CB-812D-C25807D08B6B}"/>
                </a:ext>
              </a:extLst>
            </p:cNvPr>
            <p:cNvSpPr txBox="1"/>
            <p:nvPr/>
          </p:nvSpPr>
          <p:spPr>
            <a:xfrm>
              <a:off x="3419675" y="1717721"/>
              <a:ext cx="656398" cy="338554"/>
            </a:xfrm>
            <a:prstGeom prst="rect">
              <a:avLst/>
            </a:prstGeom>
            <a:noFill/>
          </p:spPr>
          <p:txBody>
            <a:bodyPr wrap="none" rtlCol="0">
              <a:spAutoFit/>
            </a:bodyPr>
            <a:lstStyle/>
            <a:p>
              <a:r>
                <a:rPr lang="en-US" sz="1600" b="1" dirty="0">
                  <a:latin typeface="+mj-lt"/>
                </a:rPr>
                <a:t>Event</a:t>
              </a:r>
            </a:p>
          </p:txBody>
        </p:sp>
        <p:cxnSp>
          <p:nvCxnSpPr>
            <p:cNvPr id="15" name="Straight Arrow Connector 14">
              <a:extLst>
                <a:ext uri="{FF2B5EF4-FFF2-40B4-BE49-F238E27FC236}">
                  <a16:creationId xmlns:a16="http://schemas.microsoft.com/office/drawing/2014/main" id="{C3DA81BC-86DE-4611-95B1-A915754CB780}"/>
                </a:ext>
              </a:extLst>
            </p:cNvPr>
            <p:cNvCxnSpPr>
              <a:cxnSpLocks/>
            </p:cNvCxnSpPr>
            <p:nvPr/>
          </p:nvCxnSpPr>
          <p:spPr>
            <a:xfrm>
              <a:off x="3752934" y="2056275"/>
              <a:ext cx="133266" cy="3324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D605B3FD-BFC8-4435-9B0E-C3396D0A392C}"/>
              </a:ext>
            </a:extLst>
          </p:cNvPr>
          <p:cNvGrpSpPr/>
          <p:nvPr/>
        </p:nvGrpSpPr>
        <p:grpSpPr>
          <a:xfrm>
            <a:off x="4000952" y="1694956"/>
            <a:ext cx="1966692" cy="670959"/>
            <a:chOff x="4648200" y="1694956"/>
            <a:chExt cx="1966692" cy="670959"/>
          </a:xfrm>
        </p:grpSpPr>
        <p:sp>
          <p:nvSpPr>
            <p:cNvPr id="7" name="TextBox 6">
              <a:extLst>
                <a:ext uri="{FF2B5EF4-FFF2-40B4-BE49-F238E27FC236}">
                  <a16:creationId xmlns:a16="http://schemas.microsoft.com/office/drawing/2014/main" id="{0178228E-7C8E-46D4-A646-3E89789E1A86}"/>
                </a:ext>
              </a:extLst>
            </p:cNvPr>
            <p:cNvSpPr txBox="1"/>
            <p:nvPr/>
          </p:nvSpPr>
          <p:spPr>
            <a:xfrm>
              <a:off x="4648200" y="1694956"/>
              <a:ext cx="1966692" cy="338554"/>
            </a:xfrm>
            <a:prstGeom prst="rect">
              <a:avLst/>
            </a:prstGeom>
            <a:noFill/>
          </p:spPr>
          <p:txBody>
            <a:bodyPr wrap="none" rtlCol="0">
              <a:spAutoFit/>
            </a:bodyPr>
            <a:lstStyle/>
            <a:p>
              <a:r>
                <a:rPr lang="en-US" sz="1600" b="1" dirty="0">
                  <a:latin typeface="+mj-lt"/>
                </a:rPr>
                <a:t>Anonymous function</a:t>
              </a:r>
            </a:p>
          </p:txBody>
        </p:sp>
        <p:cxnSp>
          <p:nvCxnSpPr>
            <p:cNvPr id="17" name="Straight Arrow Connector 16">
              <a:extLst>
                <a:ext uri="{FF2B5EF4-FFF2-40B4-BE49-F238E27FC236}">
                  <a16:creationId xmlns:a16="http://schemas.microsoft.com/office/drawing/2014/main" id="{0FF9D953-18B6-41C0-93CE-C48EB926BB71}"/>
                </a:ext>
              </a:extLst>
            </p:cNvPr>
            <p:cNvCxnSpPr>
              <a:cxnSpLocks/>
              <a:stCxn id="7" idx="2"/>
            </p:cNvCxnSpPr>
            <p:nvPr/>
          </p:nvCxnSpPr>
          <p:spPr>
            <a:xfrm flipH="1">
              <a:off x="5524952" y="2033510"/>
              <a:ext cx="106594" cy="3324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0C78EA24-73E7-4AB0-9BB9-16514FB3606D}"/>
              </a:ext>
            </a:extLst>
          </p:cNvPr>
          <p:cNvGrpSpPr/>
          <p:nvPr/>
        </p:nvGrpSpPr>
        <p:grpSpPr>
          <a:xfrm>
            <a:off x="5753552" y="2279362"/>
            <a:ext cx="2399848" cy="584775"/>
            <a:chOff x="6400800" y="2279362"/>
            <a:chExt cx="2399848" cy="584775"/>
          </a:xfrm>
        </p:grpSpPr>
        <p:sp>
          <p:nvSpPr>
            <p:cNvPr id="8" name="TextBox 7">
              <a:extLst>
                <a:ext uri="{FF2B5EF4-FFF2-40B4-BE49-F238E27FC236}">
                  <a16:creationId xmlns:a16="http://schemas.microsoft.com/office/drawing/2014/main" id="{6C7EEF62-58CA-4722-AC8F-9096960A41A5}"/>
                </a:ext>
              </a:extLst>
            </p:cNvPr>
            <p:cNvSpPr txBox="1"/>
            <p:nvPr/>
          </p:nvSpPr>
          <p:spPr>
            <a:xfrm>
              <a:off x="6858000" y="2279362"/>
              <a:ext cx="1942648" cy="584775"/>
            </a:xfrm>
            <a:prstGeom prst="rect">
              <a:avLst/>
            </a:prstGeom>
            <a:noFill/>
          </p:spPr>
          <p:txBody>
            <a:bodyPr wrap="none" rtlCol="0">
              <a:spAutoFit/>
            </a:bodyPr>
            <a:lstStyle/>
            <a:p>
              <a:r>
                <a:rPr lang="en-US" sz="1600" b="1" dirty="0">
                  <a:latin typeface="+mj-lt"/>
                </a:rPr>
                <a:t>Beginning of </a:t>
              </a:r>
              <a:br>
                <a:rPr lang="en-US" sz="1600" b="1" dirty="0">
                  <a:latin typeface="+mj-lt"/>
                </a:rPr>
              </a:br>
              <a:r>
                <a:rPr lang="en-US" sz="1600" b="1" dirty="0">
                  <a:latin typeface="+mj-lt"/>
                </a:rPr>
                <a:t>anonymous function</a:t>
              </a:r>
            </a:p>
          </p:txBody>
        </p:sp>
        <p:cxnSp>
          <p:nvCxnSpPr>
            <p:cNvPr id="20" name="Straight Arrow Connector 19">
              <a:extLst>
                <a:ext uri="{FF2B5EF4-FFF2-40B4-BE49-F238E27FC236}">
                  <a16:creationId xmlns:a16="http://schemas.microsoft.com/office/drawing/2014/main" id="{ECC992BD-D993-4B45-BF8C-D662075FE421}"/>
                </a:ext>
              </a:extLst>
            </p:cNvPr>
            <p:cNvCxnSpPr>
              <a:cxnSpLocks/>
              <a:stCxn id="8" idx="1"/>
            </p:cNvCxnSpPr>
            <p:nvPr/>
          </p:nvCxnSpPr>
          <p:spPr>
            <a:xfrm flipH="1">
              <a:off x="6400800" y="2571750"/>
              <a:ext cx="4572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70FA3741-7478-4607-ACB3-CE4C05E38D09}"/>
              </a:ext>
            </a:extLst>
          </p:cNvPr>
          <p:cNvGrpSpPr/>
          <p:nvPr/>
        </p:nvGrpSpPr>
        <p:grpSpPr>
          <a:xfrm>
            <a:off x="1943552" y="3219845"/>
            <a:ext cx="1981200" cy="543317"/>
            <a:chOff x="2590800" y="3219845"/>
            <a:chExt cx="1981200" cy="543317"/>
          </a:xfrm>
        </p:grpSpPr>
        <p:sp>
          <p:nvSpPr>
            <p:cNvPr id="9" name="TextBox 8">
              <a:extLst>
                <a:ext uri="{FF2B5EF4-FFF2-40B4-BE49-F238E27FC236}">
                  <a16:creationId xmlns:a16="http://schemas.microsoft.com/office/drawing/2014/main" id="{D85E5413-9EEC-4817-888A-87232D6964BF}"/>
                </a:ext>
              </a:extLst>
            </p:cNvPr>
            <p:cNvSpPr txBox="1"/>
            <p:nvPr/>
          </p:nvSpPr>
          <p:spPr>
            <a:xfrm>
              <a:off x="2931230" y="3424608"/>
              <a:ext cx="1640770" cy="338554"/>
            </a:xfrm>
            <a:prstGeom prst="rect">
              <a:avLst/>
            </a:prstGeom>
            <a:noFill/>
          </p:spPr>
          <p:txBody>
            <a:bodyPr wrap="none" rtlCol="0">
              <a:spAutoFit/>
            </a:bodyPr>
            <a:lstStyle/>
            <a:p>
              <a:r>
                <a:rPr lang="en-US" sz="1600" b="1" dirty="0">
                  <a:latin typeface="+mj-lt"/>
                </a:rPr>
                <a:t>End of statement</a:t>
              </a:r>
            </a:p>
          </p:txBody>
        </p:sp>
        <p:cxnSp>
          <p:nvCxnSpPr>
            <p:cNvPr id="23" name="Straight Arrow Connector 22">
              <a:extLst>
                <a:ext uri="{FF2B5EF4-FFF2-40B4-BE49-F238E27FC236}">
                  <a16:creationId xmlns:a16="http://schemas.microsoft.com/office/drawing/2014/main" id="{040364E3-5DFF-4915-8B2B-5810EF34CE20}"/>
                </a:ext>
              </a:extLst>
            </p:cNvPr>
            <p:cNvCxnSpPr>
              <a:cxnSpLocks/>
              <a:stCxn id="9" idx="1"/>
            </p:cNvCxnSpPr>
            <p:nvPr/>
          </p:nvCxnSpPr>
          <p:spPr>
            <a:xfrm flipH="1" flipV="1">
              <a:off x="2590800" y="3219845"/>
              <a:ext cx="340430" cy="3740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62BB027D-AD9A-4049-948D-72014A561F71}"/>
              </a:ext>
            </a:extLst>
          </p:cNvPr>
          <p:cNvGrpSpPr/>
          <p:nvPr/>
        </p:nvGrpSpPr>
        <p:grpSpPr>
          <a:xfrm>
            <a:off x="1712306" y="3377184"/>
            <a:ext cx="2490490" cy="716719"/>
            <a:chOff x="2359554" y="3377184"/>
            <a:chExt cx="2490490" cy="716719"/>
          </a:xfrm>
        </p:grpSpPr>
        <p:sp>
          <p:nvSpPr>
            <p:cNvPr id="10" name="TextBox 9">
              <a:extLst>
                <a:ext uri="{FF2B5EF4-FFF2-40B4-BE49-F238E27FC236}">
                  <a16:creationId xmlns:a16="http://schemas.microsoft.com/office/drawing/2014/main" id="{5A370A1F-13C3-425B-AC34-10850654461D}"/>
                </a:ext>
              </a:extLst>
            </p:cNvPr>
            <p:cNvSpPr txBox="1"/>
            <p:nvPr/>
          </p:nvSpPr>
          <p:spPr>
            <a:xfrm>
              <a:off x="2359554" y="3755349"/>
              <a:ext cx="2490490" cy="338554"/>
            </a:xfrm>
            <a:prstGeom prst="rect">
              <a:avLst/>
            </a:prstGeom>
            <a:noFill/>
          </p:spPr>
          <p:txBody>
            <a:bodyPr wrap="none" rtlCol="0">
              <a:spAutoFit/>
            </a:bodyPr>
            <a:lstStyle/>
            <a:p>
              <a:r>
                <a:rPr lang="en-US" sz="1600" b="1" dirty="0">
                  <a:latin typeface="+mj-lt"/>
                </a:rPr>
                <a:t>End of </a:t>
              </a:r>
              <a:r>
                <a:rPr lang="en-US" sz="1600" b="1" dirty="0" err="1">
                  <a:latin typeface="+mj-lt"/>
                </a:rPr>
                <a:t>mouseover</a:t>
              </a:r>
              <a:r>
                <a:rPr lang="en-US" sz="1600" b="1" dirty="0">
                  <a:latin typeface="+mj-lt"/>
                </a:rPr>
                <a:t> function</a:t>
              </a:r>
            </a:p>
          </p:txBody>
        </p:sp>
        <p:cxnSp>
          <p:nvCxnSpPr>
            <p:cNvPr id="26" name="Straight Arrow Connector 25">
              <a:extLst>
                <a:ext uri="{FF2B5EF4-FFF2-40B4-BE49-F238E27FC236}">
                  <a16:creationId xmlns:a16="http://schemas.microsoft.com/office/drawing/2014/main" id="{C8DBC052-EA60-4AE3-BB22-A1B1CADE6FA6}"/>
                </a:ext>
              </a:extLst>
            </p:cNvPr>
            <p:cNvCxnSpPr>
              <a:cxnSpLocks/>
              <a:stCxn id="10" idx="1"/>
            </p:cNvCxnSpPr>
            <p:nvPr/>
          </p:nvCxnSpPr>
          <p:spPr>
            <a:xfrm flipV="1">
              <a:off x="2359554" y="3377184"/>
              <a:ext cx="0" cy="5474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A26A69FE-AE8F-4966-B449-5C4946B70168}"/>
              </a:ext>
            </a:extLst>
          </p:cNvPr>
          <p:cNvGrpSpPr/>
          <p:nvPr/>
        </p:nvGrpSpPr>
        <p:grpSpPr>
          <a:xfrm>
            <a:off x="1257752" y="3333750"/>
            <a:ext cx="2532553" cy="1147581"/>
            <a:chOff x="1905000" y="3333750"/>
            <a:chExt cx="2532553" cy="1147581"/>
          </a:xfrm>
        </p:grpSpPr>
        <p:sp>
          <p:nvSpPr>
            <p:cNvPr id="11" name="TextBox 10">
              <a:extLst>
                <a:ext uri="{FF2B5EF4-FFF2-40B4-BE49-F238E27FC236}">
                  <a16:creationId xmlns:a16="http://schemas.microsoft.com/office/drawing/2014/main" id="{6BC90E87-2F03-44A0-A9B6-B25795DA7043}"/>
                </a:ext>
              </a:extLst>
            </p:cNvPr>
            <p:cNvSpPr txBox="1"/>
            <p:nvPr/>
          </p:nvSpPr>
          <p:spPr>
            <a:xfrm>
              <a:off x="1905000" y="4142777"/>
              <a:ext cx="2532553" cy="338554"/>
            </a:xfrm>
            <a:prstGeom prst="rect">
              <a:avLst/>
            </a:prstGeom>
            <a:noFill/>
          </p:spPr>
          <p:txBody>
            <a:bodyPr wrap="none" rtlCol="0">
              <a:spAutoFit/>
            </a:bodyPr>
            <a:lstStyle/>
            <a:p>
              <a:r>
                <a:rPr lang="en-US" sz="1600" b="1" dirty="0">
                  <a:latin typeface="+mj-lt"/>
                </a:rPr>
                <a:t>End of anonymous function</a:t>
              </a:r>
            </a:p>
          </p:txBody>
        </p:sp>
        <p:cxnSp>
          <p:nvCxnSpPr>
            <p:cNvPr id="29" name="Straight Arrow Connector 28">
              <a:extLst>
                <a:ext uri="{FF2B5EF4-FFF2-40B4-BE49-F238E27FC236}">
                  <a16:creationId xmlns:a16="http://schemas.microsoft.com/office/drawing/2014/main" id="{CFFA25D7-7943-4B83-836D-664AB9CA0654}"/>
                </a:ext>
              </a:extLst>
            </p:cNvPr>
            <p:cNvCxnSpPr>
              <a:cxnSpLocks/>
              <a:stCxn id="11" idx="1"/>
            </p:cNvCxnSpPr>
            <p:nvPr/>
          </p:nvCxnSpPr>
          <p:spPr>
            <a:xfrm flipV="1">
              <a:off x="1905000" y="3333750"/>
              <a:ext cx="283193" cy="9783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 name="Date Placeholder 2">
            <a:extLst>
              <a:ext uri="{FF2B5EF4-FFF2-40B4-BE49-F238E27FC236}">
                <a16:creationId xmlns:a16="http://schemas.microsoft.com/office/drawing/2014/main" id="{3373150F-2A31-4C8D-B396-74A517362AFB}"/>
              </a:ext>
            </a:extLst>
          </p:cNvPr>
          <p:cNvSpPr>
            <a:spLocks noGrp="1"/>
          </p:cNvSpPr>
          <p:nvPr>
            <p:ph type="dt" sz="half" idx="10"/>
          </p:nvPr>
        </p:nvSpPr>
        <p:spPr/>
        <p:txBody>
          <a:bodyPr/>
          <a:lstStyle/>
          <a:p>
            <a:fld id="{7BD9BA9A-2EF0-47B5-A41D-11175915E2EB}" type="datetime1">
              <a:rPr lang="en-US" smtClean="0"/>
              <a:t>1/21/2019</a:t>
            </a:fld>
            <a:endParaRPr lang="en-US"/>
          </a:p>
        </p:txBody>
      </p:sp>
      <p:sp>
        <p:nvSpPr>
          <p:cNvPr id="12" name="Footer Placeholder 11">
            <a:extLst>
              <a:ext uri="{FF2B5EF4-FFF2-40B4-BE49-F238E27FC236}">
                <a16:creationId xmlns:a16="http://schemas.microsoft.com/office/drawing/2014/main" id="{BA67EDA7-8D6B-49A8-BFFD-26626D42F067}"/>
              </a:ext>
            </a:extLst>
          </p:cNvPr>
          <p:cNvSpPr>
            <a:spLocks noGrp="1"/>
          </p:cNvSpPr>
          <p:nvPr>
            <p:ph type="ftr" sz="quarter" idx="11"/>
          </p:nvPr>
        </p:nvSpPr>
        <p:spPr/>
        <p:txBody>
          <a:bodyPr/>
          <a:lstStyle/>
          <a:p>
            <a:r>
              <a:rPr lang="en-US"/>
              <a:t>Copyright © 2007 - 2019 Carl M. Burnett</a:t>
            </a:r>
          </a:p>
        </p:txBody>
      </p:sp>
      <p:sp>
        <p:nvSpPr>
          <p:cNvPr id="14" name="Slide Number Placeholder 13">
            <a:extLst>
              <a:ext uri="{FF2B5EF4-FFF2-40B4-BE49-F238E27FC236}">
                <a16:creationId xmlns:a16="http://schemas.microsoft.com/office/drawing/2014/main" id="{ABAD9A06-FB8E-4EF8-871C-39D4F9FF86B7}"/>
              </a:ext>
            </a:extLst>
          </p:cNvPr>
          <p:cNvSpPr>
            <a:spLocks noGrp="1"/>
          </p:cNvSpPr>
          <p:nvPr>
            <p:ph type="sldNum" sz="quarter" idx="12"/>
          </p:nvPr>
        </p:nvSpPr>
        <p:spPr/>
        <p:txBody>
          <a:bodyPr/>
          <a:lstStyle/>
          <a:p>
            <a:fld id="{3D46CBA2-ECE5-4BE9-B546-6761E0E67089}" type="slidenum">
              <a:rPr lang="en-US" smtClean="0"/>
              <a:t>49</a:t>
            </a:fld>
            <a:endParaRPr lang="en-US"/>
          </a:p>
        </p:txBody>
      </p:sp>
    </p:spTree>
    <p:extLst>
      <p:ext uri="{BB962C8B-B14F-4D97-AF65-F5344CB8AC3E}">
        <p14:creationId xmlns:p14="http://schemas.microsoft.com/office/powerpoint/2010/main" val="354677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518934"/>
          </a:xfrm>
        </p:spPr>
        <p:txBody>
          <a:bodyPr>
            <a:normAutofit fontScale="90000"/>
          </a:bodyPr>
          <a:lstStyle/>
          <a:p>
            <a:r>
              <a:rPr lang="en-US" sz="3200" b="1" dirty="0">
                <a:effectLst>
                  <a:outerShdw blurRad="38100" dist="38100" dir="2700000" algn="tl">
                    <a:srgbClr val="000000">
                      <a:alpha val="43137"/>
                    </a:srgbClr>
                  </a:outerShdw>
                </a:effectLst>
              </a:rPr>
              <a:t>Including jQuery files on your Web Site</a:t>
            </a:r>
          </a:p>
        </p:txBody>
      </p:sp>
      <p:sp>
        <p:nvSpPr>
          <p:cNvPr id="10" name="Content Placeholder 9">
            <a:extLst>
              <a:ext uri="{FF2B5EF4-FFF2-40B4-BE49-F238E27FC236}">
                <a16:creationId xmlns:a16="http://schemas.microsoft.com/office/drawing/2014/main" id="{5F846ECA-CBE9-4310-B251-BDB177A820F7}"/>
              </a:ext>
            </a:extLst>
          </p:cNvPr>
          <p:cNvSpPr>
            <a:spLocks noGrp="1"/>
          </p:cNvSpPr>
          <p:nvPr>
            <p:ph idx="1"/>
          </p:nvPr>
        </p:nvSpPr>
        <p:spPr>
          <a:xfrm>
            <a:off x="457200" y="1127815"/>
            <a:ext cx="8229600" cy="815340"/>
          </a:xfrm>
        </p:spPr>
        <p:txBody>
          <a:bodyPr>
            <a:normAutofit/>
          </a:bodyPr>
          <a:lstStyle/>
          <a:p>
            <a:r>
              <a:rPr lang="en-US" sz="2000" dirty="0"/>
              <a:t>Download jQuery 3.1.1 to your website from jQuery Site</a:t>
            </a:r>
          </a:p>
          <a:p>
            <a:r>
              <a:rPr lang="en-US" sz="2000" dirty="0"/>
              <a:t>Include jQuery 3.1.1 </a:t>
            </a:r>
          </a:p>
          <a:p>
            <a:endParaRPr lang="en-US" sz="2000" dirty="0"/>
          </a:p>
        </p:txBody>
      </p:sp>
      <p:sp>
        <p:nvSpPr>
          <p:cNvPr id="4" name="Date Placeholder 3"/>
          <p:cNvSpPr>
            <a:spLocks noGrp="1"/>
          </p:cNvSpPr>
          <p:nvPr>
            <p:ph type="dt" sz="half" idx="10"/>
          </p:nvPr>
        </p:nvSpPr>
        <p:spPr/>
        <p:txBody>
          <a:bodyPr/>
          <a:lstStyle/>
          <a:p>
            <a:fld id="{5BEE243A-AB83-4039-B2BB-FDF2F4737EE1}" type="datetime1">
              <a:rPr lang="en-US" smtClean="0"/>
              <a:t>1/21/2019</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5</a:t>
            </a:fld>
            <a:endParaRPr lang="en-US" dirty="0"/>
          </a:p>
        </p:txBody>
      </p:sp>
      <p:sp>
        <p:nvSpPr>
          <p:cNvPr id="7" name="Rectangle 6"/>
          <p:cNvSpPr/>
          <p:nvPr/>
        </p:nvSpPr>
        <p:spPr>
          <a:xfrm>
            <a:off x="609600" y="1861530"/>
            <a:ext cx="6705600" cy="738664"/>
          </a:xfrm>
          <a:prstGeom prst="rect">
            <a:avLst/>
          </a:prstGeom>
        </p:spPr>
        <p:txBody>
          <a:bodyPr wrap="square">
            <a:spAutoFit/>
          </a:bodyPr>
          <a:lstStyle/>
          <a:p>
            <a:r>
              <a:rPr lang="en-US" sz="1400" b="1" dirty="0">
                <a:latin typeface="Courier New" panose="02070309020205020404" pitchFamily="49" charset="0"/>
                <a:cs typeface="Courier New" panose="02070309020205020404" pitchFamily="49" charset="0"/>
              </a:rPr>
              <a:t>&lt;!-- include the jQuery and jQuery UI JavaScript files --&gt;</a:t>
            </a:r>
          </a:p>
          <a:p>
            <a:r>
              <a:rPr lang="en-US" sz="1400" b="1" dirty="0">
                <a:latin typeface="Courier New" panose="02070309020205020404" pitchFamily="49" charset="0"/>
                <a:cs typeface="Courier New" panose="02070309020205020404" pitchFamily="49" charset="0"/>
              </a:rPr>
              <a:t>&lt;script </a:t>
            </a:r>
            <a:r>
              <a:rPr lang="en-US" sz="1400" b="1" dirty="0" err="1">
                <a:latin typeface="Courier New" panose="02070309020205020404" pitchFamily="49" charset="0"/>
                <a:cs typeface="Courier New" panose="02070309020205020404" pitchFamily="49" charset="0"/>
              </a:rPr>
              <a:t>src</a:t>
            </a:r>
            <a:r>
              <a:rPr lang="en-US" sz="1400" b="1" dirty="0">
                <a:latin typeface="Courier New" panose="02070309020205020404" pitchFamily="49" charset="0"/>
                <a:cs typeface="Courier New" panose="02070309020205020404" pitchFamily="49" charset="0"/>
              </a:rPr>
              <a:t>="jquery-3.1.1.min.js"&gt;&lt;/script&gt;</a:t>
            </a:r>
          </a:p>
          <a:p>
            <a:r>
              <a:rPr lang="en-US" sz="1400" b="1" dirty="0">
                <a:latin typeface="Courier New" panose="02070309020205020404" pitchFamily="49" charset="0"/>
                <a:cs typeface="Courier New" panose="02070309020205020404" pitchFamily="49" charset="0"/>
              </a:rPr>
              <a:t>&lt;script </a:t>
            </a:r>
            <a:r>
              <a:rPr lang="en-US" sz="1400" b="1" dirty="0" err="1">
                <a:latin typeface="Courier New" panose="02070309020205020404" pitchFamily="49" charset="0"/>
                <a:cs typeface="Courier New" panose="02070309020205020404" pitchFamily="49" charset="0"/>
              </a:rPr>
              <a:t>src</a:t>
            </a:r>
            <a:r>
              <a:rPr lang="en-US" sz="1400" b="1" dirty="0">
                <a:latin typeface="Courier New" panose="02070309020205020404" pitchFamily="49" charset="0"/>
                <a:cs typeface="Courier New" panose="02070309020205020404" pitchFamily="49" charset="0"/>
              </a:rPr>
              <a:t>="jquery-ui.js"&gt;&lt;/script&gt;</a:t>
            </a:r>
          </a:p>
        </p:txBody>
      </p:sp>
      <p:sp>
        <p:nvSpPr>
          <p:cNvPr id="3" name="Rectangle 2">
            <a:extLst>
              <a:ext uri="{FF2B5EF4-FFF2-40B4-BE49-F238E27FC236}">
                <a16:creationId xmlns:a16="http://schemas.microsoft.com/office/drawing/2014/main" id="{FA78B5B2-DDBB-425E-B72F-6C3505203D66}"/>
              </a:ext>
            </a:extLst>
          </p:cNvPr>
          <p:cNvSpPr/>
          <p:nvPr/>
        </p:nvSpPr>
        <p:spPr>
          <a:xfrm>
            <a:off x="495300" y="4044158"/>
            <a:ext cx="7696200" cy="523220"/>
          </a:xfrm>
          <a:prstGeom prst="rect">
            <a:avLst/>
          </a:prstGeom>
        </p:spPr>
        <p:txBody>
          <a:bodyPr wrap="square">
            <a:spAutoFit/>
          </a:bodyPr>
          <a:lstStyle/>
          <a:p>
            <a:r>
              <a:rPr lang="en-US" sz="1400" b="1" dirty="0">
                <a:latin typeface="Courier New" panose="02070309020205020404" pitchFamily="49" charset="0"/>
                <a:cs typeface="Courier New" panose="02070309020205020404" pitchFamily="49" charset="0"/>
              </a:rPr>
              <a:t>&lt;!-- include the jQuery UI stylesheet --&gt;</a:t>
            </a:r>
          </a:p>
          <a:p>
            <a:r>
              <a:rPr lang="en-US" sz="1400" b="1" dirty="0">
                <a:latin typeface="Courier New" panose="02070309020205020404" pitchFamily="49" charset="0"/>
                <a:cs typeface="Courier New" panose="02070309020205020404" pitchFamily="49" charset="0"/>
              </a:rPr>
              <a:t>&lt;link </a:t>
            </a:r>
            <a:r>
              <a:rPr lang="en-US" sz="1400" b="1" dirty="0" err="1">
                <a:latin typeface="Courier New" panose="02070309020205020404" pitchFamily="49" charset="0"/>
                <a:cs typeface="Courier New" panose="02070309020205020404" pitchFamily="49" charset="0"/>
              </a:rPr>
              <a:t>rel</a:t>
            </a:r>
            <a:r>
              <a:rPr lang="en-US" sz="1400" b="1" dirty="0">
                <a:latin typeface="Courier New" panose="02070309020205020404" pitchFamily="49" charset="0"/>
                <a:cs typeface="Courier New" panose="02070309020205020404" pitchFamily="49" charset="0"/>
              </a:rPr>
              <a:t>="stylesheet" </a:t>
            </a:r>
            <a:r>
              <a:rPr lang="en-US" sz="1400" b="1" dirty="0" err="1">
                <a:latin typeface="Courier New" panose="02070309020205020404" pitchFamily="49" charset="0"/>
                <a:cs typeface="Courier New" panose="02070309020205020404" pitchFamily="49" charset="0"/>
              </a:rPr>
              <a:t>href</a:t>
            </a:r>
            <a:r>
              <a:rPr lang="en-US" sz="1400" b="1" dirty="0">
                <a:latin typeface="Courier New" panose="02070309020205020404" pitchFamily="49" charset="0"/>
                <a:cs typeface="Courier New" panose="02070309020205020404" pitchFamily="49" charset="0"/>
              </a:rPr>
              <a:t>="jquery.ui.all.css"&gt;</a:t>
            </a:r>
          </a:p>
        </p:txBody>
      </p:sp>
      <p:sp>
        <p:nvSpPr>
          <p:cNvPr id="11" name="Content Placeholder 9">
            <a:extLst>
              <a:ext uri="{FF2B5EF4-FFF2-40B4-BE49-F238E27FC236}">
                <a16:creationId xmlns:a16="http://schemas.microsoft.com/office/drawing/2014/main" id="{687C099C-3839-4C5C-B3E1-0896FC78DE50}"/>
              </a:ext>
            </a:extLst>
          </p:cNvPr>
          <p:cNvSpPr txBox="1">
            <a:spLocks/>
          </p:cNvSpPr>
          <p:nvPr/>
        </p:nvSpPr>
        <p:spPr>
          <a:xfrm>
            <a:off x="487960" y="2593108"/>
            <a:ext cx="5657326" cy="430019"/>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b="1" kern="1200">
                <a:solidFill>
                  <a:schemeClr val="tx1"/>
                </a:solidFill>
                <a:latin typeface="+mj-lt"/>
                <a:ea typeface="Verdana" panose="020B0604030504040204" pitchFamily="34" charset="0"/>
                <a:cs typeface="Verdana" panose="020B0604030504040204" pitchFamily="34" charset="0"/>
              </a:defRPr>
            </a:lvl1pPr>
            <a:lvl2pPr marL="640080" indent="-246888" algn="l" rtl="0" eaLnBrk="1" latinLnBrk="0" hangingPunct="1">
              <a:spcBef>
                <a:spcPct val="20000"/>
              </a:spcBef>
              <a:buClr>
                <a:schemeClr val="accent1"/>
              </a:buClr>
              <a:buSzPct val="85000"/>
              <a:buFont typeface="Wingdings 2"/>
              <a:buChar char=""/>
              <a:defRPr kumimoji="0" sz="2400" b="1" kern="1200">
                <a:solidFill>
                  <a:schemeClr val="tx1"/>
                </a:solidFill>
                <a:latin typeface="+mj-lt"/>
                <a:ea typeface="Verdana" panose="020B0604030504040204" pitchFamily="34" charset="0"/>
                <a:cs typeface="Verdana" panose="020B0604030504040204" pitchFamily="34" charset="0"/>
              </a:defRPr>
            </a:lvl2pPr>
            <a:lvl3pPr marL="914400" indent="-246888" algn="l" rtl="0" eaLnBrk="1" latinLnBrk="0" hangingPunct="1">
              <a:spcBef>
                <a:spcPct val="20000"/>
              </a:spcBef>
              <a:buClr>
                <a:schemeClr val="accent2"/>
              </a:buClr>
              <a:buSzPct val="70000"/>
              <a:buFont typeface="Wingdings 2"/>
              <a:buChar char=""/>
              <a:defRPr kumimoji="0" sz="2100" b="1" kern="1200">
                <a:solidFill>
                  <a:schemeClr val="tx1"/>
                </a:solidFill>
                <a:latin typeface="+mj-lt"/>
                <a:ea typeface="Verdana" panose="020B0604030504040204" pitchFamily="34" charset="0"/>
                <a:cs typeface="Verdana" panose="020B0604030504040204" pitchFamily="34" charset="0"/>
              </a:defRPr>
            </a:lvl3pPr>
            <a:lvl4pPr marL="1188720" indent="-210312" algn="l" rtl="0" eaLnBrk="1" latinLnBrk="0" hangingPunct="1">
              <a:spcBef>
                <a:spcPct val="20000"/>
              </a:spcBef>
              <a:buClr>
                <a:schemeClr val="accent3"/>
              </a:buClr>
              <a:buSzPct val="65000"/>
              <a:buFont typeface="Wingdings 2"/>
              <a:buChar char=""/>
              <a:defRPr kumimoji="0" sz="2000" b="1" kern="1200">
                <a:solidFill>
                  <a:schemeClr val="tx1"/>
                </a:solidFill>
                <a:latin typeface="+mj-lt"/>
                <a:ea typeface="Verdana" panose="020B0604030504040204" pitchFamily="34" charset="0"/>
                <a:cs typeface="Verdana" panose="020B0604030504040204" pitchFamily="34" charset="0"/>
              </a:defRPr>
            </a:lvl4pPr>
            <a:lvl5pPr marL="1463040" indent="-210312" algn="l" rtl="0" eaLnBrk="1" latinLnBrk="0" hangingPunct="1">
              <a:spcBef>
                <a:spcPct val="20000"/>
              </a:spcBef>
              <a:buClr>
                <a:schemeClr val="accent4"/>
              </a:buClr>
              <a:buSzPct val="65000"/>
              <a:buFont typeface="Wingdings 2"/>
              <a:buChar char=""/>
              <a:defRPr kumimoji="0" sz="2000" b="1" kern="1200">
                <a:solidFill>
                  <a:schemeClr val="tx1"/>
                </a:solidFill>
                <a:latin typeface="+mj-lt"/>
                <a:ea typeface="Verdana" panose="020B0604030504040204" pitchFamily="34" charset="0"/>
                <a:cs typeface="Verdana" panose="020B0604030504040204"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2000" dirty="0"/>
              <a:t>Include slim version of jQuery 3.1.1 </a:t>
            </a:r>
          </a:p>
        </p:txBody>
      </p:sp>
      <p:sp>
        <p:nvSpPr>
          <p:cNvPr id="12" name="Content Placeholder 9">
            <a:extLst>
              <a:ext uri="{FF2B5EF4-FFF2-40B4-BE49-F238E27FC236}">
                <a16:creationId xmlns:a16="http://schemas.microsoft.com/office/drawing/2014/main" id="{B145EF8E-C307-442C-8ABB-13D81EC65228}"/>
              </a:ext>
            </a:extLst>
          </p:cNvPr>
          <p:cNvSpPr txBox="1">
            <a:spLocks/>
          </p:cNvSpPr>
          <p:nvPr/>
        </p:nvSpPr>
        <p:spPr>
          <a:xfrm>
            <a:off x="487960" y="3614123"/>
            <a:ext cx="5657326" cy="430019"/>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b="1" kern="1200">
                <a:solidFill>
                  <a:schemeClr val="tx1"/>
                </a:solidFill>
                <a:latin typeface="+mj-lt"/>
                <a:ea typeface="Verdana" panose="020B0604030504040204" pitchFamily="34" charset="0"/>
                <a:cs typeface="Verdana" panose="020B0604030504040204" pitchFamily="34" charset="0"/>
              </a:defRPr>
            </a:lvl1pPr>
            <a:lvl2pPr marL="640080" indent="-246888" algn="l" rtl="0" eaLnBrk="1" latinLnBrk="0" hangingPunct="1">
              <a:spcBef>
                <a:spcPct val="20000"/>
              </a:spcBef>
              <a:buClr>
                <a:schemeClr val="accent1"/>
              </a:buClr>
              <a:buSzPct val="85000"/>
              <a:buFont typeface="Wingdings 2"/>
              <a:buChar char=""/>
              <a:defRPr kumimoji="0" sz="2400" b="1" kern="1200">
                <a:solidFill>
                  <a:schemeClr val="tx1"/>
                </a:solidFill>
                <a:latin typeface="+mj-lt"/>
                <a:ea typeface="Verdana" panose="020B0604030504040204" pitchFamily="34" charset="0"/>
                <a:cs typeface="Verdana" panose="020B0604030504040204" pitchFamily="34" charset="0"/>
              </a:defRPr>
            </a:lvl2pPr>
            <a:lvl3pPr marL="914400" indent="-246888" algn="l" rtl="0" eaLnBrk="1" latinLnBrk="0" hangingPunct="1">
              <a:spcBef>
                <a:spcPct val="20000"/>
              </a:spcBef>
              <a:buClr>
                <a:schemeClr val="accent2"/>
              </a:buClr>
              <a:buSzPct val="70000"/>
              <a:buFont typeface="Wingdings 2"/>
              <a:buChar char=""/>
              <a:defRPr kumimoji="0" sz="2100" b="1" kern="1200">
                <a:solidFill>
                  <a:schemeClr val="tx1"/>
                </a:solidFill>
                <a:latin typeface="+mj-lt"/>
                <a:ea typeface="Verdana" panose="020B0604030504040204" pitchFamily="34" charset="0"/>
                <a:cs typeface="Verdana" panose="020B0604030504040204" pitchFamily="34" charset="0"/>
              </a:defRPr>
            </a:lvl3pPr>
            <a:lvl4pPr marL="1188720" indent="-210312" algn="l" rtl="0" eaLnBrk="1" latinLnBrk="0" hangingPunct="1">
              <a:spcBef>
                <a:spcPct val="20000"/>
              </a:spcBef>
              <a:buClr>
                <a:schemeClr val="accent3"/>
              </a:buClr>
              <a:buSzPct val="65000"/>
              <a:buFont typeface="Wingdings 2"/>
              <a:buChar char=""/>
              <a:defRPr kumimoji="0" sz="2000" b="1" kern="1200">
                <a:solidFill>
                  <a:schemeClr val="tx1"/>
                </a:solidFill>
                <a:latin typeface="+mj-lt"/>
                <a:ea typeface="Verdana" panose="020B0604030504040204" pitchFamily="34" charset="0"/>
                <a:cs typeface="Verdana" panose="020B0604030504040204" pitchFamily="34" charset="0"/>
              </a:defRPr>
            </a:lvl4pPr>
            <a:lvl5pPr marL="1463040" indent="-210312" algn="l" rtl="0" eaLnBrk="1" latinLnBrk="0" hangingPunct="1">
              <a:spcBef>
                <a:spcPct val="20000"/>
              </a:spcBef>
              <a:buClr>
                <a:schemeClr val="accent4"/>
              </a:buClr>
              <a:buSzPct val="65000"/>
              <a:buFont typeface="Wingdings 2"/>
              <a:buChar char=""/>
              <a:defRPr kumimoji="0" sz="2000" b="1" kern="1200">
                <a:solidFill>
                  <a:schemeClr val="tx1"/>
                </a:solidFill>
                <a:latin typeface="+mj-lt"/>
                <a:ea typeface="Verdana" panose="020B0604030504040204" pitchFamily="34" charset="0"/>
                <a:cs typeface="Verdana" panose="020B0604030504040204"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2000" dirty="0"/>
              <a:t>Include jQuery UI Stylesheet </a:t>
            </a:r>
          </a:p>
        </p:txBody>
      </p:sp>
      <p:sp>
        <p:nvSpPr>
          <p:cNvPr id="13" name="Rectangle 12">
            <a:extLst>
              <a:ext uri="{FF2B5EF4-FFF2-40B4-BE49-F238E27FC236}">
                <a16:creationId xmlns:a16="http://schemas.microsoft.com/office/drawing/2014/main" id="{75B8E869-EF39-46D1-A75F-0B0E52AE1D1D}"/>
              </a:ext>
            </a:extLst>
          </p:cNvPr>
          <p:cNvSpPr/>
          <p:nvPr/>
        </p:nvSpPr>
        <p:spPr>
          <a:xfrm>
            <a:off x="609600" y="3023127"/>
            <a:ext cx="6705600" cy="523220"/>
          </a:xfrm>
          <a:prstGeom prst="rect">
            <a:avLst/>
          </a:prstGeom>
        </p:spPr>
        <p:txBody>
          <a:bodyPr wrap="square">
            <a:spAutoFit/>
          </a:bodyPr>
          <a:lstStyle/>
          <a:p>
            <a:r>
              <a:rPr lang="en-US" sz="1400" b="1" dirty="0">
                <a:latin typeface="Courier New" panose="02070309020205020404" pitchFamily="49" charset="0"/>
                <a:cs typeface="Courier New" panose="02070309020205020404" pitchFamily="49" charset="0"/>
              </a:rPr>
              <a:t>&lt;!-- include the jQuery Slim Version --&gt;</a:t>
            </a:r>
          </a:p>
          <a:p>
            <a:r>
              <a:rPr lang="en-US" sz="1400" b="1" dirty="0">
                <a:latin typeface="Courier New" panose="02070309020205020404" pitchFamily="49" charset="0"/>
                <a:cs typeface="Courier New" panose="02070309020205020404" pitchFamily="49" charset="0"/>
              </a:rPr>
              <a:t>&lt;script </a:t>
            </a:r>
            <a:r>
              <a:rPr lang="en-US" sz="1400" b="1" dirty="0" err="1">
                <a:latin typeface="Courier New" panose="02070309020205020404" pitchFamily="49" charset="0"/>
                <a:cs typeface="Courier New" panose="02070309020205020404" pitchFamily="49" charset="0"/>
              </a:rPr>
              <a:t>src</a:t>
            </a:r>
            <a:r>
              <a:rPr lang="en-US" sz="1400" b="1" dirty="0">
                <a:latin typeface="Courier New" panose="02070309020205020404" pitchFamily="49" charset="0"/>
                <a:cs typeface="Courier New" panose="02070309020205020404" pitchFamily="49" charset="0"/>
              </a:rPr>
              <a:t>="jquery-3.1.1.slim.min.js"&gt;&lt;/script&gt;</a:t>
            </a:r>
          </a:p>
        </p:txBody>
      </p:sp>
    </p:spTree>
    <p:extLst>
      <p:ext uri="{BB962C8B-B14F-4D97-AF65-F5344CB8AC3E}">
        <p14:creationId xmlns:p14="http://schemas.microsoft.com/office/powerpoint/2010/main" val="33645337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9B9BC-3A2A-49D2-A232-F68B5076FA82}"/>
              </a:ext>
            </a:extLst>
          </p:cNvPr>
          <p:cNvSpPr>
            <a:spLocks noGrp="1"/>
          </p:cNvSpPr>
          <p:nvPr>
            <p:ph type="title"/>
          </p:nvPr>
        </p:nvSpPr>
        <p:spPr/>
        <p:txBody>
          <a:bodyPr>
            <a:normAutofit fontScale="90000"/>
          </a:bodyPr>
          <a:lstStyle/>
          <a:p>
            <a:r>
              <a:rPr lang="en-US" sz="5400" dirty="0"/>
              <a:t>More jQuery Event Concepts</a:t>
            </a:r>
          </a:p>
        </p:txBody>
      </p:sp>
      <p:sp>
        <p:nvSpPr>
          <p:cNvPr id="3" name="Content Placeholder 2">
            <a:extLst>
              <a:ext uri="{FF2B5EF4-FFF2-40B4-BE49-F238E27FC236}">
                <a16:creationId xmlns:a16="http://schemas.microsoft.com/office/drawing/2014/main" id="{F0EB3294-D90B-45EF-BBB5-B0E9B5F4E96B}"/>
              </a:ext>
            </a:extLst>
          </p:cNvPr>
          <p:cNvSpPr>
            <a:spLocks noGrp="1"/>
          </p:cNvSpPr>
          <p:nvPr>
            <p:ph idx="1"/>
          </p:nvPr>
        </p:nvSpPr>
        <p:spPr/>
        <p:txBody>
          <a:bodyPr>
            <a:normAutofit/>
          </a:bodyPr>
          <a:lstStyle/>
          <a:p>
            <a:r>
              <a:rPr lang="en-US" sz="2800" dirty="0"/>
              <a:t>Waiting for the HTML to Load</a:t>
            </a:r>
          </a:p>
          <a:p>
            <a:r>
              <a:rPr lang="en-US" dirty="0"/>
              <a:t>An Alternative to $(DOCUMENT).READY() </a:t>
            </a:r>
          </a:p>
          <a:p>
            <a:r>
              <a:rPr lang="en-US" dirty="0" err="1"/>
              <a:t>Mousing</a:t>
            </a:r>
            <a:r>
              <a:rPr lang="en-US" dirty="0"/>
              <a:t> Over and Off an Element </a:t>
            </a:r>
          </a:p>
          <a:p>
            <a:r>
              <a:rPr lang="en-US" dirty="0"/>
              <a:t>Stopping an Event’s Normal Behavior </a:t>
            </a:r>
          </a:p>
          <a:p>
            <a:r>
              <a:rPr lang="en-US" dirty="0"/>
              <a:t>Removing Events </a:t>
            </a:r>
          </a:p>
          <a:p>
            <a:endParaRPr lang="en-US" dirty="0"/>
          </a:p>
        </p:txBody>
      </p:sp>
      <p:sp>
        <p:nvSpPr>
          <p:cNvPr id="4" name="Date Placeholder 3">
            <a:extLst>
              <a:ext uri="{FF2B5EF4-FFF2-40B4-BE49-F238E27FC236}">
                <a16:creationId xmlns:a16="http://schemas.microsoft.com/office/drawing/2014/main" id="{1E996465-9719-465F-8ECA-220913943CD4}"/>
              </a:ext>
            </a:extLst>
          </p:cNvPr>
          <p:cNvSpPr>
            <a:spLocks noGrp="1"/>
          </p:cNvSpPr>
          <p:nvPr>
            <p:ph type="dt" sz="half" idx="10"/>
          </p:nvPr>
        </p:nvSpPr>
        <p:spPr/>
        <p:txBody>
          <a:bodyPr/>
          <a:lstStyle/>
          <a:p>
            <a:fld id="{35260DDA-F64F-427C-9B4C-44A62726D386}" type="datetime1">
              <a:rPr lang="en-US" smtClean="0"/>
              <a:t>1/21/2019</a:t>
            </a:fld>
            <a:endParaRPr lang="en-US"/>
          </a:p>
        </p:txBody>
      </p:sp>
      <p:sp>
        <p:nvSpPr>
          <p:cNvPr id="5" name="Footer Placeholder 4">
            <a:extLst>
              <a:ext uri="{FF2B5EF4-FFF2-40B4-BE49-F238E27FC236}">
                <a16:creationId xmlns:a16="http://schemas.microsoft.com/office/drawing/2014/main" id="{F1E210A9-C762-4FD2-A31A-AE1605FF7685}"/>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DC3A03B0-3086-450F-9C5F-C33B8DDA224E}"/>
              </a:ext>
            </a:extLst>
          </p:cNvPr>
          <p:cNvSpPr>
            <a:spLocks noGrp="1"/>
          </p:cNvSpPr>
          <p:nvPr>
            <p:ph type="sldNum" sz="quarter" idx="12"/>
          </p:nvPr>
        </p:nvSpPr>
        <p:spPr/>
        <p:txBody>
          <a:bodyPr/>
          <a:lstStyle/>
          <a:p>
            <a:fld id="{3D46CBA2-ECE5-4BE9-B546-6761E0E67089}" type="slidenum">
              <a:rPr lang="en-US" smtClean="0"/>
              <a:t>50</a:t>
            </a:fld>
            <a:endParaRPr lang="en-US"/>
          </a:p>
        </p:txBody>
      </p:sp>
    </p:spTree>
    <p:extLst>
      <p:ext uri="{BB962C8B-B14F-4D97-AF65-F5344CB8AC3E}">
        <p14:creationId xmlns:p14="http://schemas.microsoft.com/office/powerpoint/2010/main" val="2202922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578A6-6FB4-4222-B26C-F2AC57535190}"/>
              </a:ext>
            </a:extLst>
          </p:cNvPr>
          <p:cNvSpPr>
            <a:spLocks noGrp="1"/>
          </p:cNvSpPr>
          <p:nvPr>
            <p:ph type="title"/>
          </p:nvPr>
        </p:nvSpPr>
        <p:spPr/>
        <p:txBody>
          <a:bodyPr/>
          <a:lstStyle/>
          <a:p>
            <a:r>
              <a:rPr lang="en-US" dirty="0"/>
              <a:t>Shorthand Ready Function</a:t>
            </a:r>
          </a:p>
        </p:txBody>
      </p:sp>
      <p:sp>
        <p:nvSpPr>
          <p:cNvPr id="4" name="Rectangle 3">
            <a:extLst>
              <a:ext uri="{FF2B5EF4-FFF2-40B4-BE49-F238E27FC236}">
                <a16:creationId xmlns:a16="http://schemas.microsoft.com/office/drawing/2014/main" id="{D790CD64-798B-43C6-8FF5-9AACCB68357A}"/>
              </a:ext>
            </a:extLst>
          </p:cNvPr>
          <p:cNvSpPr/>
          <p:nvPr/>
        </p:nvSpPr>
        <p:spPr>
          <a:xfrm>
            <a:off x="914400" y="1809750"/>
            <a:ext cx="6096000" cy="923330"/>
          </a:xfrm>
          <a:prstGeom prst="rect">
            <a:avLst/>
          </a:prstGeom>
        </p:spPr>
        <p:txBody>
          <a:bodyPr wrap="square">
            <a:spAutoFit/>
          </a:bodyPr>
          <a:lstStyle/>
          <a:p>
            <a:r>
              <a:rPr lang="en-US" b="1" dirty="0">
                <a:solidFill>
                  <a:srgbClr val="211D1E"/>
                </a:solidFill>
                <a:latin typeface="Courier New" panose="02070309020205020404" pitchFamily="49" charset="0"/>
                <a:cs typeface="Courier New" panose="02070309020205020404" pitchFamily="49" charset="0"/>
              </a:rPr>
              <a:t>$(document).ready(function() { </a:t>
            </a:r>
          </a:p>
          <a:p>
            <a:r>
              <a:rPr lang="en-US" b="1" dirty="0">
                <a:solidFill>
                  <a:schemeClr val="bg1">
                    <a:lumMod val="65000"/>
                  </a:schemeClr>
                </a:solidFill>
                <a:latin typeface="Courier New" panose="02070309020205020404" pitchFamily="49" charset="0"/>
                <a:cs typeface="Courier New" panose="02070309020205020404" pitchFamily="49" charset="0"/>
              </a:rPr>
              <a:t>  // all of your JavaScript goes in here. </a:t>
            </a:r>
          </a:p>
          <a:p>
            <a:r>
              <a:rPr lang="en-US" b="1" dirty="0">
                <a:solidFill>
                  <a:srgbClr val="211D1E"/>
                </a:solidFill>
                <a:latin typeface="Courier New" panose="02070309020205020404" pitchFamily="49" charset="0"/>
                <a:cs typeface="Courier New" panose="02070309020205020404" pitchFamily="49" charset="0"/>
              </a:rPr>
              <a:t>}); // end of ready() function </a:t>
            </a:r>
            <a:endParaRPr lang="en-US" dirty="0">
              <a:latin typeface="Courier New" panose="02070309020205020404" pitchFamily="49" charset="0"/>
              <a:cs typeface="Courier New" panose="02070309020205020404" pitchFamily="49" charset="0"/>
            </a:endParaRPr>
          </a:p>
        </p:txBody>
      </p:sp>
      <p:sp>
        <p:nvSpPr>
          <p:cNvPr id="5" name="Rectangle 4">
            <a:extLst>
              <a:ext uri="{FF2B5EF4-FFF2-40B4-BE49-F238E27FC236}">
                <a16:creationId xmlns:a16="http://schemas.microsoft.com/office/drawing/2014/main" id="{41B22679-1078-4C0F-AF42-B88C2E49FF6B}"/>
              </a:ext>
            </a:extLst>
          </p:cNvPr>
          <p:cNvSpPr/>
          <p:nvPr/>
        </p:nvSpPr>
        <p:spPr>
          <a:xfrm>
            <a:off x="2514600" y="3409950"/>
            <a:ext cx="5867400" cy="923330"/>
          </a:xfrm>
          <a:prstGeom prst="rect">
            <a:avLst/>
          </a:prstGeom>
        </p:spPr>
        <p:txBody>
          <a:bodyPr wrap="square">
            <a:spAutoFit/>
          </a:bodyPr>
          <a:lstStyle/>
          <a:p>
            <a:r>
              <a:rPr lang="en-US" b="1" dirty="0">
                <a:solidFill>
                  <a:srgbClr val="211D1E"/>
                </a:solidFill>
                <a:latin typeface="Courier New" panose="02070309020205020404" pitchFamily="49" charset="0"/>
                <a:cs typeface="Courier New" panose="02070309020205020404" pitchFamily="49" charset="0"/>
              </a:rPr>
              <a:t>$(function() { </a:t>
            </a:r>
          </a:p>
          <a:p>
            <a:r>
              <a:rPr lang="en-US" b="1" dirty="0">
                <a:solidFill>
                  <a:schemeClr val="bg1">
                    <a:lumMod val="65000"/>
                  </a:schemeClr>
                </a:solidFill>
                <a:latin typeface="Courier New" panose="02070309020205020404" pitchFamily="49" charset="0"/>
                <a:cs typeface="Courier New" panose="02070309020205020404" pitchFamily="49" charset="0"/>
              </a:rPr>
              <a:t>  // do something on document ready</a:t>
            </a:r>
          </a:p>
          <a:p>
            <a:r>
              <a:rPr lang="en-US" b="1" dirty="0">
                <a:solidFill>
                  <a:srgbClr val="211D1E"/>
                </a:solidFill>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3" name="Date Placeholder 2">
            <a:extLst>
              <a:ext uri="{FF2B5EF4-FFF2-40B4-BE49-F238E27FC236}">
                <a16:creationId xmlns:a16="http://schemas.microsoft.com/office/drawing/2014/main" id="{60D23C55-AE23-40AE-9C97-92A7F298AC0A}"/>
              </a:ext>
            </a:extLst>
          </p:cNvPr>
          <p:cNvSpPr>
            <a:spLocks noGrp="1"/>
          </p:cNvSpPr>
          <p:nvPr>
            <p:ph type="dt" sz="half" idx="10"/>
          </p:nvPr>
        </p:nvSpPr>
        <p:spPr/>
        <p:txBody>
          <a:bodyPr/>
          <a:lstStyle/>
          <a:p>
            <a:fld id="{EBA7B5B9-81D5-48CD-9934-C52958CE90FD}" type="datetime1">
              <a:rPr lang="en-US" smtClean="0"/>
              <a:t>1/21/2019</a:t>
            </a:fld>
            <a:endParaRPr lang="en-US"/>
          </a:p>
        </p:txBody>
      </p:sp>
      <p:sp>
        <p:nvSpPr>
          <p:cNvPr id="6" name="Footer Placeholder 5">
            <a:extLst>
              <a:ext uri="{FF2B5EF4-FFF2-40B4-BE49-F238E27FC236}">
                <a16:creationId xmlns:a16="http://schemas.microsoft.com/office/drawing/2014/main" id="{D7ADCBBF-D457-4502-8270-E7109D715A7F}"/>
              </a:ext>
            </a:extLst>
          </p:cNvPr>
          <p:cNvSpPr>
            <a:spLocks noGrp="1"/>
          </p:cNvSpPr>
          <p:nvPr>
            <p:ph type="ftr" sz="quarter" idx="11"/>
          </p:nvPr>
        </p:nvSpPr>
        <p:spPr/>
        <p:txBody>
          <a:bodyPr/>
          <a:lstStyle/>
          <a:p>
            <a:r>
              <a:rPr lang="en-US"/>
              <a:t>Copyright © 2007 - 2019 Carl M. Burnett</a:t>
            </a:r>
          </a:p>
        </p:txBody>
      </p:sp>
      <p:sp>
        <p:nvSpPr>
          <p:cNvPr id="7" name="Slide Number Placeholder 6">
            <a:extLst>
              <a:ext uri="{FF2B5EF4-FFF2-40B4-BE49-F238E27FC236}">
                <a16:creationId xmlns:a16="http://schemas.microsoft.com/office/drawing/2014/main" id="{1E918CC2-826D-4440-97CB-D40B718FA072}"/>
              </a:ext>
            </a:extLst>
          </p:cNvPr>
          <p:cNvSpPr>
            <a:spLocks noGrp="1"/>
          </p:cNvSpPr>
          <p:nvPr>
            <p:ph type="sldNum" sz="quarter" idx="12"/>
          </p:nvPr>
        </p:nvSpPr>
        <p:spPr/>
        <p:txBody>
          <a:bodyPr/>
          <a:lstStyle/>
          <a:p>
            <a:fld id="{3D46CBA2-ECE5-4BE9-B546-6761E0E67089}" type="slidenum">
              <a:rPr lang="en-US" smtClean="0"/>
              <a:t>51</a:t>
            </a:fld>
            <a:endParaRPr lang="en-US"/>
          </a:p>
        </p:txBody>
      </p:sp>
    </p:spTree>
    <p:extLst>
      <p:ext uri="{BB962C8B-B14F-4D97-AF65-F5344CB8AC3E}">
        <p14:creationId xmlns:p14="http://schemas.microsoft.com/office/powerpoint/2010/main" val="32225375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B9D45-35CF-4FEC-8727-A494EFF846C6}"/>
              </a:ext>
            </a:extLst>
          </p:cNvPr>
          <p:cNvSpPr>
            <a:spLocks noGrp="1"/>
          </p:cNvSpPr>
          <p:nvPr>
            <p:ph type="title"/>
          </p:nvPr>
        </p:nvSpPr>
        <p:spPr/>
        <p:txBody>
          <a:bodyPr>
            <a:normAutofit fontScale="90000"/>
          </a:bodyPr>
          <a:lstStyle/>
          <a:p>
            <a:r>
              <a:rPr lang="en-US" dirty="0" err="1"/>
              <a:t>Mousing</a:t>
            </a:r>
            <a:r>
              <a:rPr lang="en-US" dirty="0"/>
              <a:t> Over and Off an Element </a:t>
            </a:r>
          </a:p>
        </p:txBody>
      </p:sp>
      <p:pic>
        <p:nvPicPr>
          <p:cNvPr id="5" name="Picture 4">
            <a:extLst>
              <a:ext uri="{FF2B5EF4-FFF2-40B4-BE49-F238E27FC236}">
                <a16:creationId xmlns:a16="http://schemas.microsoft.com/office/drawing/2014/main" id="{8F066F78-5A29-48ED-BB2F-33D2A90790A5}"/>
              </a:ext>
            </a:extLst>
          </p:cNvPr>
          <p:cNvPicPr>
            <a:picLocks noChangeAspect="1"/>
          </p:cNvPicPr>
          <p:nvPr/>
        </p:nvPicPr>
        <p:blipFill>
          <a:blip r:embed="rId2"/>
          <a:stretch>
            <a:fillRect/>
          </a:stretch>
        </p:blipFill>
        <p:spPr>
          <a:xfrm>
            <a:off x="1752600" y="1581150"/>
            <a:ext cx="5448647" cy="3352800"/>
          </a:xfrm>
          <a:prstGeom prst="rect">
            <a:avLst/>
          </a:prstGeom>
        </p:spPr>
      </p:pic>
      <p:sp>
        <p:nvSpPr>
          <p:cNvPr id="3" name="Date Placeholder 2">
            <a:extLst>
              <a:ext uri="{FF2B5EF4-FFF2-40B4-BE49-F238E27FC236}">
                <a16:creationId xmlns:a16="http://schemas.microsoft.com/office/drawing/2014/main" id="{DE9A2CF3-76B3-4C5E-850D-7AEB2D80497D}"/>
              </a:ext>
            </a:extLst>
          </p:cNvPr>
          <p:cNvSpPr>
            <a:spLocks noGrp="1"/>
          </p:cNvSpPr>
          <p:nvPr>
            <p:ph type="dt" sz="half" idx="10"/>
          </p:nvPr>
        </p:nvSpPr>
        <p:spPr/>
        <p:txBody>
          <a:bodyPr/>
          <a:lstStyle/>
          <a:p>
            <a:fld id="{24D2DF13-E9F2-40A4-9617-498D60CA9704}" type="datetime1">
              <a:rPr lang="en-US" smtClean="0"/>
              <a:t>1/21/2019</a:t>
            </a:fld>
            <a:endParaRPr lang="en-US"/>
          </a:p>
        </p:txBody>
      </p:sp>
      <p:sp>
        <p:nvSpPr>
          <p:cNvPr id="4" name="Footer Placeholder 3">
            <a:extLst>
              <a:ext uri="{FF2B5EF4-FFF2-40B4-BE49-F238E27FC236}">
                <a16:creationId xmlns:a16="http://schemas.microsoft.com/office/drawing/2014/main" id="{01B2856A-CD1E-4B65-9851-A7FD184CDB85}"/>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6A52BC36-AA65-455A-A18E-852E9734F054}"/>
              </a:ext>
            </a:extLst>
          </p:cNvPr>
          <p:cNvSpPr>
            <a:spLocks noGrp="1"/>
          </p:cNvSpPr>
          <p:nvPr>
            <p:ph type="sldNum" sz="quarter" idx="12"/>
          </p:nvPr>
        </p:nvSpPr>
        <p:spPr/>
        <p:txBody>
          <a:bodyPr/>
          <a:lstStyle/>
          <a:p>
            <a:fld id="{3D46CBA2-ECE5-4BE9-B546-6761E0E67089}" type="slidenum">
              <a:rPr lang="en-US" smtClean="0"/>
              <a:t>52</a:t>
            </a:fld>
            <a:endParaRPr lang="en-US"/>
          </a:p>
        </p:txBody>
      </p:sp>
    </p:spTree>
    <p:extLst>
      <p:ext uri="{BB962C8B-B14F-4D97-AF65-F5344CB8AC3E}">
        <p14:creationId xmlns:p14="http://schemas.microsoft.com/office/powerpoint/2010/main" val="19956030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3022F-64A8-4CBB-BE4D-F42FC6FDDC68}"/>
              </a:ext>
            </a:extLst>
          </p:cNvPr>
          <p:cNvSpPr>
            <a:spLocks noGrp="1"/>
          </p:cNvSpPr>
          <p:nvPr>
            <p:ph type="title"/>
          </p:nvPr>
        </p:nvSpPr>
        <p:spPr/>
        <p:txBody>
          <a:bodyPr/>
          <a:lstStyle/>
          <a:p>
            <a:r>
              <a:rPr lang="en-US" dirty="0"/>
              <a:t>Event Properties</a:t>
            </a:r>
          </a:p>
        </p:txBody>
      </p:sp>
      <p:graphicFrame>
        <p:nvGraphicFramePr>
          <p:cNvPr id="4" name="Content Placeholder 3">
            <a:extLst>
              <a:ext uri="{FF2B5EF4-FFF2-40B4-BE49-F238E27FC236}">
                <a16:creationId xmlns:a16="http://schemas.microsoft.com/office/drawing/2014/main" id="{9721AF2F-6CA6-4E07-B6FF-3D920F2AE64D}"/>
              </a:ext>
            </a:extLst>
          </p:cNvPr>
          <p:cNvGraphicFramePr>
            <a:graphicFrameLocks/>
          </p:cNvGraphicFramePr>
          <p:nvPr>
            <p:extLst/>
          </p:nvPr>
        </p:nvGraphicFramePr>
        <p:xfrm>
          <a:off x="381000" y="1389940"/>
          <a:ext cx="8458200" cy="333756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370840">
                <a:tc>
                  <a:txBody>
                    <a:bodyPr/>
                    <a:lstStyle/>
                    <a:p>
                      <a:r>
                        <a:rPr lang="en-US" sz="1600" b="1" dirty="0">
                          <a:effectLst/>
                          <a:latin typeface="+mj-lt"/>
                        </a:rPr>
                        <a:t>Property</a:t>
                      </a:r>
                    </a:p>
                  </a:txBody>
                  <a:tcPr anchor="ctr"/>
                </a:tc>
                <a:tc>
                  <a:txBody>
                    <a:bodyPr/>
                    <a:lstStyle/>
                    <a:p>
                      <a:r>
                        <a:rPr lang="en-US" sz="1600" b="1">
                          <a:latin typeface="+mj-lt"/>
                        </a:rPr>
                        <a:t>Description</a:t>
                      </a:r>
                    </a:p>
                  </a:txBody>
                  <a:tcPr anchor="ct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baseline="0" dirty="0" err="1">
                          <a:solidFill>
                            <a:schemeClr val="dk1"/>
                          </a:solidFill>
                          <a:latin typeface="+mj-lt"/>
                          <a:ea typeface="+mn-ea"/>
                          <a:cs typeface="+mn-cs"/>
                        </a:rPr>
                        <a:t>pageX</a:t>
                      </a:r>
                      <a:r>
                        <a:rPr kumimoji="0" lang="en-US" sz="1200" b="1" i="0" u="none" strike="noStrike" kern="1200" baseline="0" dirty="0">
                          <a:solidFill>
                            <a:schemeClr val="dk1"/>
                          </a:solidFill>
                          <a:latin typeface="+mj-lt"/>
                          <a:ea typeface="+mn-ea"/>
                          <a:cs typeface="+mn-cs"/>
                        </a:rPr>
                        <a:t> </a:t>
                      </a:r>
                    </a:p>
                  </a:txBody>
                  <a:tcPr anchor="ctr"/>
                </a:tc>
                <a:tc>
                  <a:txBody>
                    <a:bodyPr/>
                    <a:lstStyle/>
                    <a:p>
                      <a:r>
                        <a:rPr kumimoji="0" lang="en-US" sz="1200" b="1" i="0" u="none" strike="noStrike" kern="1200" baseline="0" dirty="0">
                          <a:solidFill>
                            <a:schemeClr val="dk1"/>
                          </a:solidFill>
                          <a:latin typeface="+mj-lt"/>
                          <a:ea typeface="+mn-ea"/>
                          <a:cs typeface="+mn-cs"/>
                        </a:rPr>
                        <a:t>The distance (in pixels) of the mouse pointer from the left edge of the browser window. 	</a:t>
                      </a:r>
                      <a:endParaRPr lang="en-US" sz="1200" b="1" dirty="0">
                        <a:latin typeface="+mj-lt"/>
                      </a:endParaRPr>
                    </a:p>
                  </a:txBody>
                  <a:tcPr anchor="ctr"/>
                </a:tc>
                <a:extLst>
                  <a:ext uri="{0D108BD9-81ED-4DB2-BD59-A6C34878D82A}">
                    <a16:rowId xmlns:a16="http://schemas.microsoft.com/office/drawing/2014/main" val="17292292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baseline="0" dirty="0" err="1">
                          <a:solidFill>
                            <a:schemeClr val="dk1"/>
                          </a:solidFill>
                          <a:latin typeface="+mj-lt"/>
                          <a:ea typeface="+mn-ea"/>
                          <a:cs typeface="+mn-cs"/>
                        </a:rPr>
                        <a:t>pageY</a:t>
                      </a:r>
                      <a:r>
                        <a:rPr kumimoji="0" lang="en-US" sz="1200" b="1" i="0" u="none" strike="noStrike" kern="1200" baseline="0" dirty="0">
                          <a:solidFill>
                            <a:schemeClr val="dk1"/>
                          </a:solidFill>
                          <a:latin typeface="+mj-lt"/>
                          <a:ea typeface="+mn-ea"/>
                          <a:cs typeface="+mn-cs"/>
                        </a:rPr>
                        <a:t> </a:t>
                      </a:r>
                      <a:endParaRPr lang="en-US" sz="12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baseline="0" dirty="0">
                          <a:solidFill>
                            <a:schemeClr val="dk1"/>
                          </a:solidFill>
                          <a:latin typeface="+mj-lt"/>
                          <a:ea typeface="+mn-ea"/>
                          <a:cs typeface="+mn-cs"/>
                        </a:rPr>
                        <a:t>The distance (in pixels) of the mouse pointer from the top edge of the browser window. 	</a:t>
                      </a:r>
                    </a:p>
                  </a:txBody>
                  <a:tcPr anchor="ct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baseline="0" dirty="0" err="1">
                          <a:solidFill>
                            <a:schemeClr val="dk1"/>
                          </a:solidFill>
                          <a:latin typeface="+mj-lt"/>
                          <a:ea typeface="+mn-ea"/>
                          <a:cs typeface="+mn-cs"/>
                        </a:rPr>
                        <a:t>screenX</a:t>
                      </a:r>
                      <a:r>
                        <a:rPr kumimoji="0" lang="en-US" sz="1200" b="1" i="0" u="none" strike="noStrike" kern="1200" baseline="0" dirty="0">
                          <a:solidFill>
                            <a:schemeClr val="dk1"/>
                          </a:solidFill>
                          <a:latin typeface="+mj-lt"/>
                          <a:ea typeface="+mn-ea"/>
                          <a:cs typeface="+mn-cs"/>
                        </a:rPr>
                        <a:t> </a:t>
                      </a:r>
                      <a:endParaRPr lang="en-US" sz="12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baseline="0" dirty="0">
                          <a:solidFill>
                            <a:schemeClr val="dk1"/>
                          </a:solidFill>
                          <a:latin typeface="+mj-lt"/>
                          <a:ea typeface="+mn-ea"/>
                          <a:cs typeface="+mn-cs"/>
                        </a:rPr>
                        <a:t>The distance (in pixels) of the mouse pointer from the left edge of the monitor. 	</a:t>
                      </a:r>
                    </a:p>
                  </a:txBody>
                  <a:tcPr anchor="ct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baseline="0" dirty="0" err="1">
                          <a:solidFill>
                            <a:schemeClr val="dk1"/>
                          </a:solidFill>
                          <a:latin typeface="+mj-lt"/>
                          <a:ea typeface="+mn-ea"/>
                          <a:cs typeface="+mn-cs"/>
                        </a:rPr>
                        <a:t>screenY</a:t>
                      </a:r>
                      <a:r>
                        <a:rPr kumimoji="0" lang="en-US" sz="1200" b="1" i="0" u="none" strike="noStrike" kern="1200" baseline="0" dirty="0">
                          <a:solidFill>
                            <a:schemeClr val="dk1"/>
                          </a:solidFill>
                          <a:latin typeface="+mj-lt"/>
                          <a:ea typeface="+mn-ea"/>
                          <a:cs typeface="+mn-cs"/>
                        </a:rPr>
                        <a:t> </a:t>
                      </a:r>
                      <a:endParaRPr lang="en-US" sz="12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baseline="0" dirty="0">
                          <a:solidFill>
                            <a:schemeClr val="dk1"/>
                          </a:solidFill>
                          <a:latin typeface="+mj-lt"/>
                          <a:ea typeface="+mn-ea"/>
                          <a:cs typeface="+mn-cs"/>
                        </a:rPr>
                        <a:t>The distance (in pixels) of the mouse pointer from the top edge of the monitor. 	</a:t>
                      </a:r>
                    </a:p>
                  </a:txBody>
                  <a:tcPr anchor="ct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baseline="0" dirty="0" err="1">
                          <a:solidFill>
                            <a:schemeClr val="dk1"/>
                          </a:solidFill>
                          <a:latin typeface="+mj-lt"/>
                          <a:ea typeface="+mn-ea"/>
                          <a:cs typeface="+mn-cs"/>
                        </a:rPr>
                        <a:t>shiftKey</a:t>
                      </a:r>
                      <a:r>
                        <a:rPr kumimoji="0" lang="en-US" sz="1200" b="1" i="0" u="none" strike="noStrike" kern="1200" baseline="0" dirty="0">
                          <a:solidFill>
                            <a:schemeClr val="dk1"/>
                          </a:solidFill>
                          <a:latin typeface="+mj-lt"/>
                          <a:ea typeface="+mn-ea"/>
                          <a:cs typeface="+mn-cs"/>
                        </a:rPr>
                        <a:t> </a:t>
                      </a:r>
                      <a:endParaRPr lang="en-US" sz="12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baseline="0" dirty="0">
                          <a:solidFill>
                            <a:schemeClr val="dk1"/>
                          </a:solidFill>
                          <a:latin typeface="+mj-lt"/>
                          <a:ea typeface="+mn-ea"/>
                          <a:cs typeface="+mn-cs"/>
                        </a:rPr>
                        <a:t>Is true if the shift key is down when the event occurs. 	</a:t>
                      </a:r>
                    </a:p>
                  </a:txBody>
                  <a:tcPr anchor="ctr"/>
                </a:tc>
                <a:extLst>
                  <a:ext uri="{0D108BD9-81ED-4DB2-BD59-A6C34878D82A}">
                    <a16:rowId xmlns:a16="http://schemas.microsoft.com/office/drawing/2014/main"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baseline="0" dirty="0">
                          <a:solidFill>
                            <a:schemeClr val="dk1"/>
                          </a:solidFill>
                          <a:latin typeface="+mj-lt"/>
                          <a:ea typeface="+mn-ea"/>
                          <a:cs typeface="+mn-cs"/>
                        </a:rPr>
                        <a:t>which </a:t>
                      </a:r>
                      <a:endParaRPr lang="en-US" sz="1200" b="1" dirty="0">
                        <a:latin typeface="+mj-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baseline="0" dirty="0">
                          <a:solidFill>
                            <a:schemeClr val="dk1"/>
                          </a:solidFill>
                          <a:latin typeface="+mj-lt"/>
                          <a:ea typeface="+mn-ea"/>
                          <a:cs typeface="+mn-cs"/>
                        </a:rPr>
                        <a:t>Use with the keypress event to determine the numeric code for the key that was pressed (see tip, next). </a:t>
                      </a:r>
                    </a:p>
                  </a:txBody>
                  <a:tcPr anchor="ctr"/>
                </a:tc>
                <a:extLst>
                  <a:ext uri="{0D108BD9-81ED-4DB2-BD59-A6C34878D82A}">
                    <a16:rowId xmlns:a16="http://schemas.microsoft.com/office/drawing/2014/main" val="3299385962"/>
                  </a:ext>
                </a:extLst>
              </a:tr>
              <a:tr h="370840">
                <a:tc>
                  <a:txBody>
                    <a:bodyPr/>
                    <a:lstStyle/>
                    <a:p>
                      <a:r>
                        <a:rPr kumimoji="0" lang="en-US" sz="1200" b="1" i="0" u="none" strike="noStrike" kern="1200" baseline="0" dirty="0">
                          <a:solidFill>
                            <a:schemeClr val="dk1"/>
                          </a:solidFill>
                          <a:latin typeface="+mj-lt"/>
                          <a:ea typeface="+mn-ea"/>
                          <a:cs typeface="+mn-cs"/>
                        </a:rPr>
                        <a:t>target </a:t>
                      </a:r>
                      <a:endParaRPr lang="en-US" sz="1200" b="1" dirty="0">
                        <a:latin typeface="+mj-lt"/>
                      </a:endParaRPr>
                    </a:p>
                  </a:txBody>
                  <a:tcPr anchor="ctr"/>
                </a:tc>
                <a:tc>
                  <a:txBody>
                    <a:bodyPr/>
                    <a:lstStyle/>
                    <a:p>
                      <a:r>
                        <a:rPr kumimoji="0" lang="en-US" sz="1200" b="1" i="0" u="none" strike="noStrike" kern="1200" baseline="0" dirty="0">
                          <a:solidFill>
                            <a:schemeClr val="dk1"/>
                          </a:solidFill>
                          <a:latin typeface="+mj-lt"/>
                          <a:ea typeface="+mn-ea"/>
                          <a:cs typeface="+mn-cs"/>
                        </a:rPr>
                        <a:t>The object that was the “target” of the event—for example, for a click event, the element that was clicked. </a:t>
                      </a:r>
                      <a:endParaRPr lang="en-US" sz="1200" b="1" dirty="0">
                        <a:latin typeface="+mj-lt"/>
                      </a:endParaRPr>
                    </a:p>
                  </a:txBody>
                  <a:tcPr anchor="ctr"/>
                </a:tc>
                <a:extLst>
                  <a:ext uri="{0D108BD9-81ED-4DB2-BD59-A6C34878D82A}">
                    <a16:rowId xmlns:a16="http://schemas.microsoft.com/office/drawing/2014/main" val="1215104317"/>
                  </a:ext>
                </a:extLst>
              </a:tr>
              <a:tr h="370840">
                <a:tc>
                  <a:txBody>
                    <a:bodyPr/>
                    <a:lstStyle/>
                    <a:p>
                      <a:r>
                        <a:rPr kumimoji="0" lang="en-US" sz="1200" b="1" i="0" u="none" strike="noStrike" kern="1200" baseline="0" dirty="0">
                          <a:solidFill>
                            <a:schemeClr val="dk1"/>
                          </a:solidFill>
                          <a:latin typeface="+mj-lt"/>
                          <a:ea typeface="+mn-ea"/>
                          <a:cs typeface="+mn-cs"/>
                        </a:rPr>
                        <a:t>data </a:t>
                      </a:r>
                      <a:endParaRPr lang="en-US" sz="1200" b="1" dirty="0">
                        <a:latin typeface="+mj-lt"/>
                      </a:endParaRPr>
                    </a:p>
                  </a:txBody>
                  <a:tcPr anchor="ctr"/>
                </a:tc>
                <a:tc>
                  <a:txBody>
                    <a:bodyPr/>
                    <a:lstStyle/>
                    <a:p>
                      <a:r>
                        <a:rPr kumimoji="0" lang="en-US" sz="1200" b="1" i="0" u="none" strike="noStrike" kern="1200" baseline="0" dirty="0">
                          <a:solidFill>
                            <a:schemeClr val="dk1"/>
                          </a:solidFill>
                          <a:latin typeface="+mj-lt"/>
                          <a:ea typeface="+mn-ea"/>
                          <a:cs typeface="+mn-cs"/>
                        </a:rPr>
                        <a:t>A jQuery object used with the on() function to pass data to an event handling function (page 167). </a:t>
                      </a:r>
                      <a:endParaRPr lang="en-US" sz="1200" b="1" dirty="0">
                        <a:latin typeface="+mj-lt"/>
                      </a:endParaRPr>
                    </a:p>
                  </a:txBody>
                  <a:tcPr anchor="ctr"/>
                </a:tc>
                <a:extLst>
                  <a:ext uri="{0D108BD9-81ED-4DB2-BD59-A6C34878D82A}">
                    <a16:rowId xmlns:a16="http://schemas.microsoft.com/office/drawing/2014/main" val="3428655604"/>
                  </a:ext>
                </a:extLst>
              </a:tr>
            </a:tbl>
          </a:graphicData>
        </a:graphic>
      </p:graphicFrame>
      <p:sp>
        <p:nvSpPr>
          <p:cNvPr id="3" name="Date Placeholder 2">
            <a:extLst>
              <a:ext uri="{FF2B5EF4-FFF2-40B4-BE49-F238E27FC236}">
                <a16:creationId xmlns:a16="http://schemas.microsoft.com/office/drawing/2014/main" id="{7CD64120-95DB-49AA-972A-F02E9CCB4861}"/>
              </a:ext>
            </a:extLst>
          </p:cNvPr>
          <p:cNvSpPr>
            <a:spLocks noGrp="1"/>
          </p:cNvSpPr>
          <p:nvPr>
            <p:ph type="dt" sz="half" idx="10"/>
          </p:nvPr>
        </p:nvSpPr>
        <p:spPr/>
        <p:txBody>
          <a:bodyPr/>
          <a:lstStyle/>
          <a:p>
            <a:fld id="{B9D5510B-C5F6-47F2-8AA4-384EA5C0B001}" type="datetime1">
              <a:rPr lang="en-US" smtClean="0"/>
              <a:t>1/21/2019</a:t>
            </a:fld>
            <a:endParaRPr lang="en-US"/>
          </a:p>
        </p:txBody>
      </p:sp>
      <p:sp>
        <p:nvSpPr>
          <p:cNvPr id="5" name="Footer Placeholder 4">
            <a:extLst>
              <a:ext uri="{FF2B5EF4-FFF2-40B4-BE49-F238E27FC236}">
                <a16:creationId xmlns:a16="http://schemas.microsoft.com/office/drawing/2014/main" id="{3B25A5A4-22D6-4EA7-AD73-E364B18EB844}"/>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5E586761-ADC7-4FD3-A6EE-846A5868BE51}"/>
              </a:ext>
            </a:extLst>
          </p:cNvPr>
          <p:cNvSpPr>
            <a:spLocks noGrp="1"/>
          </p:cNvSpPr>
          <p:nvPr>
            <p:ph type="sldNum" sz="quarter" idx="12"/>
          </p:nvPr>
        </p:nvSpPr>
        <p:spPr/>
        <p:txBody>
          <a:bodyPr/>
          <a:lstStyle/>
          <a:p>
            <a:fld id="{3D46CBA2-ECE5-4BE9-B546-6761E0E67089}" type="slidenum">
              <a:rPr lang="en-US" smtClean="0"/>
              <a:t>53</a:t>
            </a:fld>
            <a:endParaRPr lang="en-US"/>
          </a:p>
        </p:txBody>
      </p:sp>
    </p:spTree>
    <p:extLst>
      <p:ext uri="{BB962C8B-B14F-4D97-AF65-F5344CB8AC3E}">
        <p14:creationId xmlns:p14="http://schemas.microsoft.com/office/powerpoint/2010/main" val="23668883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10038-4E62-40C1-9F5A-68B52F23C786}"/>
              </a:ext>
            </a:extLst>
          </p:cNvPr>
          <p:cNvSpPr>
            <a:spLocks noGrp="1"/>
          </p:cNvSpPr>
          <p:nvPr>
            <p:ph type="title"/>
          </p:nvPr>
        </p:nvSpPr>
        <p:spPr/>
        <p:txBody>
          <a:bodyPr>
            <a:noAutofit/>
          </a:bodyPr>
          <a:lstStyle/>
          <a:p>
            <a:r>
              <a:rPr lang="en-US" sz="4000" dirty="0"/>
              <a:t>Stopping an Event’s Normal Behavior </a:t>
            </a:r>
          </a:p>
        </p:txBody>
      </p:sp>
      <p:sp>
        <p:nvSpPr>
          <p:cNvPr id="5" name="Rectangle 4">
            <a:extLst>
              <a:ext uri="{FF2B5EF4-FFF2-40B4-BE49-F238E27FC236}">
                <a16:creationId xmlns:a16="http://schemas.microsoft.com/office/drawing/2014/main" id="{2DDB1221-200F-4E81-A10D-3B035AF3A738}"/>
              </a:ext>
            </a:extLst>
          </p:cNvPr>
          <p:cNvSpPr/>
          <p:nvPr/>
        </p:nvSpPr>
        <p:spPr>
          <a:xfrm>
            <a:off x="762000" y="1721268"/>
            <a:ext cx="7086600" cy="1200329"/>
          </a:xfrm>
          <a:prstGeom prst="rect">
            <a:avLst/>
          </a:prstGeom>
        </p:spPr>
        <p:txBody>
          <a:bodyPr wrap="square">
            <a:spAutoFit/>
          </a:bodyPr>
          <a:lstStyle/>
          <a:p>
            <a:r>
              <a:rPr lang="en-US" dirty="0">
                <a:solidFill>
                  <a:srgbClr val="211D1E"/>
                </a:solidFill>
                <a:latin typeface="Courier New" panose="02070309020205020404" pitchFamily="49" charset="0"/>
                <a:cs typeface="Courier New" panose="02070309020205020404" pitchFamily="49" charset="0"/>
              </a:rPr>
              <a:t>$('#menu').click(function(</a:t>
            </a:r>
            <a:r>
              <a:rPr lang="en-US" dirty="0" err="1">
                <a:solidFill>
                  <a:srgbClr val="211D1E"/>
                </a:solidFill>
                <a:latin typeface="Courier New" panose="02070309020205020404" pitchFamily="49" charset="0"/>
                <a:cs typeface="Courier New" panose="02070309020205020404" pitchFamily="49" charset="0"/>
              </a:rPr>
              <a:t>evt</a:t>
            </a:r>
            <a:r>
              <a:rPr lang="en-US" dirty="0">
                <a:solidFill>
                  <a:srgbClr val="211D1E"/>
                </a:solidFill>
                <a:latin typeface="Courier New" panose="02070309020205020404" pitchFamily="49" charset="0"/>
                <a:cs typeface="Courier New" panose="02070309020205020404" pitchFamily="49" charset="0"/>
              </a:rPr>
              <a:t>){ </a:t>
            </a:r>
          </a:p>
          <a:p>
            <a:r>
              <a:rPr lang="en-US" dirty="0">
                <a:solidFill>
                  <a:srgbClr val="211D1E"/>
                </a:solidFill>
                <a:latin typeface="Courier New" panose="02070309020205020404" pitchFamily="49" charset="0"/>
                <a:cs typeface="Courier New" panose="02070309020205020404" pitchFamily="49" charset="0"/>
              </a:rPr>
              <a:t>  // clever </a:t>
            </a:r>
            <a:r>
              <a:rPr lang="en-US" dirty="0" err="1">
                <a:solidFill>
                  <a:srgbClr val="211D1E"/>
                </a:solidFill>
                <a:latin typeface="Courier New" panose="02070309020205020404" pitchFamily="49" charset="0"/>
                <a:cs typeface="Courier New" panose="02070309020205020404" pitchFamily="49" charset="0"/>
              </a:rPr>
              <a:t>javascript</a:t>
            </a:r>
            <a:r>
              <a:rPr lang="en-US" dirty="0">
                <a:solidFill>
                  <a:srgbClr val="211D1E"/>
                </a:solidFill>
                <a:latin typeface="Courier New" panose="02070309020205020404" pitchFamily="49" charset="0"/>
                <a:cs typeface="Courier New" panose="02070309020205020404" pitchFamily="49" charset="0"/>
              </a:rPr>
              <a:t> goes here </a:t>
            </a:r>
            <a:r>
              <a:rPr lang="en-US" b="1" dirty="0" err="1">
                <a:solidFill>
                  <a:srgbClr val="211D1E"/>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evt.preventDefault</a:t>
            </a:r>
            <a:r>
              <a:rPr lang="en-US" b="1" dirty="0">
                <a:solidFill>
                  <a:srgbClr val="211D1E"/>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 </a:t>
            </a:r>
            <a:r>
              <a:rPr lang="en-US" dirty="0">
                <a:solidFill>
                  <a:srgbClr val="211D1E"/>
                </a:solidFill>
                <a:latin typeface="Courier New" panose="02070309020205020404" pitchFamily="49" charset="0"/>
                <a:cs typeface="Courier New" panose="02070309020205020404" pitchFamily="49" charset="0"/>
              </a:rPr>
              <a:t>// don't follow the link </a:t>
            </a:r>
          </a:p>
          <a:p>
            <a:r>
              <a:rPr lang="en-US" dirty="0">
                <a:solidFill>
                  <a:srgbClr val="211D1E"/>
                </a:solidFill>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p:txBody>
      </p:sp>
      <p:sp>
        <p:nvSpPr>
          <p:cNvPr id="6" name="Rectangle 5">
            <a:extLst>
              <a:ext uri="{FF2B5EF4-FFF2-40B4-BE49-F238E27FC236}">
                <a16:creationId xmlns:a16="http://schemas.microsoft.com/office/drawing/2014/main" id="{8151EFC1-8C4B-4F16-8CC6-D77BBF0CFD33}"/>
              </a:ext>
            </a:extLst>
          </p:cNvPr>
          <p:cNvSpPr/>
          <p:nvPr/>
        </p:nvSpPr>
        <p:spPr>
          <a:xfrm>
            <a:off x="1981200" y="3257550"/>
            <a:ext cx="6248400" cy="1200329"/>
          </a:xfrm>
          <a:prstGeom prst="rect">
            <a:avLst/>
          </a:prstGeom>
        </p:spPr>
        <p:txBody>
          <a:bodyPr wrap="square">
            <a:spAutoFit/>
          </a:bodyPr>
          <a:lstStyle/>
          <a:p>
            <a:r>
              <a:rPr lang="en-US" dirty="0">
                <a:solidFill>
                  <a:srgbClr val="211D1E"/>
                </a:solidFill>
                <a:latin typeface="Courier New" panose="02070309020205020404" pitchFamily="49" charset="0"/>
                <a:cs typeface="Courier New" panose="02070309020205020404" pitchFamily="49" charset="0"/>
              </a:rPr>
              <a:t>$('#menu').click(function(</a:t>
            </a:r>
            <a:r>
              <a:rPr lang="en-US" dirty="0" err="1">
                <a:solidFill>
                  <a:srgbClr val="211D1E"/>
                </a:solidFill>
                <a:latin typeface="Courier New" panose="02070309020205020404" pitchFamily="49" charset="0"/>
                <a:cs typeface="Courier New" panose="02070309020205020404" pitchFamily="49" charset="0"/>
              </a:rPr>
              <a:t>evt</a:t>
            </a:r>
            <a:r>
              <a:rPr lang="en-US" dirty="0">
                <a:solidFill>
                  <a:srgbClr val="211D1E"/>
                </a:solidFill>
                <a:latin typeface="Courier New" panose="02070309020205020404" pitchFamily="49" charset="0"/>
                <a:cs typeface="Courier New" panose="02070309020205020404" pitchFamily="49" charset="0"/>
              </a:rPr>
              <a:t>){ </a:t>
            </a:r>
          </a:p>
          <a:p>
            <a:r>
              <a:rPr lang="en-US" dirty="0">
                <a:solidFill>
                  <a:srgbClr val="211D1E"/>
                </a:solidFill>
                <a:latin typeface="Courier New" panose="02070309020205020404" pitchFamily="49" charset="0"/>
                <a:cs typeface="Courier New" panose="02070309020205020404" pitchFamily="49" charset="0"/>
              </a:rPr>
              <a:t>  // clever </a:t>
            </a:r>
            <a:r>
              <a:rPr lang="en-US" dirty="0" err="1">
                <a:solidFill>
                  <a:srgbClr val="211D1E"/>
                </a:solidFill>
                <a:latin typeface="Courier New" panose="02070309020205020404" pitchFamily="49" charset="0"/>
                <a:cs typeface="Courier New" panose="02070309020205020404" pitchFamily="49" charset="0"/>
              </a:rPr>
              <a:t>javascript</a:t>
            </a:r>
            <a:r>
              <a:rPr lang="en-US" dirty="0">
                <a:solidFill>
                  <a:srgbClr val="211D1E"/>
                </a:solidFill>
                <a:latin typeface="Courier New" panose="02070309020205020404" pitchFamily="49" charset="0"/>
                <a:cs typeface="Courier New" panose="02070309020205020404" pitchFamily="49" charset="0"/>
              </a:rPr>
              <a:t> goes here </a:t>
            </a:r>
          </a:p>
          <a:p>
            <a:r>
              <a:rPr lang="en-US" b="1" dirty="0">
                <a:solidFill>
                  <a:srgbClr val="211D1E"/>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return false; </a:t>
            </a:r>
            <a:r>
              <a:rPr lang="en-US" dirty="0">
                <a:solidFill>
                  <a:srgbClr val="211D1E"/>
                </a:solidFill>
                <a:latin typeface="Courier New" panose="02070309020205020404" pitchFamily="49" charset="0"/>
                <a:cs typeface="Courier New" panose="02070309020205020404" pitchFamily="49" charset="0"/>
              </a:rPr>
              <a:t>// don't follow the link </a:t>
            </a:r>
          </a:p>
          <a:p>
            <a:r>
              <a:rPr lang="en-US" dirty="0">
                <a:solidFill>
                  <a:srgbClr val="211D1E"/>
                </a:solidFill>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p:txBody>
      </p:sp>
      <p:sp>
        <p:nvSpPr>
          <p:cNvPr id="3" name="Date Placeholder 2">
            <a:extLst>
              <a:ext uri="{FF2B5EF4-FFF2-40B4-BE49-F238E27FC236}">
                <a16:creationId xmlns:a16="http://schemas.microsoft.com/office/drawing/2014/main" id="{F57C3A87-CF79-46EF-849E-595BA4A1CBB9}"/>
              </a:ext>
            </a:extLst>
          </p:cNvPr>
          <p:cNvSpPr>
            <a:spLocks noGrp="1"/>
          </p:cNvSpPr>
          <p:nvPr>
            <p:ph type="dt" sz="half" idx="10"/>
          </p:nvPr>
        </p:nvSpPr>
        <p:spPr/>
        <p:txBody>
          <a:bodyPr/>
          <a:lstStyle/>
          <a:p>
            <a:fld id="{04A09DB3-8D82-4BB0-8E8A-49E09C32623A}" type="datetime1">
              <a:rPr lang="en-US" smtClean="0"/>
              <a:t>1/21/2019</a:t>
            </a:fld>
            <a:endParaRPr lang="en-US"/>
          </a:p>
        </p:txBody>
      </p:sp>
      <p:sp>
        <p:nvSpPr>
          <p:cNvPr id="4" name="Footer Placeholder 3">
            <a:extLst>
              <a:ext uri="{FF2B5EF4-FFF2-40B4-BE49-F238E27FC236}">
                <a16:creationId xmlns:a16="http://schemas.microsoft.com/office/drawing/2014/main" id="{3468856C-C2EE-44B9-B8EA-5ECCA259A52E}"/>
              </a:ext>
            </a:extLst>
          </p:cNvPr>
          <p:cNvSpPr>
            <a:spLocks noGrp="1"/>
          </p:cNvSpPr>
          <p:nvPr>
            <p:ph type="ftr" sz="quarter" idx="11"/>
          </p:nvPr>
        </p:nvSpPr>
        <p:spPr/>
        <p:txBody>
          <a:bodyPr/>
          <a:lstStyle/>
          <a:p>
            <a:r>
              <a:rPr lang="en-US"/>
              <a:t>Copyright © 2007 - 2019 Carl M. Burnett</a:t>
            </a:r>
          </a:p>
        </p:txBody>
      </p:sp>
      <p:sp>
        <p:nvSpPr>
          <p:cNvPr id="7" name="Slide Number Placeholder 6">
            <a:extLst>
              <a:ext uri="{FF2B5EF4-FFF2-40B4-BE49-F238E27FC236}">
                <a16:creationId xmlns:a16="http://schemas.microsoft.com/office/drawing/2014/main" id="{BAB2F6B0-95BC-4B9B-96BE-97B88ECCDA17}"/>
              </a:ext>
            </a:extLst>
          </p:cNvPr>
          <p:cNvSpPr>
            <a:spLocks noGrp="1"/>
          </p:cNvSpPr>
          <p:nvPr>
            <p:ph type="sldNum" sz="quarter" idx="12"/>
          </p:nvPr>
        </p:nvSpPr>
        <p:spPr/>
        <p:txBody>
          <a:bodyPr/>
          <a:lstStyle/>
          <a:p>
            <a:fld id="{3D46CBA2-ECE5-4BE9-B546-6761E0E67089}" type="slidenum">
              <a:rPr lang="en-US" smtClean="0"/>
              <a:t>54</a:t>
            </a:fld>
            <a:endParaRPr lang="en-US"/>
          </a:p>
        </p:txBody>
      </p:sp>
    </p:spTree>
    <p:extLst>
      <p:ext uri="{BB962C8B-B14F-4D97-AF65-F5344CB8AC3E}">
        <p14:creationId xmlns:p14="http://schemas.microsoft.com/office/powerpoint/2010/main" val="1887103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1A516-36A4-4EE8-BE33-EC6AE943A426}"/>
              </a:ext>
            </a:extLst>
          </p:cNvPr>
          <p:cNvSpPr>
            <a:spLocks noGrp="1"/>
          </p:cNvSpPr>
          <p:nvPr>
            <p:ph type="title"/>
          </p:nvPr>
        </p:nvSpPr>
        <p:spPr/>
        <p:txBody>
          <a:bodyPr/>
          <a:lstStyle/>
          <a:p>
            <a:r>
              <a:rPr lang="en-US" dirty="0"/>
              <a:t>Stopping an Event in Its Tracks </a:t>
            </a:r>
          </a:p>
        </p:txBody>
      </p:sp>
      <p:sp>
        <p:nvSpPr>
          <p:cNvPr id="4" name="Rectangle 3">
            <a:extLst>
              <a:ext uri="{FF2B5EF4-FFF2-40B4-BE49-F238E27FC236}">
                <a16:creationId xmlns:a16="http://schemas.microsoft.com/office/drawing/2014/main" id="{6D9C5D89-09AB-47BD-B7EC-0508497E8280}"/>
              </a:ext>
            </a:extLst>
          </p:cNvPr>
          <p:cNvSpPr/>
          <p:nvPr/>
        </p:nvSpPr>
        <p:spPr>
          <a:xfrm>
            <a:off x="838200" y="1971585"/>
            <a:ext cx="7467600" cy="1200329"/>
          </a:xfrm>
          <a:prstGeom prst="rect">
            <a:avLst/>
          </a:prstGeom>
        </p:spPr>
        <p:txBody>
          <a:bodyPr wrap="square">
            <a:spAutoFit/>
          </a:bodyPr>
          <a:lstStyle/>
          <a:p>
            <a:r>
              <a:rPr lang="en-US" dirty="0">
                <a:solidFill>
                  <a:srgbClr val="211D1E"/>
                </a:solidFill>
                <a:latin typeface="Courier New" panose="02070309020205020404" pitchFamily="49" charset="0"/>
                <a:cs typeface="Courier New" panose="02070309020205020404" pitchFamily="49" charset="0"/>
              </a:rPr>
              <a:t>$('#</a:t>
            </a:r>
            <a:r>
              <a:rPr lang="en-US" dirty="0" err="1">
                <a:solidFill>
                  <a:srgbClr val="211D1E"/>
                </a:solidFill>
                <a:latin typeface="Courier New" panose="02070309020205020404" pitchFamily="49" charset="0"/>
                <a:cs typeface="Courier New" panose="02070309020205020404" pitchFamily="49" charset="0"/>
              </a:rPr>
              <a:t>theLink</a:t>
            </a:r>
            <a:r>
              <a:rPr lang="en-US" dirty="0">
                <a:solidFill>
                  <a:srgbClr val="211D1E"/>
                </a:solidFill>
                <a:latin typeface="Courier New" panose="02070309020205020404" pitchFamily="49" charset="0"/>
                <a:cs typeface="Courier New" panose="02070309020205020404" pitchFamily="49" charset="0"/>
              </a:rPr>
              <a:t>').click(function(</a:t>
            </a:r>
            <a:r>
              <a:rPr lang="en-US" dirty="0" err="1">
                <a:solidFill>
                  <a:srgbClr val="211D1E"/>
                </a:solidFill>
                <a:latin typeface="Courier New" panose="02070309020205020404" pitchFamily="49" charset="0"/>
                <a:cs typeface="Courier New" panose="02070309020205020404" pitchFamily="49" charset="0"/>
              </a:rPr>
              <a:t>evt</a:t>
            </a:r>
            <a:r>
              <a:rPr lang="en-US" dirty="0">
                <a:solidFill>
                  <a:srgbClr val="211D1E"/>
                </a:solidFill>
                <a:latin typeface="Courier New" panose="02070309020205020404" pitchFamily="49" charset="0"/>
                <a:cs typeface="Courier New" panose="02070309020205020404" pitchFamily="49" charset="0"/>
              </a:rPr>
              <a:t>) { </a:t>
            </a:r>
          </a:p>
          <a:p>
            <a:r>
              <a:rPr lang="en-US" dirty="0">
                <a:solidFill>
                  <a:srgbClr val="211D1E"/>
                </a:solidFill>
                <a:latin typeface="Courier New" panose="02070309020205020404" pitchFamily="49" charset="0"/>
                <a:cs typeface="Courier New" panose="02070309020205020404" pitchFamily="49" charset="0"/>
              </a:rPr>
              <a:t>  // do something </a:t>
            </a:r>
          </a:p>
          <a:p>
            <a:r>
              <a:rPr lang="en-US" dirty="0" err="1">
                <a:solidFill>
                  <a:srgbClr val="211D1E"/>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evt.stopPropagation</a:t>
            </a:r>
            <a:r>
              <a:rPr lang="en-US" dirty="0">
                <a:solidFill>
                  <a:srgbClr val="211D1E"/>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 </a:t>
            </a:r>
            <a:r>
              <a:rPr lang="en-US" dirty="0">
                <a:solidFill>
                  <a:srgbClr val="211D1E"/>
                </a:solidFill>
                <a:latin typeface="Courier New" panose="02070309020205020404" pitchFamily="49" charset="0"/>
                <a:cs typeface="Courier New" panose="02070309020205020404" pitchFamily="49" charset="0"/>
              </a:rPr>
              <a:t>// </a:t>
            </a:r>
            <a:r>
              <a:rPr lang="en-US" b="1" dirty="0">
                <a:solidFill>
                  <a:srgbClr val="211D1E"/>
                </a:solidFill>
                <a:latin typeface="Courier New" panose="02070309020205020404" pitchFamily="49" charset="0"/>
                <a:cs typeface="Courier New" panose="02070309020205020404" pitchFamily="49" charset="0"/>
              </a:rPr>
              <a:t>stop event from continuing </a:t>
            </a:r>
            <a:r>
              <a:rPr lang="en-US" dirty="0">
                <a:solidFill>
                  <a:srgbClr val="211D1E"/>
                </a:solidFill>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p:txBody>
      </p:sp>
      <p:sp>
        <p:nvSpPr>
          <p:cNvPr id="3" name="Date Placeholder 2">
            <a:extLst>
              <a:ext uri="{FF2B5EF4-FFF2-40B4-BE49-F238E27FC236}">
                <a16:creationId xmlns:a16="http://schemas.microsoft.com/office/drawing/2014/main" id="{35388E83-3798-4A86-AD26-16327E68983A}"/>
              </a:ext>
            </a:extLst>
          </p:cNvPr>
          <p:cNvSpPr>
            <a:spLocks noGrp="1"/>
          </p:cNvSpPr>
          <p:nvPr>
            <p:ph type="dt" sz="half" idx="10"/>
          </p:nvPr>
        </p:nvSpPr>
        <p:spPr/>
        <p:txBody>
          <a:bodyPr/>
          <a:lstStyle/>
          <a:p>
            <a:fld id="{C3A78129-6CB3-4948-887D-9F13221963F2}" type="datetime1">
              <a:rPr lang="en-US" smtClean="0"/>
              <a:t>1/21/2019</a:t>
            </a:fld>
            <a:endParaRPr lang="en-US"/>
          </a:p>
        </p:txBody>
      </p:sp>
      <p:sp>
        <p:nvSpPr>
          <p:cNvPr id="5" name="Footer Placeholder 4">
            <a:extLst>
              <a:ext uri="{FF2B5EF4-FFF2-40B4-BE49-F238E27FC236}">
                <a16:creationId xmlns:a16="http://schemas.microsoft.com/office/drawing/2014/main" id="{BCA90BD3-A143-4DA7-A01D-47CA04AE722C}"/>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8626B72C-E228-4207-AEB4-F48AF6C237E8}"/>
              </a:ext>
            </a:extLst>
          </p:cNvPr>
          <p:cNvSpPr>
            <a:spLocks noGrp="1"/>
          </p:cNvSpPr>
          <p:nvPr>
            <p:ph type="sldNum" sz="quarter" idx="12"/>
          </p:nvPr>
        </p:nvSpPr>
        <p:spPr/>
        <p:txBody>
          <a:bodyPr/>
          <a:lstStyle/>
          <a:p>
            <a:fld id="{3D46CBA2-ECE5-4BE9-B546-6761E0E67089}" type="slidenum">
              <a:rPr lang="en-US" smtClean="0"/>
              <a:t>55</a:t>
            </a:fld>
            <a:endParaRPr lang="en-US"/>
          </a:p>
        </p:txBody>
      </p:sp>
    </p:spTree>
    <p:extLst>
      <p:ext uri="{BB962C8B-B14F-4D97-AF65-F5344CB8AC3E}">
        <p14:creationId xmlns:p14="http://schemas.microsoft.com/office/powerpoint/2010/main" val="31425585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EEC7-7A41-4124-8EDE-2DE9784D7159}"/>
              </a:ext>
            </a:extLst>
          </p:cNvPr>
          <p:cNvSpPr>
            <a:spLocks noGrp="1"/>
          </p:cNvSpPr>
          <p:nvPr>
            <p:ph type="title"/>
          </p:nvPr>
        </p:nvSpPr>
        <p:spPr/>
        <p:txBody>
          <a:bodyPr>
            <a:normAutofit/>
          </a:bodyPr>
          <a:lstStyle/>
          <a:p>
            <a:r>
              <a:rPr lang="en-US" dirty="0"/>
              <a:t>Removing Events </a:t>
            </a:r>
          </a:p>
        </p:txBody>
      </p:sp>
      <p:sp>
        <p:nvSpPr>
          <p:cNvPr id="4" name="Rectangle 3">
            <a:extLst>
              <a:ext uri="{FF2B5EF4-FFF2-40B4-BE49-F238E27FC236}">
                <a16:creationId xmlns:a16="http://schemas.microsoft.com/office/drawing/2014/main" id="{40B31341-3290-4DA1-82A1-59A038FC4729}"/>
              </a:ext>
            </a:extLst>
          </p:cNvPr>
          <p:cNvSpPr/>
          <p:nvPr/>
        </p:nvSpPr>
        <p:spPr>
          <a:xfrm>
            <a:off x="800100" y="1657350"/>
            <a:ext cx="7543800" cy="2031325"/>
          </a:xfrm>
          <a:prstGeom prst="rect">
            <a:avLst/>
          </a:prstGeom>
        </p:spPr>
        <p:txBody>
          <a:bodyPr wrap="square">
            <a:spAutoFit/>
          </a:bodyPr>
          <a:lstStyle/>
          <a:p>
            <a:r>
              <a:rPr lang="en-US" dirty="0">
                <a:solidFill>
                  <a:srgbClr val="211D1E"/>
                </a:solidFill>
                <a:latin typeface="Courier New" panose="02070309020205020404" pitchFamily="49" charset="0"/>
                <a:cs typeface="Courier New" panose="02070309020205020404" pitchFamily="49" charset="0"/>
              </a:rPr>
              <a:t>$('a').</a:t>
            </a:r>
            <a:r>
              <a:rPr lang="en-US" dirty="0" err="1">
                <a:solidFill>
                  <a:srgbClr val="211D1E"/>
                </a:solidFill>
                <a:latin typeface="Courier New" panose="02070309020205020404" pitchFamily="49" charset="0"/>
                <a:cs typeface="Courier New" panose="02070309020205020404" pitchFamily="49" charset="0"/>
              </a:rPr>
              <a:t>mouseover</a:t>
            </a:r>
            <a:r>
              <a:rPr lang="en-US" dirty="0">
                <a:solidFill>
                  <a:srgbClr val="211D1E"/>
                </a:solidFill>
                <a:latin typeface="Courier New" panose="02070309020205020404" pitchFamily="49" charset="0"/>
                <a:cs typeface="Courier New" panose="02070309020205020404" pitchFamily="49" charset="0"/>
              </a:rPr>
              <a:t>(function() { </a:t>
            </a:r>
          </a:p>
          <a:p>
            <a:r>
              <a:rPr lang="en-US" dirty="0">
                <a:solidFill>
                  <a:srgbClr val="211D1E"/>
                </a:solidFill>
                <a:latin typeface="Courier New" panose="02070309020205020404" pitchFamily="49" charset="0"/>
                <a:cs typeface="Courier New" panose="02070309020205020404" pitchFamily="49" charset="0"/>
              </a:rPr>
              <a:t>   alert('You moved the mouse over me!’); </a:t>
            </a:r>
          </a:p>
          <a:p>
            <a:r>
              <a:rPr lang="en-US" dirty="0">
                <a:solidFill>
                  <a:srgbClr val="211D1E"/>
                </a:solidFill>
                <a:latin typeface="Courier New" panose="02070309020205020404" pitchFamily="49" charset="0"/>
                <a:cs typeface="Courier New" panose="02070309020205020404" pitchFamily="49" charset="0"/>
              </a:rPr>
              <a:t>}); </a:t>
            </a:r>
          </a:p>
          <a:p>
            <a:endParaRPr lang="en-US" dirty="0">
              <a:solidFill>
                <a:srgbClr val="211D1E"/>
              </a:solidFill>
              <a:latin typeface="Courier New" panose="02070309020205020404" pitchFamily="49" charset="0"/>
              <a:cs typeface="Courier New" panose="02070309020205020404" pitchFamily="49" charset="0"/>
            </a:endParaRPr>
          </a:p>
          <a:p>
            <a:r>
              <a:rPr lang="en-US" dirty="0">
                <a:solidFill>
                  <a:srgbClr val="211D1E"/>
                </a:solidFill>
                <a:latin typeface="Courier New" panose="02070309020205020404" pitchFamily="49" charset="0"/>
                <a:cs typeface="Courier New" panose="02070309020205020404" pitchFamily="49" charset="0"/>
              </a:rPr>
              <a:t>$('#disable').click(function() { </a:t>
            </a:r>
          </a:p>
          <a:p>
            <a:r>
              <a:rPr lang="en-US" dirty="0">
                <a:solidFill>
                  <a:srgbClr val="211D1E"/>
                </a:solidFill>
                <a:latin typeface="Courier New" panose="02070309020205020404" pitchFamily="49" charset="0"/>
                <a:cs typeface="Courier New" panose="02070309020205020404" pitchFamily="49" charset="0"/>
              </a:rPr>
              <a:t>   $('a')</a:t>
            </a:r>
            <a:r>
              <a:rPr lang="en-US" dirty="0">
                <a:solidFill>
                  <a:srgbClr val="211D1E"/>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.off</a:t>
            </a:r>
            <a:r>
              <a:rPr lang="en-US" dirty="0">
                <a:solidFill>
                  <a:srgbClr val="211D1E"/>
                </a:solidFill>
                <a:latin typeface="Courier New" panose="02070309020205020404" pitchFamily="49" charset="0"/>
                <a:cs typeface="Courier New" panose="02070309020205020404" pitchFamily="49" charset="0"/>
              </a:rPr>
              <a:t>('</a:t>
            </a:r>
            <a:r>
              <a:rPr lang="en-US" dirty="0" err="1">
                <a:solidFill>
                  <a:srgbClr val="211D1E"/>
                </a:solidFill>
                <a:latin typeface="Courier New" panose="02070309020205020404" pitchFamily="49" charset="0"/>
                <a:cs typeface="Courier New" panose="02070309020205020404" pitchFamily="49" charset="0"/>
              </a:rPr>
              <a:t>mouseover</a:t>
            </a:r>
            <a:r>
              <a:rPr lang="en-US" dirty="0">
                <a:solidFill>
                  <a:srgbClr val="211D1E"/>
                </a:solidFill>
                <a:latin typeface="Courier New" panose="02070309020205020404" pitchFamily="49" charset="0"/>
                <a:cs typeface="Courier New" panose="02070309020205020404" pitchFamily="49" charset="0"/>
              </a:rPr>
              <a:t>'); 6 </a:t>
            </a:r>
          </a:p>
          <a:p>
            <a:r>
              <a:rPr lang="en-US" dirty="0">
                <a:solidFill>
                  <a:srgbClr val="211D1E"/>
                </a:solidFill>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p:txBody>
      </p:sp>
      <p:sp>
        <p:nvSpPr>
          <p:cNvPr id="3" name="Date Placeholder 2">
            <a:extLst>
              <a:ext uri="{FF2B5EF4-FFF2-40B4-BE49-F238E27FC236}">
                <a16:creationId xmlns:a16="http://schemas.microsoft.com/office/drawing/2014/main" id="{D2A69EB0-C529-4AF1-84A4-8B2C7E57D605}"/>
              </a:ext>
            </a:extLst>
          </p:cNvPr>
          <p:cNvSpPr>
            <a:spLocks noGrp="1"/>
          </p:cNvSpPr>
          <p:nvPr>
            <p:ph type="dt" sz="half" idx="10"/>
          </p:nvPr>
        </p:nvSpPr>
        <p:spPr/>
        <p:txBody>
          <a:bodyPr/>
          <a:lstStyle/>
          <a:p>
            <a:fld id="{ABEB7254-29F4-4E70-B6D8-11B4146B9E1E}" type="datetime1">
              <a:rPr lang="en-US" smtClean="0"/>
              <a:t>1/21/2019</a:t>
            </a:fld>
            <a:endParaRPr lang="en-US"/>
          </a:p>
        </p:txBody>
      </p:sp>
      <p:sp>
        <p:nvSpPr>
          <p:cNvPr id="5" name="Footer Placeholder 4">
            <a:extLst>
              <a:ext uri="{FF2B5EF4-FFF2-40B4-BE49-F238E27FC236}">
                <a16:creationId xmlns:a16="http://schemas.microsoft.com/office/drawing/2014/main" id="{DE6E2F08-1176-4C13-B957-FB83E7ED8665}"/>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6EDD7ECE-E892-4AE3-B953-1C279597A639}"/>
              </a:ext>
            </a:extLst>
          </p:cNvPr>
          <p:cNvSpPr>
            <a:spLocks noGrp="1"/>
          </p:cNvSpPr>
          <p:nvPr>
            <p:ph type="sldNum" sz="quarter" idx="12"/>
          </p:nvPr>
        </p:nvSpPr>
        <p:spPr/>
        <p:txBody>
          <a:bodyPr/>
          <a:lstStyle/>
          <a:p>
            <a:fld id="{3D46CBA2-ECE5-4BE9-B546-6761E0E67089}" type="slidenum">
              <a:rPr lang="en-US" smtClean="0"/>
              <a:t>56</a:t>
            </a:fld>
            <a:endParaRPr lang="en-US"/>
          </a:p>
        </p:txBody>
      </p:sp>
    </p:spTree>
    <p:extLst>
      <p:ext uri="{BB962C8B-B14F-4D97-AF65-F5344CB8AC3E}">
        <p14:creationId xmlns:p14="http://schemas.microsoft.com/office/powerpoint/2010/main" val="30622985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466BD-71C8-4CE5-A8D1-27935B6B47EB}"/>
              </a:ext>
            </a:extLst>
          </p:cNvPr>
          <p:cNvSpPr>
            <a:spLocks noGrp="1"/>
          </p:cNvSpPr>
          <p:nvPr>
            <p:ph type="title"/>
          </p:nvPr>
        </p:nvSpPr>
        <p:spPr/>
        <p:txBody>
          <a:bodyPr/>
          <a:lstStyle/>
          <a:p>
            <a:r>
              <a:rPr lang="en-US" dirty="0"/>
              <a:t>Advanced Event Management </a:t>
            </a:r>
          </a:p>
        </p:txBody>
      </p:sp>
      <p:sp>
        <p:nvSpPr>
          <p:cNvPr id="3" name="Content Placeholder 2">
            <a:extLst>
              <a:ext uri="{FF2B5EF4-FFF2-40B4-BE49-F238E27FC236}">
                <a16:creationId xmlns:a16="http://schemas.microsoft.com/office/drawing/2014/main" id="{C7B70B52-E222-4F02-8D01-AB35C9A95BC7}"/>
              </a:ext>
            </a:extLst>
          </p:cNvPr>
          <p:cNvSpPr>
            <a:spLocks noGrp="1"/>
          </p:cNvSpPr>
          <p:nvPr>
            <p:ph idx="1"/>
          </p:nvPr>
        </p:nvSpPr>
        <p:spPr/>
        <p:txBody>
          <a:bodyPr/>
          <a:lstStyle/>
          <a:p>
            <a:r>
              <a:rPr lang="en-US" dirty="0"/>
              <a:t>Other Ways to Use the on() Function </a:t>
            </a:r>
          </a:p>
          <a:p>
            <a:r>
              <a:rPr lang="en-US" dirty="0"/>
              <a:t>Delegating Events with on() </a:t>
            </a:r>
          </a:p>
          <a:p>
            <a:r>
              <a:rPr lang="en-US" dirty="0"/>
              <a:t>How Event Delegation Affects the $(THIS) Object </a:t>
            </a:r>
            <a:endParaRPr lang="en-US" sz="2800" dirty="0"/>
          </a:p>
          <a:p>
            <a:endParaRPr lang="en-US" dirty="0"/>
          </a:p>
        </p:txBody>
      </p:sp>
      <p:sp>
        <p:nvSpPr>
          <p:cNvPr id="4" name="Date Placeholder 3">
            <a:extLst>
              <a:ext uri="{FF2B5EF4-FFF2-40B4-BE49-F238E27FC236}">
                <a16:creationId xmlns:a16="http://schemas.microsoft.com/office/drawing/2014/main" id="{DC2FA53E-1718-47F2-AFAB-37F05484FCCF}"/>
              </a:ext>
            </a:extLst>
          </p:cNvPr>
          <p:cNvSpPr>
            <a:spLocks noGrp="1"/>
          </p:cNvSpPr>
          <p:nvPr>
            <p:ph type="dt" sz="half" idx="10"/>
          </p:nvPr>
        </p:nvSpPr>
        <p:spPr/>
        <p:txBody>
          <a:bodyPr/>
          <a:lstStyle/>
          <a:p>
            <a:fld id="{5E4FBBF6-3EBF-4818-9951-0B84F551C9CD}" type="datetime1">
              <a:rPr lang="en-US" smtClean="0"/>
              <a:t>1/21/2019</a:t>
            </a:fld>
            <a:endParaRPr lang="en-US"/>
          </a:p>
        </p:txBody>
      </p:sp>
      <p:sp>
        <p:nvSpPr>
          <p:cNvPr id="5" name="Footer Placeholder 4">
            <a:extLst>
              <a:ext uri="{FF2B5EF4-FFF2-40B4-BE49-F238E27FC236}">
                <a16:creationId xmlns:a16="http://schemas.microsoft.com/office/drawing/2014/main" id="{E71FAD05-79F2-4465-876F-F4D62693DDE0}"/>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BCCE8B81-E4D8-43F8-9E6B-5513D9D6CC7E}"/>
              </a:ext>
            </a:extLst>
          </p:cNvPr>
          <p:cNvSpPr>
            <a:spLocks noGrp="1"/>
          </p:cNvSpPr>
          <p:nvPr>
            <p:ph type="sldNum" sz="quarter" idx="12"/>
          </p:nvPr>
        </p:nvSpPr>
        <p:spPr/>
        <p:txBody>
          <a:bodyPr/>
          <a:lstStyle/>
          <a:p>
            <a:fld id="{3D46CBA2-ECE5-4BE9-B546-6761E0E67089}" type="slidenum">
              <a:rPr lang="en-US" smtClean="0"/>
              <a:t>57</a:t>
            </a:fld>
            <a:endParaRPr lang="en-US"/>
          </a:p>
        </p:txBody>
      </p:sp>
    </p:spTree>
    <p:extLst>
      <p:ext uri="{BB962C8B-B14F-4D97-AF65-F5344CB8AC3E}">
        <p14:creationId xmlns:p14="http://schemas.microsoft.com/office/powerpoint/2010/main" val="39623863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AE7E0-CEE6-4055-8361-F00BEEFB6B50}"/>
              </a:ext>
            </a:extLst>
          </p:cNvPr>
          <p:cNvSpPr>
            <a:spLocks noGrp="1"/>
          </p:cNvSpPr>
          <p:nvPr>
            <p:ph type="title"/>
          </p:nvPr>
        </p:nvSpPr>
        <p:spPr/>
        <p:txBody>
          <a:bodyPr>
            <a:noAutofit/>
          </a:bodyPr>
          <a:lstStyle/>
          <a:p>
            <a:r>
              <a:rPr lang="en-US" sz="4000" dirty="0"/>
              <a:t>The on() Function </a:t>
            </a:r>
          </a:p>
        </p:txBody>
      </p:sp>
      <p:sp>
        <p:nvSpPr>
          <p:cNvPr id="4" name="Rectangle 3">
            <a:extLst>
              <a:ext uri="{FF2B5EF4-FFF2-40B4-BE49-F238E27FC236}">
                <a16:creationId xmlns:a16="http://schemas.microsoft.com/office/drawing/2014/main" id="{ECCF023F-F2D5-4AC0-A559-42CABC3C70D0}"/>
              </a:ext>
            </a:extLst>
          </p:cNvPr>
          <p:cNvSpPr/>
          <p:nvPr/>
        </p:nvSpPr>
        <p:spPr>
          <a:xfrm>
            <a:off x="800100" y="1563779"/>
            <a:ext cx="7543800" cy="338554"/>
          </a:xfrm>
          <a:prstGeom prst="rect">
            <a:avLst/>
          </a:prstGeom>
          <a:effectLst>
            <a:glow rad="228600">
              <a:schemeClr val="accent6">
                <a:satMod val="175000"/>
                <a:alpha val="40000"/>
              </a:schemeClr>
            </a:glow>
          </a:effectLst>
        </p:spPr>
        <p:txBody>
          <a:bodyPr wrap="square">
            <a:spAutoFit/>
          </a:bodyPr>
          <a:lstStyle/>
          <a:p>
            <a:r>
              <a:rPr lang="en-US" sz="1600" dirty="0">
                <a:solidFill>
                  <a:srgbClr val="211D1E"/>
                </a:solidFill>
                <a:latin typeface="Courier New" panose="02070309020205020404" pitchFamily="49" charset="0"/>
                <a:cs typeface="Courier New" panose="02070309020205020404" pitchFamily="49" charset="0"/>
              </a:rPr>
              <a:t>$('#selector')</a:t>
            </a:r>
            <a:r>
              <a:rPr lang="en-US" sz="1600" dirty="0">
                <a:solidFill>
                  <a:srgbClr val="211D1E"/>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.on</a:t>
            </a:r>
            <a:r>
              <a:rPr lang="en-US" sz="1600" dirty="0">
                <a:solidFill>
                  <a:srgbClr val="211D1E"/>
                </a:solidFill>
                <a:latin typeface="Courier New" panose="02070309020205020404" pitchFamily="49" charset="0"/>
                <a:cs typeface="Courier New" panose="02070309020205020404" pitchFamily="49" charset="0"/>
              </a:rPr>
              <a:t>('click', selector, </a:t>
            </a:r>
            <a:r>
              <a:rPr lang="en-US" sz="1600" dirty="0" err="1">
                <a:solidFill>
                  <a:srgbClr val="211D1E"/>
                </a:solidFill>
                <a:latin typeface="Courier New" panose="02070309020205020404" pitchFamily="49" charset="0"/>
                <a:cs typeface="Courier New" panose="02070309020205020404" pitchFamily="49" charset="0"/>
              </a:rPr>
              <a:t>myData</a:t>
            </a:r>
            <a:r>
              <a:rPr lang="en-US" sz="1600" dirty="0">
                <a:solidFill>
                  <a:srgbClr val="211D1E"/>
                </a:solidFill>
                <a:latin typeface="Courier New" panose="02070309020205020404" pitchFamily="49" charset="0"/>
                <a:cs typeface="Courier New" panose="02070309020205020404" pitchFamily="49" charset="0"/>
              </a:rPr>
              <a:t>, </a:t>
            </a:r>
            <a:r>
              <a:rPr lang="en-US" sz="1600" dirty="0" err="1">
                <a:solidFill>
                  <a:srgbClr val="211D1E"/>
                </a:solidFill>
                <a:latin typeface="Courier New" panose="02070309020205020404" pitchFamily="49" charset="0"/>
                <a:cs typeface="Courier New" panose="02070309020205020404" pitchFamily="49" charset="0"/>
              </a:rPr>
              <a:t>functionName</a:t>
            </a:r>
            <a:r>
              <a:rPr lang="en-US" sz="1600" dirty="0">
                <a:solidFill>
                  <a:srgbClr val="211D1E"/>
                </a:solidFill>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p:txBody>
      </p:sp>
      <p:sp>
        <p:nvSpPr>
          <p:cNvPr id="5" name="Rectangle 4">
            <a:extLst>
              <a:ext uri="{FF2B5EF4-FFF2-40B4-BE49-F238E27FC236}">
                <a16:creationId xmlns:a16="http://schemas.microsoft.com/office/drawing/2014/main" id="{D879F279-E5B0-4C39-8021-1E3D594F946B}"/>
              </a:ext>
            </a:extLst>
          </p:cNvPr>
          <p:cNvSpPr/>
          <p:nvPr/>
        </p:nvSpPr>
        <p:spPr>
          <a:xfrm>
            <a:off x="462379" y="2343150"/>
            <a:ext cx="6629400" cy="1815882"/>
          </a:xfrm>
          <a:prstGeom prst="rect">
            <a:avLst/>
          </a:prstGeom>
        </p:spPr>
        <p:txBody>
          <a:bodyPr wrap="square">
            <a:spAutoFit/>
          </a:bodyPr>
          <a:lstStyle/>
          <a:p>
            <a:r>
              <a:rPr lang="en-US" sz="1600" dirty="0" err="1">
                <a:solidFill>
                  <a:srgbClr val="211D1E"/>
                </a:solidFill>
                <a:latin typeface="Courier New" panose="02070309020205020404" pitchFamily="49" charset="0"/>
                <a:cs typeface="Courier New" panose="02070309020205020404" pitchFamily="49" charset="0"/>
              </a:rPr>
              <a:t>var</a:t>
            </a:r>
            <a:r>
              <a:rPr lang="en-US" sz="1600" dirty="0">
                <a:solidFill>
                  <a:srgbClr val="211D1E"/>
                </a:solidFill>
                <a:latin typeface="Courier New" panose="02070309020205020404" pitchFamily="49" charset="0"/>
                <a:cs typeface="Courier New" panose="02070309020205020404" pitchFamily="49" charset="0"/>
              </a:rPr>
              <a:t> </a:t>
            </a:r>
            <a:r>
              <a:rPr lang="en-US" sz="1600" dirty="0" err="1">
                <a:solidFill>
                  <a:srgbClr val="211D1E"/>
                </a:solidFill>
                <a:latin typeface="Courier New" panose="02070309020205020404" pitchFamily="49" charset="0"/>
                <a:cs typeface="Courier New" panose="02070309020205020404" pitchFamily="49" charset="0"/>
              </a:rPr>
              <a:t>linkVar</a:t>
            </a:r>
            <a:r>
              <a:rPr lang="en-US" sz="1600" dirty="0">
                <a:solidFill>
                  <a:srgbClr val="211D1E"/>
                </a:solidFill>
                <a:latin typeface="Courier New" panose="02070309020205020404" pitchFamily="49" charset="0"/>
                <a:cs typeface="Courier New" panose="02070309020205020404" pitchFamily="49" charset="0"/>
              </a:rPr>
              <a:t> = { </a:t>
            </a:r>
            <a:r>
              <a:rPr lang="en-US" sz="1600" dirty="0" err="1">
                <a:solidFill>
                  <a:srgbClr val="211D1E"/>
                </a:solidFill>
                <a:latin typeface="Courier New" panose="02070309020205020404" pitchFamily="49" charset="0"/>
                <a:cs typeface="Courier New" panose="02070309020205020404" pitchFamily="49" charset="0"/>
              </a:rPr>
              <a:t>message:'Hello</a:t>
            </a:r>
            <a:r>
              <a:rPr lang="en-US" sz="1600" dirty="0">
                <a:solidFill>
                  <a:srgbClr val="211D1E"/>
                </a:solidFill>
                <a:latin typeface="Courier New" panose="02070309020205020404" pitchFamily="49" charset="0"/>
                <a:cs typeface="Courier New" panose="02070309020205020404" pitchFamily="49" charset="0"/>
              </a:rPr>
              <a:t> from a link’}; </a:t>
            </a:r>
          </a:p>
          <a:p>
            <a:r>
              <a:rPr lang="en-US" sz="1600" dirty="0" err="1">
                <a:solidFill>
                  <a:srgbClr val="211D1E"/>
                </a:solidFill>
                <a:latin typeface="Courier New" panose="02070309020205020404" pitchFamily="49" charset="0"/>
                <a:cs typeface="Courier New" panose="02070309020205020404" pitchFamily="49" charset="0"/>
              </a:rPr>
              <a:t>var</a:t>
            </a:r>
            <a:r>
              <a:rPr lang="en-US" sz="1600" dirty="0">
                <a:solidFill>
                  <a:srgbClr val="211D1E"/>
                </a:solidFill>
                <a:latin typeface="Courier New" panose="02070309020205020404" pitchFamily="49" charset="0"/>
                <a:cs typeface="Courier New" panose="02070309020205020404" pitchFamily="49" charset="0"/>
              </a:rPr>
              <a:t> </a:t>
            </a:r>
            <a:r>
              <a:rPr lang="en-US" sz="1600" dirty="0" err="1">
                <a:solidFill>
                  <a:srgbClr val="211D1E"/>
                </a:solidFill>
                <a:latin typeface="Courier New" panose="02070309020205020404" pitchFamily="49" charset="0"/>
                <a:cs typeface="Courier New" panose="02070309020205020404" pitchFamily="49" charset="0"/>
              </a:rPr>
              <a:t>pVar</a:t>
            </a:r>
            <a:r>
              <a:rPr lang="en-US" sz="1600" dirty="0">
                <a:solidFill>
                  <a:srgbClr val="211D1E"/>
                </a:solidFill>
                <a:latin typeface="Courier New" panose="02070309020205020404" pitchFamily="49" charset="0"/>
                <a:cs typeface="Courier New" panose="02070309020205020404" pitchFamily="49" charset="0"/>
              </a:rPr>
              <a:t> = { </a:t>
            </a:r>
            <a:r>
              <a:rPr lang="en-US" sz="1600" dirty="0" err="1">
                <a:solidFill>
                  <a:srgbClr val="211D1E"/>
                </a:solidFill>
                <a:latin typeface="Courier New" panose="02070309020205020404" pitchFamily="49" charset="0"/>
                <a:cs typeface="Courier New" panose="02070309020205020404" pitchFamily="49" charset="0"/>
              </a:rPr>
              <a:t>message:'Hello</a:t>
            </a:r>
            <a:r>
              <a:rPr lang="en-US" sz="1600" dirty="0">
                <a:solidFill>
                  <a:srgbClr val="211D1E"/>
                </a:solidFill>
                <a:latin typeface="Courier New" panose="02070309020205020404" pitchFamily="49" charset="0"/>
                <a:cs typeface="Courier New" panose="02070309020205020404" pitchFamily="49" charset="0"/>
              </a:rPr>
              <a:t> from a paragraph'}; function </a:t>
            </a:r>
            <a:r>
              <a:rPr lang="en-US" sz="1600" dirty="0" err="1">
                <a:solidFill>
                  <a:srgbClr val="211D1E"/>
                </a:solidFill>
                <a:latin typeface="Courier New" panose="02070309020205020404" pitchFamily="49" charset="0"/>
                <a:cs typeface="Courier New" panose="02070309020205020404" pitchFamily="49" charset="0"/>
              </a:rPr>
              <a:t>showMessage</a:t>
            </a:r>
            <a:r>
              <a:rPr lang="en-US" sz="1600" dirty="0">
                <a:solidFill>
                  <a:srgbClr val="211D1E"/>
                </a:solidFill>
                <a:latin typeface="Courier New" panose="02070309020205020404" pitchFamily="49" charset="0"/>
                <a:cs typeface="Courier New" panose="02070309020205020404" pitchFamily="49" charset="0"/>
              </a:rPr>
              <a:t>(</a:t>
            </a:r>
            <a:r>
              <a:rPr lang="en-US" sz="1600" dirty="0" err="1">
                <a:solidFill>
                  <a:srgbClr val="211D1E"/>
                </a:solidFill>
                <a:latin typeface="Courier New" panose="02070309020205020404" pitchFamily="49" charset="0"/>
                <a:cs typeface="Courier New" panose="02070309020205020404" pitchFamily="49" charset="0"/>
              </a:rPr>
              <a:t>evt</a:t>
            </a:r>
            <a:r>
              <a:rPr lang="en-US" sz="1600" dirty="0">
                <a:solidFill>
                  <a:srgbClr val="211D1E"/>
                </a:solidFill>
                <a:latin typeface="Courier New" panose="02070309020205020404" pitchFamily="49" charset="0"/>
                <a:cs typeface="Courier New" panose="02070309020205020404" pitchFamily="49" charset="0"/>
              </a:rPr>
              <a:t>) { </a:t>
            </a:r>
          </a:p>
          <a:p>
            <a:r>
              <a:rPr lang="en-US" sz="1600" dirty="0">
                <a:solidFill>
                  <a:srgbClr val="211D1E"/>
                </a:solidFill>
                <a:latin typeface="Courier New" panose="02070309020205020404" pitchFamily="49" charset="0"/>
                <a:cs typeface="Courier New" panose="02070309020205020404" pitchFamily="49" charset="0"/>
              </a:rPr>
              <a:t>   alert(</a:t>
            </a:r>
            <a:r>
              <a:rPr lang="en-US" sz="1600" dirty="0" err="1">
                <a:solidFill>
                  <a:srgbClr val="211D1E"/>
                </a:solidFill>
                <a:latin typeface="Courier New" panose="02070309020205020404" pitchFamily="49" charset="0"/>
                <a:cs typeface="Courier New" panose="02070309020205020404" pitchFamily="49" charset="0"/>
              </a:rPr>
              <a:t>evt.data.message</a:t>
            </a:r>
            <a:r>
              <a:rPr lang="en-US" sz="1600" dirty="0">
                <a:solidFill>
                  <a:srgbClr val="211D1E"/>
                </a:solidFill>
                <a:latin typeface="Courier New" panose="02070309020205020404" pitchFamily="49" charset="0"/>
                <a:cs typeface="Courier New" panose="02070309020205020404" pitchFamily="49" charset="0"/>
              </a:rPr>
              <a:t>); </a:t>
            </a:r>
          </a:p>
          <a:p>
            <a:r>
              <a:rPr lang="en-US" sz="1600" dirty="0">
                <a:solidFill>
                  <a:srgbClr val="211D1E"/>
                </a:solidFill>
                <a:latin typeface="Courier New" panose="02070309020205020404" pitchFamily="49" charset="0"/>
                <a:cs typeface="Courier New" panose="02070309020205020404" pitchFamily="49" charset="0"/>
              </a:rPr>
              <a:t>} </a:t>
            </a:r>
          </a:p>
          <a:p>
            <a:r>
              <a:rPr lang="en-US" sz="1600" dirty="0">
                <a:solidFill>
                  <a:srgbClr val="211D1E"/>
                </a:solidFill>
                <a:latin typeface="Courier New" panose="02070309020205020404" pitchFamily="49" charset="0"/>
                <a:cs typeface="Courier New" panose="02070309020205020404" pitchFamily="49" charset="0"/>
              </a:rPr>
              <a:t>$('a')</a:t>
            </a:r>
            <a:r>
              <a:rPr lang="en-US" sz="1600" dirty="0">
                <a:solidFill>
                  <a:srgbClr val="211D1E"/>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.on</a:t>
            </a:r>
            <a:r>
              <a:rPr lang="en-US" sz="1600" dirty="0">
                <a:solidFill>
                  <a:srgbClr val="211D1E"/>
                </a:solidFill>
                <a:latin typeface="Courier New" panose="02070309020205020404" pitchFamily="49" charset="0"/>
                <a:cs typeface="Courier New" panose="02070309020205020404" pitchFamily="49" charset="0"/>
              </a:rPr>
              <a:t>('</a:t>
            </a:r>
            <a:r>
              <a:rPr lang="en-US" sz="1600" dirty="0" err="1">
                <a:solidFill>
                  <a:srgbClr val="211D1E"/>
                </a:solidFill>
                <a:latin typeface="Courier New" panose="02070309020205020404" pitchFamily="49" charset="0"/>
                <a:cs typeface="Courier New" panose="02070309020205020404" pitchFamily="49" charset="0"/>
              </a:rPr>
              <a:t>mouseover</a:t>
            </a:r>
            <a:r>
              <a:rPr lang="en-US" sz="1600" dirty="0">
                <a:solidFill>
                  <a:srgbClr val="211D1E"/>
                </a:solidFill>
                <a:latin typeface="Courier New" panose="02070309020205020404" pitchFamily="49" charset="0"/>
                <a:cs typeface="Courier New" panose="02070309020205020404" pitchFamily="49" charset="0"/>
              </a:rPr>
              <a:t>',</a:t>
            </a:r>
            <a:r>
              <a:rPr lang="en-US" sz="1600" dirty="0" err="1">
                <a:solidFill>
                  <a:srgbClr val="211D1E"/>
                </a:solidFill>
                <a:latin typeface="Courier New" panose="02070309020205020404" pitchFamily="49" charset="0"/>
                <a:cs typeface="Courier New" panose="02070309020205020404" pitchFamily="49" charset="0"/>
              </a:rPr>
              <a:t>linkVar,showMessage</a:t>
            </a:r>
            <a:r>
              <a:rPr lang="en-US" sz="1600" dirty="0">
                <a:solidFill>
                  <a:srgbClr val="211D1E"/>
                </a:solidFill>
                <a:latin typeface="Courier New" panose="02070309020205020404" pitchFamily="49" charset="0"/>
                <a:cs typeface="Courier New" panose="02070309020205020404" pitchFamily="49" charset="0"/>
              </a:rPr>
              <a:t>); $('p')</a:t>
            </a:r>
            <a:r>
              <a:rPr lang="en-US" sz="1600" dirty="0">
                <a:solidFill>
                  <a:srgbClr val="211D1E"/>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.on</a:t>
            </a:r>
            <a:r>
              <a:rPr lang="en-US" sz="1600" dirty="0">
                <a:solidFill>
                  <a:srgbClr val="211D1E"/>
                </a:solidFill>
                <a:latin typeface="Courier New" panose="02070309020205020404" pitchFamily="49" charset="0"/>
                <a:cs typeface="Courier New" panose="02070309020205020404" pitchFamily="49" charset="0"/>
              </a:rPr>
              <a:t>('click',</a:t>
            </a:r>
            <a:r>
              <a:rPr lang="en-US" sz="1600" dirty="0" err="1">
                <a:solidFill>
                  <a:srgbClr val="211D1E"/>
                </a:solidFill>
                <a:latin typeface="Courier New" panose="02070309020205020404" pitchFamily="49" charset="0"/>
                <a:cs typeface="Courier New" panose="02070309020205020404" pitchFamily="49" charset="0"/>
              </a:rPr>
              <a:t>pVar,showMessage</a:t>
            </a:r>
            <a:r>
              <a:rPr lang="en-US" sz="1600" dirty="0">
                <a:solidFill>
                  <a:srgbClr val="211D1E"/>
                </a:solidFill>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p:txBody>
      </p:sp>
      <p:sp>
        <p:nvSpPr>
          <p:cNvPr id="3" name="Date Placeholder 2">
            <a:extLst>
              <a:ext uri="{FF2B5EF4-FFF2-40B4-BE49-F238E27FC236}">
                <a16:creationId xmlns:a16="http://schemas.microsoft.com/office/drawing/2014/main" id="{F87B6150-81DF-4AA0-A069-6AAB290CB945}"/>
              </a:ext>
            </a:extLst>
          </p:cNvPr>
          <p:cNvSpPr>
            <a:spLocks noGrp="1"/>
          </p:cNvSpPr>
          <p:nvPr>
            <p:ph type="dt" sz="half" idx="10"/>
          </p:nvPr>
        </p:nvSpPr>
        <p:spPr/>
        <p:txBody>
          <a:bodyPr/>
          <a:lstStyle/>
          <a:p>
            <a:fld id="{4CDE86F3-FE35-4D37-AE80-DE016FD2C237}" type="datetime1">
              <a:rPr lang="en-US" smtClean="0"/>
              <a:t>1/21/2019</a:t>
            </a:fld>
            <a:endParaRPr lang="en-US"/>
          </a:p>
        </p:txBody>
      </p:sp>
      <p:sp>
        <p:nvSpPr>
          <p:cNvPr id="6" name="Footer Placeholder 5">
            <a:extLst>
              <a:ext uri="{FF2B5EF4-FFF2-40B4-BE49-F238E27FC236}">
                <a16:creationId xmlns:a16="http://schemas.microsoft.com/office/drawing/2014/main" id="{87CF5D84-0FDA-416E-B5D1-D9CEBEE16554}"/>
              </a:ext>
            </a:extLst>
          </p:cNvPr>
          <p:cNvSpPr>
            <a:spLocks noGrp="1"/>
          </p:cNvSpPr>
          <p:nvPr>
            <p:ph type="ftr" sz="quarter" idx="11"/>
          </p:nvPr>
        </p:nvSpPr>
        <p:spPr/>
        <p:txBody>
          <a:bodyPr/>
          <a:lstStyle/>
          <a:p>
            <a:r>
              <a:rPr lang="en-US"/>
              <a:t>Copyright © 2007 - 2019 Carl M. Burnett</a:t>
            </a:r>
          </a:p>
        </p:txBody>
      </p:sp>
      <p:sp>
        <p:nvSpPr>
          <p:cNvPr id="7" name="Slide Number Placeholder 6">
            <a:extLst>
              <a:ext uri="{FF2B5EF4-FFF2-40B4-BE49-F238E27FC236}">
                <a16:creationId xmlns:a16="http://schemas.microsoft.com/office/drawing/2014/main" id="{F3168D5C-6068-4FB6-A355-C017A8D39570}"/>
              </a:ext>
            </a:extLst>
          </p:cNvPr>
          <p:cNvSpPr>
            <a:spLocks noGrp="1"/>
          </p:cNvSpPr>
          <p:nvPr>
            <p:ph type="sldNum" sz="quarter" idx="12"/>
          </p:nvPr>
        </p:nvSpPr>
        <p:spPr/>
        <p:txBody>
          <a:bodyPr/>
          <a:lstStyle/>
          <a:p>
            <a:fld id="{3D46CBA2-ECE5-4BE9-B546-6761E0E67089}" type="slidenum">
              <a:rPr lang="en-US" smtClean="0"/>
              <a:t>58</a:t>
            </a:fld>
            <a:endParaRPr lang="en-US"/>
          </a:p>
        </p:txBody>
      </p:sp>
    </p:spTree>
    <p:extLst>
      <p:ext uri="{BB962C8B-B14F-4D97-AF65-F5344CB8AC3E}">
        <p14:creationId xmlns:p14="http://schemas.microsoft.com/office/powerpoint/2010/main" val="13439588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00A32-3ED7-437F-84FC-E2D6BA64AAFC}"/>
              </a:ext>
            </a:extLst>
          </p:cNvPr>
          <p:cNvSpPr>
            <a:spLocks noGrp="1"/>
          </p:cNvSpPr>
          <p:nvPr>
            <p:ph type="title"/>
          </p:nvPr>
        </p:nvSpPr>
        <p:spPr/>
        <p:txBody>
          <a:bodyPr>
            <a:noAutofit/>
          </a:bodyPr>
          <a:lstStyle/>
          <a:p>
            <a:r>
              <a:rPr lang="en-US" sz="4000" dirty="0"/>
              <a:t>Other Ways to Use the on() Function</a:t>
            </a:r>
            <a:endParaRPr lang="en-US" sz="3600" dirty="0"/>
          </a:p>
        </p:txBody>
      </p:sp>
      <p:sp>
        <p:nvSpPr>
          <p:cNvPr id="4" name="Rectangle 3">
            <a:extLst>
              <a:ext uri="{FF2B5EF4-FFF2-40B4-BE49-F238E27FC236}">
                <a16:creationId xmlns:a16="http://schemas.microsoft.com/office/drawing/2014/main" id="{7F23CB43-D38B-4753-98D3-DDFD9E253CBF}"/>
              </a:ext>
            </a:extLst>
          </p:cNvPr>
          <p:cNvSpPr/>
          <p:nvPr/>
        </p:nvSpPr>
        <p:spPr>
          <a:xfrm>
            <a:off x="1143000" y="1809750"/>
            <a:ext cx="6553200" cy="923330"/>
          </a:xfrm>
          <a:prstGeom prst="rect">
            <a:avLst/>
          </a:prstGeom>
        </p:spPr>
        <p:txBody>
          <a:bodyPr wrap="square">
            <a:spAutoFit/>
          </a:bodyPr>
          <a:lstStyle/>
          <a:p>
            <a:r>
              <a:rPr lang="en-US" dirty="0">
                <a:solidFill>
                  <a:srgbClr val="211D1E"/>
                </a:solidFill>
                <a:latin typeface="Courier New" panose="02070309020205020404" pitchFamily="49" charset="0"/>
                <a:cs typeface="Courier New" panose="02070309020205020404" pitchFamily="49" charset="0"/>
              </a:rPr>
              <a:t>$(document)</a:t>
            </a:r>
            <a:r>
              <a:rPr lang="en-US" dirty="0">
                <a:solidFill>
                  <a:srgbClr val="211D1E"/>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.on</a:t>
            </a:r>
            <a:r>
              <a:rPr lang="en-US" dirty="0">
                <a:solidFill>
                  <a:srgbClr val="211D1E"/>
                </a:solidFill>
                <a:latin typeface="Courier New" panose="02070309020205020404" pitchFamily="49" charset="0"/>
                <a:cs typeface="Courier New" panose="02070309020205020404" pitchFamily="49" charset="0"/>
              </a:rPr>
              <a:t>('click keypress', function() {   </a:t>
            </a:r>
          </a:p>
          <a:p>
            <a:r>
              <a:rPr lang="en-US" dirty="0">
                <a:solidFill>
                  <a:srgbClr val="211D1E"/>
                </a:solidFill>
                <a:latin typeface="Courier New" panose="02070309020205020404" pitchFamily="49" charset="0"/>
                <a:cs typeface="Courier New" panose="02070309020205020404" pitchFamily="49" charset="0"/>
              </a:rPr>
              <a:t>   $('#lightbox').hide(); </a:t>
            </a:r>
          </a:p>
          <a:p>
            <a:r>
              <a:rPr lang="en-US" dirty="0">
                <a:solidFill>
                  <a:srgbClr val="211D1E"/>
                </a:solidFill>
                <a:latin typeface="Courier New" panose="02070309020205020404" pitchFamily="49" charset="0"/>
                <a:cs typeface="Courier New" panose="02070309020205020404" pitchFamily="49" charset="0"/>
              </a:rPr>
              <a:t>}); // end on </a:t>
            </a:r>
            <a:endParaRPr lang="en-US" dirty="0">
              <a:latin typeface="Courier New" panose="02070309020205020404" pitchFamily="49" charset="0"/>
              <a:cs typeface="Courier New" panose="02070309020205020404" pitchFamily="49" charset="0"/>
            </a:endParaRPr>
          </a:p>
        </p:txBody>
      </p:sp>
      <p:sp>
        <p:nvSpPr>
          <p:cNvPr id="3" name="Date Placeholder 2">
            <a:extLst>
              <a:ext uri="{FF2B5EF4-FFF2-40B4-BE49-F238E27FC236}">
                <a16:creationId xmlns:a16="http://schemas.microsoft.com/office/drawing/2014/main" id="{D70CA079-36FA-4B9E-9FAA-001FBB2E21BF}"/>
              </a:ext>
            </a:extLst>
          </p:cNvPr>
          <p:cNvSpPr>
            <a:spLocks noGrp="1"/>
          </p:cNvSpPr>
          <p:nvPr>
            <p:ph type="dt" sz="half" idx="10"/>
          </p:nvPr>
        </p:nvSpPr>
        <p:spPr/>
        <p:txBody>
          <a:bodyPr/>
          <a:lstStyle/>
          <a:p>
            <a:fld id="{0E0253A1-C5D0-4EA9-9851-39DDAA062054}" type="datetime1">
              <a:rPr lang="en-US" smtClean="0"/>
              <a:t>1/21/2019</a:t>
            </a:fld>
            <a:endParaRPr lang="en-US"/>
          </a:p>
        </p:txBody>
      </p:sp>
      <p:sp>
        <p:nvSpPr>
          <p:cNvPr id="5" name="Footer Placeholder 4">
            <a:extLst>
              <a:ext uri="{FF2B5EF4-FFF2-40B4-BE49-F238E27FC236}">
                <a16:creationId xmlns:a16="http://schemas.microsoft.com/office/drawing/2014/main" id="{857EFB2A-E787-402F-B24C-051E99C846CB}"/>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0F289D81-C221-44C8-8B4B-E2CC5939CCB2}"/>
              </a:ext>
            </a:extLst>
          </p:cNvPr>
          <p:cNvSpPr>
            <a:spLocks noGrp="1"/>
          </p:cNvSpPr>
          <p:nvPr>
            <p:ph type="sldNum" sz="quarter" idx="12"/>
          </p:nvPr>
        </p:nvSpPr>
        <p:spPr/>
        <p:txBody>
          <a:bodyPr/>
          <a:lstStyle/>
          <a:p>
            <a:fld id="{3D46CBA2-ECE5-4BE9-B546-6761E0E67089}" type="slidenum">
              <a:rPr lang="en-US" smtClean="0"/>
              <a:t>59</a:t>
            </a:fld>
            <a:endParaRPr lang="en-US"/>
          </a:p>
        </p:txBody>
      </p:sp>
    </p:spTree>
    <p:extLst>
      <p:ext uri="{BB962C8B-B14F-4D97-AF65-F5344CB8AC3E}">
        <p14:creationId xmlns:p14="http://schemas.microsoft.com/office/powerpoint/2010/main" val="40392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443484"/>
          </a:xfrm>
        </p:spPr>
        <p:txBody>
          <a:bodyPr>
            <a:normAutofit fontScale="90000"/>
          </a:bodyPr>
          <a:lstStyle/>
          <a:p>
            <a:r>
              <a:rPr lang="en-US" sz="3200" dirty="0"/>
              <a:t>How to include the jQuery files from a CDN</a:t>
            </a:r>
          </a:p>
        </p:txBody>
      </p:sp>
      <p:sp>
        <p:nvSpPr>
          <p:cNvPr id="4" name="Date Placeholder 3"/>
          <p:cNvSpPr>
            <a:spLocks noGrp="1"/>
          </p:cNvSpPr>
          <p:nvPr>
            <p:ph type="dt" sz="half" idx="10"/>
          </p:nvPr>
        </p:nvSpPr>
        <p:spPr/>
        <p:txBody>
          <a:bodyPr/>
          <a:lstStyle/>
          <a:p>
            <a:fld id="{2C046AA8-4E1D-4A75-B0E7-F7A2B2D91A72}" type="datetime1">
              <a:rPr lang="en-US" smtClean="0"/>
              <a:t>1/21/2019</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6</a:t>
            </a:fld>
            <a:endParaRPr lang="en-US" dirty="0"/>
          </a:p>
        </p:txBody>
      </p:sp>
      <p:sp>
        <p:nvSpPr>
          <p:cNvPr id="8" name="Rectangle 7"/>
          <p:cNvSpPr/>
          <p:nvPr/>
        </p:nvSpPr>
        <p:spPr>
          <a:xfrm>
            <a:off x="451338" y="2761319"/>
            <a:ext cx="7643813" cy="369332"/>
          </a:xfrm>
          <a:prstGeom prst="rect">
            <a:avLst/>
          </a:prstGeom>
        </p:spPr>
        <p:txBody>
          <a:bodyPr wrap="square">
            <a:spAutoFit/>
          </a:bodyPr>
          <a:lstStyle/>
          <a:p>
            <a:r>
              <a:rPr lang="en-US" b="1" dirty="0">
                <a:latin typeface="+mj-lt"/>
              </a:rPr>
              <a:t>Note - The </a:t>
            </a:r>
            <a:r>
              <a:rPr lang="en-US" b="1" dirty="0" err="1">
                <a:latin typeface="+mj-lt"/>
              </a:rPr>
              <a:t>href</a:t>
            </a:r>
            <a:r>
              <a:rPr lang="en-US" b="1" dirty="0">
                <a:latin typeface="+mj-lt"/>
              </a:rPr>
              <a:t> and </a:t>
            </a:r>
            <a:r>
              <a:rPr lang="en-US" b="1" dirty="0" err="1">
                <a:latin typeface="+mj-lt"/>
              </a:rPr>
              <a:t>src</a:t>
            </a:r>
            <a:r>
              <a:rPr lang="en-US" b="1" dirty="0">
                <a:latin typeface="+mj-lt"/>
              </a:rPr>
              <a:t> attributes should be coded on a single line.</a:t>
            </a:r>
          </a:p>
        </p:txBody>
      </p:sp>
      <p:sp>
        <p:nvSpPr>
          <p:cNvPr id="9" name="Rectangle 8">
            <a:extLst>
              <a:ext uri="{FF2B5EF4-FFF2-40B4-BE49-F238E27FC236}">
                <a16:creationId xmlns:a16="http://schemas.microsoft.com/office/drawing/2014/main" id="{EFB32A5F-7A3A-41F3-8196-FA47DD011B3C}"/>
              </a:ext>
            </a:extLst>
          </p:cNvPr>
          <p:cNvSpPr/>
          <p:nvPr/>
        </p:nvSpPr>
        <p:spPr>
          <a:xfrm>
            <a:off x="451338" y="1598616"/>
            <a:ext cx="8315325" cy="954107"/>
          </a:xfrm>
          <a:prstGeom prst="rect">
            <a:avLst/>
          </a:prstGeom>
        </p:spPr>
        <p:txBody>
          <a:bodyPr wrap="square">
            <a:spAutoFit/>
          </a:bodyPr>
          <a:lstStyle/>
          <a:p>
            <a:r>
              <a:rPr lang="en-US" sz="1400" b="1" dirty="0">
                <a:latin typeface="Courier New" panose="02070309020205020404" pitchFamily="49" charset="0"/>
                <a:cs typeface="Courier New" panose="02070309020205020404" pitchFamily="49" charset="0"/>
              </a:rPr>
              <a:t>&lt;!-- include the jQuery and jQuery UI JavaScript files --&gt;</a:t>
            </a:r>
          </a:p>
          <a:p>
            <a:r>
              <a:rPr lang="en-US" sz="1400" b="1" dirty="0">
                <a:latin typeface="Courier New" panose="02070309020205020404" pitchFamily="49" charset="0"/>
                <a:cs typeface="Courier New" panose="02070309020205020404" pitchFamily="49" charset="0"/>
              </a:rPr>
              <a:t>&lt;script </a:t>
            </a:r>
            <a:br>
              <a:rPr lang="en-US" sz="1400" b="1" dirty="0">
                <a:latin typeface="Courier New" panose="02070309020205020404" pitchFamily="49" charset="0"/>
                <a:cs typeface="Courier New" panose="02070309020205020404" pitchFamily="49" charset="0"/>
              </a:rPr>
            </a:b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src</a:t>
            </a:r>
            <a:r>
              <a:rPr lang="en-US" sz="1400" b="1" dirty="0">
                <a:latin typeface="Courier New" panose="02070309020205020404" pitchFamily="49" charset="0"/>
                <a:cs typeface="Courier New" panose="02070309020205020404" pitchFamily="49" charset="0"/>
              </a:rPr>
              <a:t>="https://code.jquery.com/jquery-3.1.1.min.js"&gt;</a:t>
            </a:r>
          </a:p>
          <a:p>
            <a:r>
              <a:rPr lang="en-US" sz="1400" b="1" dirty="0">
                <a:latin typeface="Courier New" panose="02070309020205020404" pitchFamily="49" charset="0"/>
                <a:cs typeface="Courier New" panose="02070309020205020404" pitchFamily="49" charset="0"/>
              </a:rPr>
              <a:t>&lt;/script&gt;</a:t>
            </a:r>
          </a:p>
        </p:txBody>
      </p:sp>
      <p:sp>
        <p:nvSpPr>
          <p:cNvPr id="10" name="Content Placeholder 9">
            <a:extLst>
              <a:ext uri="{FF2B5EF4-FFF2-40B4-BE49-F238E27FC236}">
                <a16:creationId xmlns:a16="http://schemas.microsoft.com/office/drawing/2014/main" id="{AD68BE77-FEE3-4BB9-943B-29EA91F62AB1}"/>
              </a:ext>
            </a:extLst>
          </p:cNvPr>
          <p:cNvSpPr>
            <a:spLocks noGrp="1"/>
          </p:cNvSpPr>
          <p:nvPr>
            <p:ph idx="1"/>
          </p:nvPr>
        </p:nvSpPr>
        <p:spPr>
          <a:xfrm>
            <a:off x="410841" y="1111696"/>
            <a:ext cx="8229600" cy="382344"/>
          </a:xfrm>
        </p:spPr>
        <p:txBody>
          <a:bodyPr>
            <a:normAutofit lnSpcReduction="10000"/>
          </a:bodyPr>
          <a:lstStyle/>
          <a:p>
            <a:r>
              <a:rPr lang="en-US" sz="2000" dirty="0"/>
              <a:t>Include jQuery 3.1.1 from Content </a:t>
            </a:r>
            <a:r>
              <a:rPr lang="en-US" sz="2000" dirty="0" err="1"/>
              <a:t>Deilivery</a:t>
            </a:r>
            <a:r>
              <a:rPr lang="en-US" sz="2000" dirty="0"/>
              <a:t> Network (CDN)</a:t>
            </a:r>
          </a:p>
        </p:txBody>
      </p:sp>
    </p:spTree>
    <p:extLst>
      <p:ext uri="{BB962C8B-B14F-4D97-AF65-F5344CB8AC3E}">
        <p14:creationId xmlns:p14="http://schemas.microsoft.com/office/powerpoint/2010/main" val="18792412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D3E4-B213-4A55-9E46-4AB4AF39FCF0}"/>
              </a:ext>
            </a:extLst>
          </p:cNvPr>
          <p:cNvSpPr>
            <a:spLocks noGrp="1"/>
          </p:cNvSpPr>
          <p:nvPr>
            <p:ph type="title"/>
          </p:nvPr>
        </p:nvSpPr>
        <p:spPr/>
        <p:txBody>
          <a:bodyPr>
            <a:normAutofit/>
          </a:bodyPr>
          <a:lstStyle/>
          <a:p>
            <a:r>
              <a:rPr lang="en-US" dirty="0"/>
              <a:t>Delegating Events with on() </a:t>
            </a:r>
          </a:p>
        </p:txBody>
      </p:sp>
      <p:sp>
        <p:nvSpPr>
          <p:cNvPr id="4" name="Rectangle 3">
            <a:extLst>
              <a:ext uri="{FF2B5EF4-FFF2-40B4-BE49-F238E27FC236}">
                <a16:creationId xmlns:a16="http://schemas.microsoft.com/office/drawing/2014/main" id="{8AC6E71D-930B-495E-8547-8C7EF3FD595C}"/>
              </a:ext>
            </a:extLst>
          </p:cNvPr>
          <p:cNvSpPr/>
          <p:nvPr/>
        </p:nvSpPr>
        <p:spPr>
          <a:xfrm>
            <a:off x="609600" y="1581150"/>
            <a:ext cx="8229600" cy="338554"/>
          </a:xfrm>
          <a:prstGeom prst="rect">
            <a:avLst/>
          </a:prstGeom>
        </p:spPr>
        <p:txBody>
          <a:bodyPr wrap="square">
            <a:spAutoFit/>
          </a:bodyPr>
          <a:lstStyle/>
          <a:p>
            <a:r>
              <a:rPr lang="en-US" sz="1600" dirty="0">
                <a:solidFill>
                  <a:srgbClr val="211D1E"/>
                </a:solidFill>
                <a:latin typeface="Courier New" panose="02070309020205020404" pitchFamily="49" charset="0"/>
                <a:cs typeface="Courier New" panose="02070309020205020404" pitchFamily="49" charset="0"/>
              </a:rPr>
              <a:t>$('#selector').on('click', selector, </a:t>
            </a:r>
            <a:r>
              <a:rPr lang="en-US" sz="1600" dirty="0" err="1">
                <a:solidFill>
                  <a:srgbClr val="211D1E"/>
                </a:solidFill>
                <a:latin typeface="Courier New" panose="02070309020205020404" pitchFamily="49" charset="0"/>
                <a:cs typeface="Courier New" panose="02070309020205020404" pitchFamily="49" charset="0"/>
              </a:rPr>
              <a:t>myData</a:t>
            </a:r>
            <a:r>
              <a:rPr lang="en-US" sz="1600" dirty="0">
                <a:solidFill>
                  <a:srgbClr val="211D1E"/>
                </a:solidFill>
                <a:latin typeface="Courier New" panose="02070309020205020404" pitchFamily="49" charset="0"/>
                <a:cs typeface="Courier New" panose="02070309020205020404" pitchFamily="49" charset="0"/>
              </a:rPr>
              <a:t>, </a:t>
            </a:r>
            <a:r>
              <a:rPr lang="en-US" sz="1600" dirty="0" err="1">
                <a:solidFill>
                  <a:srgbClr val="211D1E"/>
                </a:solidFill>
                <a:latin typeface="Courier New" panose="02070309020205020404" pitchFamily="49" charset="0"/>
                <a:cs typeface="Courier New" panose="02070309020205020404" pitchFamily="49" charset="0"/>
              </a:rPr>
              <a:t>functionName</a:t>
            </a:r>
            <a:r>
              <a:rPr lang="en-US" sz="1600" dirty="0">
                <a:solidFill>
                  <a:srgbClr val="211D1E"/>
                </a:solidFill>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p:txBody>
      </p:sp>
      <p:sp>
        <p:nvSpPr>
          <p:cNvPr id="5" name="Rectangle 4">
            <a:extLst>
              <a:ext uri="{FF2B5EF4-FFF2-40B4-BE49-F238E27FC236}">
                <a16:creationId xmlns:a16="http://schemas.microsoft.com/office/drawing/2014/main" id="{1908890C-9686-4843-A90A-6B88BAD9D96F}"/>
              </a:ext>
            </a:extLst>
          </p:cNvPr>
          <p:cNvSpPr/>
          <p:nvPr/>
        </p:nvSpPr>
        <p:spPr>
          <a:xfrm>
            <a:off x="628095" y="2486620"/>
            <a:ext cx="7391400" cy="923330"/>
          </a:xfrm>
          <a:prstGeom prst="rect">
            <a:avLst/>
          </a:prstGeom>
        </p:spPr>
        <p:txBody>
          <a:bodyPr wrap="square">
            <a:spAutoFit/>
          </a:bodyPr>
          <a:lstStyle/>
          <a:p>
            <a:r>
              <a:rPr lang="en-US" dirty="0">
                <a:solidFill>
                  <a:srgbClr val="211D1E"/>
                </a:solidFill>
                <a:latin typeface="Courier New" panose="02070309020205020404" pitchFamily="49" charset="0"/>
                <a:cs typeface="Courier New" panose="02070309020205020404" pitchFamily="49" charset="0"/>
              </a:rPr>
              <a:t>$</a:t>
            </a:r>
            <a:r>
              <a:rPr lang="en-US" dirty="0">
                <a:solidFill>
                  <a:srgbClr val="211D1E"/>
                </a:solidFill>
                <a:effectLst>
                  <a:glow rad="228600">
                    <a:schemeClr val="accent1">
                      <a:satMod val="175000"/>
                      <a:alpha val="40000"/>
                    </a:schemeClr>
                  </a:glow>
                </a:effectLst>
                <a:latin typeface="Courier New" panose="02070309020205020404" pitchFamily="49" charset="0"/>
                <a:cs typeface="Courier New" panose="02070309020205020404" pitchFamily="49" charset="0"/>
              </a:rPr>
              <a:t>('li')</a:t>
            </a:r>
            <a:r>
              <a:rPr lang="en-US" dirty="0">
                <a:solidFill>
                  <a:srgbClr val="211D1E"/>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.on</a:t>
            </a:r>
            <a:r>
              <a:rPr lang="en-US" dirty="0">
                <a:solidFill>
                  <a:srgbClr val="211D1E"/>
                </a:solidFill>
                <a:latin typeface="Courier New" panose="02070309020205020404" pitchFamily="49" charset="0"/>
                <a:cs typeface="Courier New" panose="02070309020205020404" pitchFamily="49" charset="0"/>
              </a:rPr>
              <a:t>('click', function() { </a:t>
            </a:r>
          </a:p>
          <a:p>
            <a:r>
              <a:rPr lang="en-US" dirty="0">
                <a:solidFill>
                  <a:srgbClr val="211D1E"/>
                </a:solidFill>
                <a:latin typeface="Courier New" panose="02070309020205020404" pitchFamily="49" charset="0"/>
                <a:cs typeface="Courier New" panose="02070309020205020404" pitchFamily="49" charset="0"/>
              </a:rPr>
              <a:t>   </a:t>
            </a:r>
            <a:r>
              <a:rPr lang="en-US" dirty="0">
                <a:solidFill>
                  <a:srgbClr val="211D1E"/>
                </a:solidFill>
                <a:effectLst>
                  <a:glow rad="228600">
                    <a:schemeClr val="accent1">
                      <a:satMod val="175000"/>
                      <a:alpha val="40000"/>
                    </a:schemeClr>
                  </a:glow>
                </a:effectLst>
                <a:latin typeface="Courier New" panose="02070309020205020404" pitchFamily="49" charset="0"/>
                <a:cs typeface="Courier New" panose="02070309020205020404" pitchFamily="49" charset="0"/>
              </a:rPr>
              <a:t>$(this).</a:t>
            </a:r>
            <a:r>
              <a:rPr lang="en-US" dirty="0" err="1">
                <a:solidFill>
                  <a:srgbClr val="211D1E"/>
                </a:solidFill>
                <a:effectLst>
                  <a:glow rad="228600">
                    <a:schemeClr val="accent1">
                      <a:satMod val="175000"/>
                      <a:alpha val="40000"/>
                    </a:schemeClr>
                  </a:glow>
                </a:effectLst>
                <a:latin typeface="Courier New" panose="02070309020205020404" pitchFamily="49" charset="0"/>
                <a:cs typeface="Courier New" panose="02070309020205020404" pitchFamily="49" charset="0"/>
              </a:rPr>
              <a:t>css</a:t>
            </a:r>
            <a:r>
              <a:rPr lang="en-US" dirty="0">
                <a:solidFill>
                  <a:srgbClr val="211D1E"/>
                </a:solidFill>
                <a:effectLst>
                  <a:glow rad="228600">
                    <a:schemeClr val="accent1">
                      <a:satMod val="175000"/>
                      <a:alpha val="40000"/>
                    </a:schemeClr>
                  </a:glow>
                </a:effectLst>
                <a:latin typeface="Courier New" panose="02070309020205020404" pitchFamily="49" charset="0"/>
                <a:cs typeface="Courier New" panose="02070309020205020404" pitchFamily="49" charset="0"/>
              </a:rPr>
              <a:t>(</a:t>
            </a:r>
            <a:r>
              <a:rPr lang="en-US" dirty="0">
                <a:solidFill>
                  <a:srgbClr val="211D1E"/>
                </a:solidFill>
                <a:latin typeface="Courier New" panose="02070309020205020404" pitchFamily="49" charset="0"/>
                <a:cs typeface="Courier New" panose="02070309020205020404" pitchFamily="49" charset="0"/>
              </a:rPr>
              <a:t>'text-decoration': 'line-through'); }); // end on </a:t>
            </a:r>
            <a:endParaRPr lang="en-US" dirty="0">
              <a:latin typeface="Courier New" panose="02070309020205020404" pitchFamily="49" charset="0"/>
              <a:cs typeface="Courier New" panose="02070309020205020404" pitchFamily="49" charset="0"/>
            </a:endParaRPr>
          </a:p>
        </p:txBody>
      </p:sp>
      <p:sp>
        <p:nvSpPr>
          <p:cNvPr id="6" name="Rectangle 5">
            <a:extLst>
              <a:ext uri="{FF2B5EF4-FFF2-40B4-BE49-F238E27FC236}">
                <a16:creationId xmlns:a16="http://schemas.microsoft.com/office/drawing/2014/main" id="{BB0349FC-7F00-48FA-896C-6E0FEEFDB072}"/>
              </a:ext>
            </a:extLst>
          </p:cNvPr>
          <p:cNvSpPr/>
          <p:nvPr/>
        </p:nvSpPr>
        <p:spPr>
          <a:xfrm>
            <a:off x="628095" y="3864545"/>
            <a:ext cx="7391400" cy="923330"/>
          </a:xfrm>
          <a:prstGeom prst="rect">
            <a:avLst/>
          </a:prstGeom>
        </p:spPr>
        <p:txBody>
          <a:bodyPr wrap="square">
            <a:spAutoFit/>
          </a:bodyPr>
          <a:lstStyle/>
          <a:p>
            <a:r>
              <a:rPr lang="en-US" dirty="0">
                <a:solidFill>
                  <a:srgbClr val="211D1E"/>
                </a:solidFill>
                <a:latin typeface="Courier New" panose="02070309020205020404" pitchFamily="49" charset="0"/>
                <a:cs typeface="Courier New" panose="02070309020205020404" pitchFamily="49" charset="0"/>
              </a:rPr>
              <a:t>$</a:t>
            </a:r>
            <a:r>
              <a:rPr lang="en-US" dirty="0">
                <a:solidFill>
                  <a:srgbClr val="211D1E"/>
                </a:solidFill>
                <a:effectLst>
                  <a:glow rad="228600">
                    <a:schemeClr val="accent1">
                      <a:satMod val="175000"/>
                      <a:alpha val="40000"/>
                    </a:schemeClr>
                  </a:glow>
                </a:effectLst>
                <a:latin typeface="Courier New" panose="02070309020205020404" pitchFamily="49" charset="0"/>
                <a:cs typeface="Courier New" panose="02070309020205020404" pitchFamily="49" charset="0"/>
              </a:rPr>
              <a:t>(‘</a:t>
            </a:r>
            <a:r>
              <a:rPr lang="en-US" dirty="0" err="1">
                <a:solidFill>
                  <a:srgbClr val="211D1E"/>
                </a:solidFill>
                <a:effectLst>
                  <a:glow rad="228600">
                    <a:schemeClr val="accent1">
                      <a:satMod val="175000"/>
                      <a:alpha val="40000"/>
                    </a:schemeClr>
                  </a:glow>
                </a:effectLst>
                <a:latin typeface="Courier New" panose="02070309020205020404" pitchFamily="49" charset="0"/>
                <a:cs typeface="Courier New" panose="02070309020205020404" pitchFamily="49" charset="0"/>
              </a:rPr>
              <a:t>ul</a:t>
            </a:r>
            <a:r>
              <a:rPr lang="en-US" dirty="0">
                <a:solidFill>
                  <a:srgbClr val="211D1E"/>
                </a:solidFill>
                <a:effectLst>
                  <a:glow rad="228600">
                    <a:schemeClr val="accent1">
                      <a:satMod val="175000"/>
                      <a:alpha val="40000"/>
                    </a:schemeClr>
                  </a:glow>
                </a:effectLst>
                <a:latin typeface="Courier New" panose="02070309020205020404" pitchFamily="49" charset="0"/>
                <a:cs typeface="Courier New" panose="02070309020205020404" pitchFamily="49" charset="0"/>
              </a:rPr>
              <a:t>')</a:t>
            </a:r>
            <a:r>
              <a:rPr lang="en-US" dirty="0">
                <a:solidFill>
                  <a:srgbClr val="211D1E"/>
                </a:solidFill>
                <a:effectLst>
                  <a:glow rad="228600">
                    <a:schemeClr val="accent6">
                      <a:satMod val="175000"/>
                      <a:alpha val="40000"/>
                    </a:schemeClr>
                  </a:glow>
                </a:effectLst>
                <a:latin typeface="Courier New" panose="02070309020205020404" pitchFamily="49" charset="0"/>
                <a:cs typeface="Courier New" panose="02070309020205020404" pitchFamily="49" charset="0"/>
              </a:rPr>
              <a:t>.on</a:t>
            </a:r>
            <a:r>
              <a:rPr lang="en-US" dirty="0">
                <a:solidFill>
                  <a:srgbClr val="211D1E"/>
                </a:solidFill>
                <a:latin typeface="Courier New" panose="02070309020205020404" pitchFamily="49" charset="0"/>
                <a:cs typeface="Courier New" panose="02070309020205020404" pitchFamily="49" charset="0"/>
              </a:rPr>
              <a:t>('click’, </a:t>
            </a:r>
            <a:r>
              <a:rPr lang="en-US" dirty="0">
                <a:solidFill>
                  <a:srgbClr val="211D1E"/>
                </a:solidFill>
                <a:effectLst>
                  <a:glow rad="228600">
                    <a:schemeClr val="accent5">
                      <a:satMod val="175000"/>
                      <a:alpha val="40000"/>
                    </a:schemeClr>
                  </a:glow>
                </a:effectLst>
                <a:latin typeface="Courier New" panose="02070309020205020404" pitchFamily="49" charset="0"/>
                <a:cs typeface="Courier New" panose="02070309020205020404" pitchFamily="49" charset="0"/>
              </a:rPr>
              <a:t>‘</a:t>
            </a:r>
            <a:r>
              <a:rPr lang="en-US" dirty="0" err="1">
                <a:solidFill>
                  <a:srgbClr val="211D1E"/>
                </a:solidFill>
                <a:effectLst>
                  <a:glow rad="228600">
                    <a:schemeClr val="accent5">
                      <a:satMod val="175000"/>
                      <a:alpha val="40000"/>
                    </a:schemeClr>
                  </a:glow>
                </a:effectLst>
                <a:latin typeface="Courier New" panose="02070309020205020404" pitchFamily="49" charset="0"/>
                <a:cs typeface="Courier New" panose="02070309020205020404" pitchFamily="49" charset="0"/>
              </a:rPr>
              <a:t>li’,</a:t>
            </a:r>
            <a:r>
              <a:rPr lang="en-US" dirty="0" err="1">
                <a:solidFill>
                  <a:srgbClr val="211D1E"/>
                </a:solidFill>
                <a:latin typeface="Courier New" panose="02070309020205020404" pitchFamily="49" charset="0"/>
                <a:cs typeface="Courier New" panose="02070309020205020404" pitchFamily="49" charset="0"/>
              </a:rPr>
              <a:t>function</a:t>
            </a:r>
            <a:r>
              <a:rPr lang="en-US" dirty="0">
                <a:solidFill>
                  <a:srgbClr val="211D1E"/>
                </a:solidFill>
                <a:latin typeface="Courier New" panose="02070309020205020404" pitchFamily="49" charset="0"/>
                <a:cs typeface="Courier New" panose="02070309020205020404" pitchFamily="49" charset="0"/>
              </a:rPr>
              <a:t>() { </a:t>
            </a:r>
          </a:p>
          <a:p>
            <a:r>
              <a:rPr lang="en-US" dirty="0">
                <a:solidFill>
                  <a:srgbClr val="211D1E"/>
                </a:solidFill>
                <a:latin typeface="Courier New" panose="02070309020205020404" pitchFamily="49" charset="0"/>
                <a:cs typeface="Courier New" panose="02070309020205020404" pitchFamily="49" charset="0"/>
              </a:rPr>
              <a:t>   </a:t>
            </a:r>
            <a:r>
              <a:rPr lang="en-US" dirty="0">
                <a:solidFill>
                  <a:srgbClr val="211D1E"/>
                </a:solidFill>
                <a:effectLst>
                  <a:glow rad="228600">
                    <a:schemeClr val="accent1">
                      <a:satMod val="175000"/>
                      <a:alpha val="40000"/>
                    </a:schemeClr>
                  </a:glow>
                </a:effectLst>
                <a:latin typeface="Courier New" panose="02070309020205020404" pitchFamily="49" charset="0"/>
                <a:cs typeface="Courier New" panose="02070309020205020404" pitchFamily="49" charset="0"/>
              </a:rPr>
              <a:t>$(this).</a:t>
            </a:r>
            <a:r>
              <a:rPr lang="en-US" dirty="0" err="1">
                <a:solidFill>
                  <a:srgbClr val="211D1E"/>
                </a:solidFill>
                <a:effectLst>
                  <a:glow rad="228600">
                    <a:schemeClr val="accent1">
                      <a:satMod val="175000"/>
                      <a:alpha val="40000"/>
                    </a:schemeClr>
                  </a:glow>
                </a:effectLst>
                <a:latin typeface="Courier New" panose="02070309020205020404" pitchFamily="49" charset="0"/>
                <a:cs typeface="Courier New" panose="02070309020205020404" pitchFamily="49" charset="0"/>
              </a:rPr>
              <a:t>css</a:t>
            </a:r>
            <a:r>
              <a:rPr lang="en-US" dirty="0">
                <a:solidFill>
                  <a:srgbClr val="211D1E"/>
                </a:solidFill>
                <a:effectLst>
                  <a:glow rad="228600">
                    <a:schemeClr val="accent1">
                      <a:satMod val="175000"/>
                      <a:alpha val="40000"/>
                    </a:schemeClr>
                  </a:glow>
                </a:effectLst>
                <a:latin typeface="Courier New" panose="02070309020205020404" pitchFamily="49" charset="0"/>
                <a:cs typeface="Courier New" panose="02070309020205020404" pitchFamily="49" charset="0"/>
              </a:rPr>
              <a:t>(</a:t>
            </a:r>
            <a:r>
              <a:rPr lang="en-US" dirty="0">
                <a:solidFill>
                  <a:srgbClr val="211D1E"/>
                </a:solidFill>
                <a:latin typeface="Courier New" panose="02070309020205020404" pitchFamily="49" charset="0"/>
                <a:cs typeface="Courier New" panose="02070309020205020404" pitchFamily="49" charset="0"/>
              </a:rPr>
              <a:t>'text-decoration': 'line-through'); }); // end on </a:t>
            </a:r>
            <a:endParaRPr lang="en-US" dirty="0">
              <a:latin typeface="Courier New" panose="02070309020205020404" pitchFamily="49" charset="0"/>
              <a:cs typeface="Courier New" panose="02070309020205020404" pitchFamily="49" charset="0"/>
            </a:endParaRPr>
          </a:p>
        </p:txBody>
      </p:sp>
      <p:sp>
        <p:nvSpPr>
          <p:cNvPr id="3" name="TextBox 2">
            <a:extLst>
              <a:ext uri="{FF2B5EF4-FFF2-40B4-BE49-F238E27FC236}">
                <a16:creationId xmlns:a16="http://schemas.microsoft.com/office/drawing/2014/main" id="{7B28EA91-C956-4AC7-A429-39D2B8D63006}"/>
              </a:ext>
            </a:extLst>
          </p:cNvPr>
          <p:cNvSpPr txBox="1"/>
          <p:nvPr/>
        </p:nvSpPr>
        <p:spPr>
          <a:xfrm>
            <a:off x="645850" y="2117288"/>
            <a:ext cx="1817613" cy="369332"/>
          </a:xfrm>
          <a:prstGeom prst="rect">
            <a:avLst/>
          </a:prstGeom>
          <a:noFill/>
        </p:spPr>
        <p:txBody>
          <a:bodyPr wrap="none" rtlCol="0">
            <a:spAutoFit/>
          </a:bodyPr>
          <a:lstStyle/>
          <a:p>
            <a:r>
              <a:rPr lang="en-US" b="1" dirty="0">
                <a:latin typeface="+mj-lt"/>
              </a:rPr>
              <a:t>Element in HTML</a:t>
            </a:r>
          </a:p>
        </p:txBody>
      </p:sp>
      <p:sp>
        <p:nvSpPr>
          <p:cNvPr id="7" name="TextBox 6">
            <a:extLst>
              <a:ext uri="{FF2B5EF4-FFF2-40B4-BE49-F238E27FC236}">
                <a16:creationId xmlns:a16="http://schemas.microsoft.com/office/drawing/2014/main" id="{BE0E57F6-5C3D-4CB6-8EE7-1FE371BFD91E}"/>
              </a:ext>
            </a:extLst>
          </p:cNvPr>
          <p:cNvSpPr txBox="1"/>
          <p:nvPr/>
        </p:nvSpPr>
        <p:spPr>
          <a:xfrm>
            <a:off x="628095" y="3486150"/>
            <a:ext cx="4143827" cy="369332"/>
          </a:xfrm>
          <a:prstGeom prst="rect">
            <a:avLst/>
          </a:prstGeom>
          <a:noFill/>
        </p:spPr>
        <p:txBody>
          <a:bodyPr wrap="none" rtlCol="0">
            <a:spAutoFit/>
          </a:bodyPr>
          <a:lstStyle/>
          <a:p>
            <a:r>
              <a:rPr lang="en-US" b="1" dirty="0">
                <a:latin typeface="+mj-lt"/>
              </a:rPr>
              <a:t>Element in Dynamically Included in HTML</a:t>
            </a:r>
          </a:p>
        </p:txBody>
      </p:sp>
      <p:sp>
        <p:nvSpPr>
          <p:cNvPr id="8" name="Date Placeholder 7">
            <a:extLst>
              <a:ext uri="{FF2B5EF4-FFF2-40B4-BE49-F238E27FC236}">
                <a16:creationId xmlns:a16="http://schemas.microsoft.com/office/drawing/2014/main" id="{85AE48DC-9152-49D4-9D00-C49035768A28}"/>
              </a:ext>
            </a:extLst>
          </p:cNvPr>
          <p:cNvSpPr>
            <a:spLocks noGrp="1"/>
          </p:cNvSpPr>
          <p:nvPr>
            <p:ph type="dt" sz="half" idx="10"/>
          </p:nvPr>
        </p:nvSpPr>
        <p:spPr/>
        <p:txBody>
          <a:bodyPr/>
          <a:lstStyle/>
          <a:p>
            <a:fld id="{5C2AFDF3-4EAC-4AF2-B8E4-8D143D0F948E}" type="datetime1">
              <a:rPr lang="en-US" smtClean="0"/>
              <a:t>1/21/2019</a:t>
            </a:fld>
            <a:endParaRPr lang="en-US"/>
          </a:p>
        </p:txBody>
      </p:sp>
      <p:sp>
        <p:nvSpPr>
          <p:cNvPr id="9" name="Footer Placeholder 8">
            <a:extLst>
              <a:ext uri="{FF2B5EF4-FFF2-40B4-BE49-F238E27FC236}">
                <a16:creationId xmlns:a16="http://schemas.microsoft.com/office/drawing/2014/main" id="{19C357EC-FE84-449C-A7BA-0BFD1D3E11CD}"/>
              </a:ext>
            </a:extLst>
          </p:cNvPr>
          <p:cNvSpPr>
            <a:spLocks noGrp="1"/>
          </p:cNvSpPr>
          <p:nvPr>
            <p:ph type="ftr" sz="quarter" idx="11"/>
          </p:nvPr>
        </p:nvSpPr>
        <p:spPr/>
        <p:txBody>
          <a:bodyPr/>
          <a:lstStyle/>
          <a:p>
            <a:r>
              <a:rPr lang="en-US"/>
              <a:t>Copyright © 2007 - 2019 Carl M. Burnett</a:t>
            </a:r>
          </a:p>
        </p:txBody>
      </p:sp>
      <p:sp>
        <p:nvSpPr>
          <p:cNvPr id="10" name="Slide Number Placeholder 9">
            <a:extLst>
              <a:ext uri="{FF2B5EF4-FFF2-40B4-BE49-F238E27FC236}">
                <a16:creationId xmlns:a16="http://schemas.microsoft.com/office/drawing/2014/main" id="{7E3EBC27-1DD2-4944-9F05-C9A58155A2D3}"/>
              </a:ext>
            </a:extLst>
          </p:cNvPr>
          <p:cNvSpPr>
            <a:spLocks noGrp="1"/>
          </p:cNvSpPr>
          <p:nvPr>
            <p:ph type="sldNum" sz="quarter" idx="12"/>
          </p:nvPr>
        </p:nvSpPr>
        <p:spPr/>
        <p:txBody>
          <a:bodyPr/>
          <a:lstStyle/>
          <a:p>
            <a:fld id="{3D46CBA2-ECE5-4BE9-B546-6761E0E67089}" type="slidenum">
              <a:rPr lang="en-US" smtClean="0"/>
              <a:t>60</a:t>
            </a:fld>
            <a:endParaRPr lang="en-US"/>
          </a:p>
        </p:txBody>
      </p:sp>
    </p:spTree>
    <p:extLst>
      <p:ext uri="{BB962C8B-B14F-4D97-AF65-F5344CB8AC3E}">
        <p14:creationId xmlns:p14="http://schemas.microsoft.com/office/powerpoint/2010/main" val="15637151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B6372-3AB1-4DD8-9FDE-4D814E89D927}"/>
              </a:ext>
            </a:extLst>
          </p:cNvPr>
          <p:cNvSpPr>
            <a:spLocks noGrp="1"/>
          </p:cNvSpPr>
          <p:nvPr>
            <p:ph type="title"/>
          </p:nvPr>
        </p:nvSpPr>
        <p:spPr/>
        <p:txBody>
          <a:bodyPr/>
          <a:lstStyle/>
          <a:p>
            <a:r>
              <a:rPr lang="en-US" dirty="0"/>
              <a:t>jQuery Examples</a:t>
            </a:r>
          </a:p>
        </p:txBody>
      </p:sp>
      <p:sp>
        <p:nvSpPr>
          <p:cNvPr id="3" name="Content Placeholder 2">
            <a:extLst>
              <a:ext uri="{FF2B5EF4-FFF2-40B4-BE49-F238E27FC236}">
                <a16:creationId xmlns:a16="http://schemas.microsoft.com/office/drawing/2014/main" id="{06419F30-2F36-4465-BD81-8DDBA9D15B2E}"/>
              </a:ext>
            </a:extLst>
          </p:cNvPr>
          <p:cNvSpPr>
            <a:spLocks noGrp="1"/>
          </p:cNvSpPr>
          <p:nvPr>
            <p:ph idx="1"/>
          </p:nvPr>
        </p:nvSpPr>
        <p:spPr/>
        <p:txBody>
          <a:bodyPr>
            <a:normAutofit/>
          </a:bodyPr>
          <a:lstStyle/>
          <a:p>
            <a:r>
              <a:rPr lang="en-US" sz="2400" dirty="0">
                <a:hlinkClick r:id="rId2"/>
              </a:rPr>
              <a:t>Email List Application</a:t>
            </a:r>
            <a:endParaRPr lang="en-US" sz="2400" dirty="0"/>
          </a:p>
          <a:p>
            <a:r>
              <a:rPr lang="en-US" sz="2400" dirty="0">
                <a:hlinkClick r:id="rId3"/>
              </a:rPr>
              <a:t>FAQ Application</a:t>
            </a:r>
            <a:endParaRPr lang="en-US" sz="2400" dirty="0"/>
          </a:p>
          <a:p>
            <a:r>
              <a:rPr lang="en-US" sz="2400" dirty="0">
                <a:hlinkClick r:id="rId4"/>
              </a:rPr>
              <a:t>Image Swap Application</a:t>
            </a:r>
            <a:endParaRPr lang="en-US" sz="2400" dirty="0"/>
          </a:p>
          <a:p>
            <a:r>
              <a:rPr lang="en-US" sz="2400" dirty="0">
                <a:hlinkClick r:id="rId5"/>
              </a:rPr>
              <a:t>Image Rollover Application</a:t>
            </a:r>
            <a:endParaRPr lang="en-US" sz="2400" dirty="0"/>
          </a:p>
          <a:p>
            <a:endParaRPr lang="en-US" sz="2400" dirty="0"/>
          </a:p>
        </p:txBody>
      </p:sp>
      <p:sp>
        <p:nvSpPr>
          <p:cNvPr id="4" name="Date Placeholder 3">
            <a:extLst>
              <a:ext uri="{FF2B5EF4-FFF2-40B4-BE49-F238E27FC236}">
                <a16:creationId xmlns:a16="http://schemas.microsoft.com/office/drawing/2014/main" id="{BD9E40B8-1563-4B4D-A5A6-BA14B35F03D4}"/>
              </a:ext>
            </a:extLst>
          </p:cNvPr>
          <p:cNvSpPr>
            <a:spLocks noGrp="1"/>
          </p:cNvSpPr>
          <p:nvPr>
            <p:ph type="dt" sz="half" idx="10"/>
          </p:nvPr>
        </p:nvSpPr>
        <p:spPr/>
        <p:txBody>
          <a:bodyPr/>
          <a:lstStyle/>
          <a:p>
            <a:fld id="{7D5E5458-7F02-4D71-A1E8-C33C57FCE109}" type="datetime1">
              <a:rPr lang="en-US" smtClean="0"/>
              <a:t>1/21/2019</a:t>
            </a:fld>
            <a:endParaRPr lang="en-US"/>
          </a:p>
        </p:txBody>
      </p:sp>
      <p:sp>
        <p:nvSpPr>
          <p:cNvPr id="5" name="Footer Placeholder 4">
            <a:extLst>
              <a:ext uri="{FF2B5EF4-FFF2-40B4-BE49-F238E27FC236}">
                <a16:creationId xmlns:a16="http://schemas.microsoft.com/office/drawing/2014/main" id="{2DCB0AC2-6956-4C5C-8460-983237600958}"/>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F9C143CC-0E4D-49BC-BB73-1C2DA439ACAB}"/>
              </a:ext>
            </a:extLst>
          </p:cNvPr>
          <p:cNvSpPr>
            <a:spLocks noGrp="1"/>
          </p:cNvSpPr>
          <p:nvPr>
            <p:ph type="sldNum" sz="quarter" idx="12"/>
          </p:nvPr>
        </p:nvSpPr>
        <p:spPr/>
        <p:txBody>
          <a:bodyPr/>
          <a:lstStyle/>
          <a:p>
            <a:fld id="{3D46CBA2-ECE5-4BE9-B546-6761E0E67089}" type="slidenum">
              <a:rPr lang="en-US" smtClean="0"/>
              <a:t>61</a:t>
            </a:fld>
            <a:endParaRPr lang="en-US"/>
          </a:p>
        </p:txBody>
      </p:sp>
    </p:spTree>
    <p:extLst>
      <p:ext uri="{BB962C8B-B14F-4D97-AF65-F5344CB8AC3E}">
        <p14:creationId xmlns:p14="http://schemas.microsoft.com/office/powerpoint/2010/main" val="25216205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2 </a:t>
            </a:r>
          </a:p>
        </p:txBody>
      </p:sp>
      <p:sp>
        <p:nvSpPr>
          <p:cNvPr id="3" name="Content Placeholder 2"/>
          <p:cNvSpPr>
            <a:spLocks noGrp="1"/>
          </p:cNvSpPr>
          <p:nvPr>
            <p:ph idx="1"/>
          </p:nvPr>
        </p:nvSpPr>
        <p:spPr/>
        <p:txBody>
          <a:bodyPr>
            <a:normAutofit/>
          </a:bodyPr>
          <a:lstStyle/>
          <a:p>
            <a:r>
              <a:rPr lang="en-US" sz="2400" dirty="0"/>
              <a:t>8-1 - Email List Application Button on page 259</a:t>
            </a:r>
          </a:p>
          <a:p>
            <a:r>
              <a:rPr lang="en-US" sz="2400" dirty="0"/>
              <a:t>8-2 - Image Rollovers on page 259</a:t>
            </a:r>
          </a:p>
          <a:p>
            <a:r>
              <a:rPr lang="en-US" sz="2400" dirty="0"/>
              <a:t>8-3 - Book List Application on page 260</a:t>
            </a:r>
          </a:p>
          <a:p>
            <a:r>
              <a:rPr lang="en-US" sz="2400" dirty="0"/>
              <a:t>Students will upload test files to development site.</a:t>
            </a:r>
          </a:p>
          <a:p>
            <a:r>
              <a:rPr lang="en-US" sz="2400" dirty="0"/>
              <a:t>Students will preview in browser development files.</a:t>
            </a:r>
          </a:p>
          <a:p>
            <a:r>
              <a:rPr lang="en-US" sz="2400" dirty="0"/>
              <a:t>Students will upload files to live site.</a:t>
            </a:r>
          </a:p>
          <a:p>
            <a:r>
              <a:rPr lang="en-US" sz="2400" dirty="0"/>
              <a:t>Students will preview in browser live files.</a:t>
            </a:r>
          </a:p>
          <a:p>
            <a:endParaRPr lang="en-US" sz="2400" dirty="0"/>
          </a:p>
        </p:txBody>
      </p:sp>
      <p:sp>
        <p:nvSpPr>
          <p:cNvPr id="4" name="Date Placeholder 3"/>
          <p:cNvSpPr>
            <a:spLocks noGrp="1"/>
          </p:cNvSpPr>
          <p:nvPr>
            <p:ph type="dt" sz="half" idx="10"/>
          </p:nvPr>
        </p:nvSpPr>
        <p:spPr/>
        <p:txBody>
          <a:bodyPr/>
          <a:lstStyle/>
          <a:p>
            <a:fld id="{320072CE-C8CD-45C6-890F-76100A1EE712}" type="datetime1">
              <a:rPr lang="en-US" sz="900" smtClean="0"/>
              <a:t>1/21/2019</a:t>
            </a:fld>
            <a:endParaRPr lang="en-US" sz="900" dirty="0"/>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62</a:t>
            </a:fld>
            <a:endParaRPr lang="en-US" dirty="0"/>
          </a:p>
        </p:txBody>
      </p:sp>
    </p:spTree>
    <p:extLst>
      <p:ext uri="{BB962C8B-B14F-4D97-AF65-F5344CB8AC3E}">
        <p14:creationId xmlns:p14="http://schemas.microsoft.com/office/powerpoint/2010/main" val="14329601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E5140F8-2AA3-4735-8DAF-0E4529392844}"/>
              </a:ext>
            </a:extLst>
          </p:cNvPr>
          <p:cNvSpPr>
            <a:spLocks noGrp="1"/>
          </p:cNvSpPr>
          <p:nvPr>
            <p:ph type="title"/>
          </p:nvPr>
        </p:nvSpPr>
        <p:spPr>
          <a:xfrm>
            <a:off x="530352" y="987552"/>
            <a:ext cx="7772400" cy="2955798"/>
          </a:xfrm>
        </p:spPr>
        <p:txBody>
          <a:bodyPr/>
          <a:lstStyle/>
          <a:p>
            <a:r>
              <a:rPr lang="en-US" dirty="0"/>
              <a:t>HTML5 Book - Chapter 14 - How to Work with Audio and Video</a:t>
            </a:r>
            <a:br>
              <a:rPr lang="en-US" dirty="0">
                <a:effectLst>
                  <a:outerShdw blurRad="38100" dist="38100" dir="2700000" algn="tl">
                    <a:srgbClr val="000000">
                      <a:alpha val="43137"/>
                    </a:srgbClr>
                  </a:outerShdw>
                </a:effectLst>
              </a:rPr>
            </a:br>
            <a:endParaRPr lang="en-US" dirty="0"/>
          </a:p>
        </p:txBody>
      </p:sp>
      <p:sp>
        <p:nvSpPr>
          <p:cNvPr id="4" name="Date Placeholder 3">
            <a:extLst>
              <a:ext uri="{FF2B5EF4-FFF2-40B4-BE49-F238E27FC236}">
                <a16:creationId xmlns:a16="http://schemas.microsoft.com/office/drawing/2014/main" id="{20F9A6F1-AE51-4D65-A0A0-B000B9DEFC22}"/>
              </a:ext>
            </a:extLst>
          </p:cNvPr>
          <p:cNvSpPr>
            <a:spLocks noGrp="1"/>
          </p:cNvSpPr>
          <p:nvPr>
            <p:ph type="dt" sz="half" idx="10"/>
          </p:nvPr>
        </p:nvSpPr>
        <p:spPr/>
        <p:txBody>
          <a:bodyPr/>
          <a:lstStyle/>
          <a:p>
            <a:fld id="{3EFEF34D-1ADE-4D9C-B4F5-6DFCF2B65573}" type="datetime1">
              <a:rPr lang="en-US" smtClean="0"/>
              <a:t>1/21/2019</a:t>
            </a:fld>
            <a:endParaRPr lang="en-US"/>
          </a:p>
        </p:txBody>
      </p:sp>
      <p:sp>
        <p:nvSpPr>
          <p:cNvPr id="5" name="Footer Placeholder 4">
            <a:extLst>
              <a:ext uri="{FF2B5EF4-FFF2-40B4-BE49-F238E27FC236}">
                <a16:creationId xmlns:a16="http://schemas.microsoft.com/office/drawing/2014/main" id="{2404246F-9ABC-4B95-A523-6B0150E6BBC4}"/>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3CEBB6E1-FC8B-4DB1-A023-E223D470527B}"/>
              </a:ext>
            </a:extLst>
          </p:cNvPr>
          <p:cNvSpPr>
            <a:spLocks noGrp="1"/>
          </p:cNvSpPr>
          <p:nvPr>
            <p:ph type="sldNum" sz="quarter" idx="12"/>
          </p:nvPr>
        </p:nvSpPr>
        <p:spPr/>
        <p:txBody>
          <a:bodyPr/>
          <a:lstStyle/>
          <a:p>
            <a:fld id="{3D46CBA2-ECE5-4BE9-B546-6761E0E67089}" type="slidenum">
              <a:rPr lang="en-US" smtClean="0"/>
              <a:t>63</a:t>
            </a:fld>
            <a:endParaRPr lang="en-US"/>
          </a:p>
        </p:txBody>
      </p:sp>
    </p:spTree>
    <p:extLst>
      <p:ext uri="{BB962C8B-B14F-4D97-AF65-F5344CB8AC3E}">
        <p14:creationId xmlns:p14="http://schemas.microsoft.com/office/powerpoint/2010/main" val="6065630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Common Video Media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62421741"/>
              </p:ext>
            </p:extLst>
          </p:nvPr>
        </p:nvGraphicFramePr>
        <p:xfrm>
          <a:off x="457200" y="1450975"/>
          <a:ext cx="8230213" cy="1699895"/>
        </p:xfrm>
        <a:graphic>
          <a:graphicData uri="http://schemas.openxmlformats.org/drawingml/2006/table">
            <a:tbl>
              <a:tblPr firstRow="1" bandRow="1">
                <a:tableStyleId>{5C22544A-7EE6-4342-B048-85BDC9FD1C3A}</a:tableStyleId>
              </a:tblPr>
              <a:tblGrid>
                <a:gridCol w="1404342">
                  <a:extLst>
                    <a:ext uri="{9D8B030D-6E8A-4147-A177-3AD203B41FA5}">
                      <a16:colId xmlns:a16="http://schemas.microsoft.com/office/drawing/2014/main" val="20000"/>
                    </a:ext>
                  </a:extLst>
                </a:gridCol>
                <a:gridCol w="1680079">
                  <a:extLst>
                    <a:ext uri="{9D8B030D-6E8A-4147-A177-3AD203B41FA5}">
                      <a16:colId xmlns:a16="http://schemas.microsoft.com/office/drawing/2014/main" val="20001"/>
                    </a:ext>
                  </a:extLst>
                </a:gridCol>
                <a:gridCol w="5145792">
                  <a:extLst>
                    <a:ext uri="{9D8B030D-6E8A-4147-A177-3AD203B41FA5}">
                      <a16:colId xmlns:a16="http://schemas.microsoft.com/office/drawing/2014/main" val="20002"/>
                    </a:ext>
                  </a:extLst>
                </a:gridCol>
              </a:tblGrid>
              <a:tr h="278130">
                <a:tc>
                  <a:txBody>
                    <a:bodyPr/>
                    <a:lstStyle/>
                    <a:p>
                      <a:r>
                        <a:rPr lang="en-US" sz="1200" dirty="0">
                          <a:latin typeface="+mj-lt"/>
                        </a:rPr>
                        <a:t>Video Type</a:t>
                      </a:r>
                      <a:endParaRPr lang="en-US" sz="1200" dirty="0">
                        <a:solidFill>
                          <a:schemeClr val="tx1"/>
                        </a:solidFill>
                        <a:latin typeface="+mj-lt"/>
                      </a:endParaRPr>
                    </a:p>
                  </a:txBody>
                  <a:tcPr marL="90601" marR="90601" marT="34290" marB="34290"/>
                </a:tc>
                <a:tc>
                  <a:txBody>
                    <a:bodyPr/>
                    <a:lstStyle/>
                    <a:p>
                      <a:r>
                        <a:rPr lang="en-US" sz="1200" dirty="0">
                          <a:latin typeface="+mj-lt"/>
                        </a:rPr>
                        <a:t>File Extension</a:t>
                      </a:r>
                      <a:endParaRPr lang="en-US" sz="1200" dirty="0">
                        <a:solidFill>
                          <a:schemeClr val="tx1"/>
                        </a:solidFill>
                        <a:latin typeface="+mj-lt"/>
                      </a:endParaRPr>
                    </a:p>
                  </a:txBody>
                  <a:tcPr marL="90601" marR="90601" marT="34290" marB="34290"/>
                </a:tc>
                <a:tc>
                  <a:txBody>
                    <a:bodyPr/>
                    <a:lstStyle/>
                    <a:p>
                      <a:r>
                        <a:rPr lang="en-US" sz="1200" dirty="0">
                          <a:latin typeface="+mj-lt"/>
                        </a:rPr>
                        <a:t>Description</a:t>
                      </a:r>
                      <a:endParaRPr lang="en-US" sz="1200" dirty="0">
                        <a:solidFill>
                          <a:schemeClr val="tx1"/>
                        </a:solidFill>
                        <a:latin typeface="+mj-lt"/>
                      </a:endParaRPr>
                    </a:p>
                  </a:txBody>
                  <a:tcPr marL="90601" marR="90601" marT="34290" marB="34290"/>
                </a:tc>
                <a:extLst>
                  <a:ext uri="{0D108BD9-81ED-4DB2-BD59-A6C34878D82A}">
                    <a16:rowId xmlns:a16="http://schemas.microsoft.com/office/drawing/2014/main" val="10000"/>
                  </a:ext>
                </a:extLst>
              </a:tr>
              <a:tr h="309245">
                <a:tc>
                  <a:txBody>
                    <a:bodyPr/>
                    <a:lstStyle/>
                    <a:p>
                      <a:pPr lvl="0"/>
                      <a:r>
                        <a:rPr lang="en-US" sz="1200" kern="1200" dirty="0">
                          <a:effectLst/>
                          <a:latin typeface="+mj-lt"/>
                        </a:rPr>
                        <a:t>MPEG-4 </a:t>
                      </a:r>
                      <a:endParaRPr lang="en-US" sz="1200" kern="1200" dirty="0">
                        <a:solidFill>
                          <a:schemeClr val="dk1"/>
                        </a:solidFill>
                        <a:effectLst/>
                        <a:latin typeface="+mj-lt"/>
                        <a:ea typeface="+mn-ea"/>
                        <a:cs typeface="+mn-cs"/>
                      </a:endParaRPr>
                    </a:p>
                  </a:txBody>
                  <a:tcPr marL="90601" marR="90601" marT="34290" marB="34290"/>
                </a:tc>
                <a:tc>
                  <a:txBody>
                    <a:bodyPr/>
                    <a:lstStyle/>
                    <a:p>
                      <a:r>
                        <a:rPr lang="en-US" sz="1200" dirty="0">
                          <a:latin typeface="+mj-lt"/>
                        </a:rPr>
                        <a:t>.mp4,</a:t>
                      </a:r>
                      <a:r>
                        <a:rPr lang="en-US" sz="1200" baseline="0" dirty="0">
                          <a:latin typeface="+mj-lt"/>
                        </a:rPr>
                        <a:t> .m4v</a:t>
                      </a:r>
                      <a:endParaRPr lang="en-US" sz="1200" dirty="0">
                        <a:latin typeface="+mj-lt"/>
                      </a:endParaRPr>
                    </a:p>
                  </a:txBody>
                  <a:tcPr marL="90601" marR="90601" marT="34290" marB="34290"/>
                </a:tc>
                <a:tc>
                  <a:txBody>
                    <a:bodyPr/>
                    <a:lstStyle/>
                    <a:p>
                      <a:r>
                        <a:rPr lang="en-US" sz="1200" dirty="0">
                          <a:latin typeface="+mj-lt"/>
                        </a:rPr>
                        <a:t>Motion Picture Engineering</a:t>
                      </a:r>
                      <a:r>
                        <a:rPr lang="en-US" sz="1200" baseline="0" dirty="0">
                          <a:latin typeface="+mj-lt"/>
                        </a:rPr>
                        <a:t> Group (MPEG) Version 4 Video Format</a:t>
                      </a:r>
                      <a:endParaRPr lang="en-US" sz="1200" dirty="0">
                        <a:latin typeface="+mj-lt"/>
                      </a:endParaRPr>
                    </a:p>
                  </a:txBody>
                  <a:tcPr marL="90601" marR="90601" marT="34290" marB="34290"/>
                </a:tc>
                <a:extLst>
                  <a:ext uri="{0D108BD9-81ED-4DB2-BD59-A6C34878D82A}">
                    <a16:rowId xmlns:a16="http://schemas.microsoft.com/office/drawing/2014/main" val="10001"/>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effectLst/>
                          <a:latin typeface="+mj-lt"/>
                        </a:rPr>
                        <a:t>Quicktime</a:t>
                      </a:r>
                      <a:endParaRPr lang="en-US" sz="1200" kern="1200" dirty="0">
                        <a:solidFill>
                          <a:schemeClr val="dk1"/>
                        </a:solidFill>
                        <a:effectLst/>
                        <a:latin typeface="+mj-lt"/>
                        <a:ea typeface="+mn-ea"/>
                        <a:cs typeface="+mn-cs"/>
                      </a:endParaRPr>
                    </a:p>
                  </a:txBody>
                  <a:tcPr marL="90601" marR="90601"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j-lt"/>
                        </a:rPr>
                        <a:t>.</a:t>
                      </a:r>
                      <a:r>
                        <a:rPr lang="en-US" sz="1200" baseline="0" dirty="0" err="1">
                          <a:latin typeface="+mj-lt"/>
                        </a:rPr>
                        <a:t>mov</a:t>
                      </a:r>
                      <a:endParaRPr lang="en-US" sz="1200" dirty="0">
                        <a:latin typeface="+mj-lt"/>
                      </a:endParaRPr>
                    </a:p>
                  </a:txBody>
                  <a:tcPr marL="90601" marR="90601" marT="34290" marB="34290"/>
                </a:tc>
                <a:tc>
                  <a:txBody>
                    <a:bodyPr/>
                    <a:lstStyle/>
                    <a:p>
                      <a:r>
                        <a:rPr lang="en-US" sz="1200" dirty="0">
                          <a:latin typeface="+mj-lt"/>
                        </a:rPr>
                        <a:t>Apple MPEG</a:t>
                      </a:r>
                      <a:r>
                        <a:rPr lang="en-US" sz="1200" baseline="0" dirty="0">
                          <a:latin typeface="+mj-lt"/>
                        </a:rPr>
                        <a:t> video format</a:t>
                      </a:r>
                      <a:endParaRPr lang="en-US" sz="1200" dirty="0">
                        <a:latin typeface="+mj-lt"/>
                      </a:endParaRPr>
                    </a:p>
                  </a:txBody>
                  <a:tcPr marL="90601" marR="90601" marT="34290" marB="34290"/>
                </a:tc>
                <a:extLst>
                  <a:ext uri="{0D108BD9-81ED-4DB2-BD59-A6C34878D82A}">
                    <a16:rowId xmlns:a16="http://schemas.microsoft.com/office/drawing/2014/main" val="10002"/>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effectLst/>
                          <a:latin typeface="+mj-lt"/>
                        </a:rPr>
                        <a:t>Flash Video</a:t>
                      </a:r>
                      <a:endParaRPr lang="en-US" sz="1200" kern="1200" dirty="0">
                        <a:solidFill>
                          <a:schemeClr val="dk1"/>
                        </a:solidFill>
                        <a:effectLst/>
                        <a:latin typeface="+mj-lt"/>
                        <a:ea typeface="+mn-ea"/>
                        <a:cs typeface="+mn-cs"/>
                      </a:endParaRPr>
                    </a:p>
                  </a:txBody>
                  <a:tcPr marL="90601" marR="90601" marT="34290" marB="34290"/>
                </a:tc>
                <a:tc>
                  <a:txBody>
                    <a:bodyPr/>
                    <a:lstStyle/>
                    <a:p>
                      <a:r>
                        <a:rPr lang="en-US" sz="1200" dirty="0">
                          <a:latin typeface="+mj-lt"/>
                        </a:rPr>
                        <a:t>.</a:t>
                      </a:r>
                      <a:r>
                        <a:rPr lang="en-US" sz="1200" dirty="0" err="1">
                          <a:latin typeface="+mj-lt"/>
                        </a:rPr>
                        <a:t>flv</a:t>
                      </a:r>
                      <a:r>
                        <a:rPr lang="en-US" sz="1200" dirty="0">
                          <a:latin typeface="+mj-lt"/>
                        </a:rPr>
                        <a:t>, .f4v</a:t>
                      </a:r>
                    </a:p>
                  </a:txBody>
                  <a:tcPr marL="90601" marR="90601" marT="34290" marB="34290"/>
                </a:tc>
                <a:tc>
                  <a:txBody>
                    <a:bodyPr/>
                    <a:lstStyle/>
                    <a:p>
                      <a:r>
                        <a:rPr lang="en-US" sz="1200" dirty="0">
                          <a:latin typeface="+mj-lt"/>
                        </a:rPr>
                        <a:t>Adobe Flash Video</a:t>
                      </a:r>
                    </a:p>
                  </a:txBody>
                  <a:tcPr marL="90601" marR="90601" marT="34290" marB="34290"/>
                </a:tc>
                <a:extLst>
                  <a:ext uri="{0D108BD9-81ED-4DB2-BD59-A6C34878D82A}">
                    <a16:rowId xmlns:a16="http://schemas.microsoft.com/office/drawing/2014/main" val="10003"/>
                  </a:ext>
                </a:extLst>
              </a:tr>
              <a:tr h="278130">
                <a:tc>
                  <a:txBody>
                    <a:bodyPr/>
                    <a:lstStyle/>
                    <a:p>
                      <a:r>
                        <a:rPr lang="en-US" sz="1200" kern="1200" dirty="0" err="1">
                          <a:effectLst/>
                          <a:latin typeface="+mj-lt"/>
                        </a:rPr>
                        <a:t>Ogg</a:t>
                      </a:r>
                      <a:endParaRPr lang="en-US" sz="1200" dirty="0">
                        <a:latin typeface="+mj-lt"/>
                      </a:endParaRPr>
                    </a:p>
                  </a:txBody>
                  <a:tcPr marL="90601" marR="90601" marT="34290" marB="34290"/>
                </a:tc>
                <a:tc>
                  <a:txBody>
                    <a:bodyPr/>
                    <a:lstStyle/>
                    <a:p>
                      <a:r>
                        <a:rPr lang="en-US" sz="1200" dirty="0">
                          <a:latin typeface="+mj-lt"/>
                        </a:rPr>
                        <a:t>.</a:t>
                      </a:r>
                      <a:r>
                        <a:rPr lang="en-US" sz="1200" dirty="0" err="1">
                          <a:latin typeface="+mj-lt"/>
                        </a:rPr>
                        <a:t>ogg</a:t>
                      </a:r>
                      <a:endParaRPr lang="en-US" sz="1200" dirty="0">
                        <a:latin typeface="+mj-lt"/>
                      </a:endParaRPr>
                    </a:p>
                  </a:txBody>
                  <a:tcPr marL="90601" marR="90601" marT="34290" marB="34290"/>
                </a:tc>
                <a:tc>
                  <a:txBody>
                    <a:bodyPr/>
                    <a:lstStyle/>
                    <a:p>
                      <a:r>
                        <a:rPr lang="en-US" sz="1200" dirty="0" err="1">
                          <a:latin typeface="+mj-lt"/>
                        </a:rPr>
                        <a:t>Theora</a:t>
                      </a:r>
                      <a:r>
                        <a:rPr lang="en-US" sz="1200" baseline="0" dirty="0">
                          <a:latin typeface="+mj-lt"/>
                        </a:rPr>
                        <a:t> video file </a:t>
                      </a:r>
                      <a:endParaRPr lang="en-US" sz="1200" dirty="0">
                        <a:latin typeface="+mj-lt"/>
                      </a:endParaRPr>
                    </a:p>
                  </a:txBody>
                  <a:tcPr marL="90601" marR="90601" marT="34290" marB="34290"/>
                </a:tc>
                <a:extLst>
                  <a:ext uri="{0D108BD9-81ED-4DB2-BD59-A6C34878D82A}">
                    <a16:rowId xmlns:a16="http://schemas.microsoft.com/office/drawing/2014/main" val="10004"/>
                  </a:ext>
                </a:extLst>
              </a:tr>
              <a:tr h="278130">
                <a:tc>
                  <a:txBody>
                    <a:bodyPr/>
                    <a:lstStyle/>
                    <a:p>
                      <a:r>
                        <a:rPr lang="en-US" sz="1200" kern="1200" dirty="0" err="1">
                          <a:effectLst/>
                          <a:latin typeface="+mj-lt"/>
                        </a:rPr>
                        <a:t>WebM</a:t>
                      </a:r>
                      <a:endParaRPr lang="en-US" sz="1200" dirty="0">
                        <a:latin typeface="+mj-lt"/>
                      </a:endParaRPr>
                    </a:p>
                  </a:txBody>
                  <a:tcPr marL="90601" marR="90601" marT="34290" marB="34290"/>
                </a:tc>
                <a:tc>
                  <a:txBody>
                    <a:bodyPr/>
                    <a:lstStyle/>
                    <a:p>
                      <a:endParaRPr lang="en-US" sz="1200" dirty="0">
                        <a:latin typeface="+mj-lt"/>
                      </a:endParaRPr>
                    </a:p>
                  </a:txBody>
                  <a:tcPr marL="90601" marR="90601" marT="34290" marB="34290"/>
                </a:tc>
                <a:tc>
                  <a:txBody>
                    <a:bodyPr/>
                    <a:lstStyle/>
                    <a:p>
                      <a:r>
                        <a:rPr lang="en-US" sz="1200" dirty="0">
                          <a:latin typeface="+mj-lt"/>
                        </a:rPr>
                        <a:t>New format for Chrome, Firefox and</a:t>
                      </a:r>
                      <a:r>
                        <a:rPr lang="en-US" sz="1200" baseline="0" dirty="0">
                          <a:latin typeface="+mj-lt"/>
                        </a:rPr>
                        <a:t> Opera</a:t>
                      </a:r>
                      <a:endParaRPr lang="en-US" sz="1200" dirty="0">
                        <a:latin typeface="+mj-lt"/>
                      </a:endParaRPr>
                    </a:p>
                  </a:txBody>
                  <a:tcPr marL="90601" marR="90601" marT="34290" marB="34290"/>
                </a:tc>
                <a:extLst>
                  <a:ext uri="{0D108BD9-81ED-4DB2-BD59-A6C34878D82A}">
                    <a16:rowId xmlns:a16="http://schemas.microsoft.com/office/drawing/2014/main" val="10005"/>
                  </a:ext>
                </a:extLst>
              </a:tr>
            </a:tbl>
          </a:graphicData>
        </a:graphic>
      </p:graphicFrame>
      <p:sp>
        <p:nvSpPr>
          <p:cNvPr id="3" name="Date Placeholder 2"/>
          <p:cNvSpPr>
            <a:spLocks noGrp="1"/>
          </p:cNvSpPr>
          <p:nvPr>
            <p:ph type="dt" sz="half" idx="10"/>
          </p:nvPr>
        </p:nvSpPr>
        <p:spPr/>
        <p:txBody>
          <a:bodyPr/>
          <a:lstStyle/>
          <a:p>
            <a:fld id="{C2A215FB-B475-446C-9666-4D0C863681D3}" type="datetime1">
              <a:rPr lang="en-US" smtClean="0"/>
              <a:t>1/21/2019</a:t>
            </a:fld>
            <a:endParaRPr lang="en-US"/>
          </a:p>
        </p:txBody>
      </p:sp>
      <p:sp>
        <p:nvSpPr>
          <p:cNvPr id="4" name="Footer Placeholder 3"/>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64</a:t>
            </a:fld>
            <a:endParaRPr lang="en-US"/>
          </a:p>
        </p:txBody>
      </p:sp>
    </p:spTree>
    <p:extLst>
      <p:ext uri="{BB962C8B-B14F-4D97-AF65-F5344CB8AC3E}">
        <p14:creationId xmlns:p14="http://schemas.microsoft.com/office/powerpoint/2010/main" val="23966778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Common Video Media</a:t>
            </a:r>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4125316534"/>
              </p:ext>
            </p:extLst>
          </p:nvPr>
        </p:nvGraphicFramePr>
        <p:xfrm>
          <a:off x="457200" y="1450975"/>
          <a:ext cx="8230213" cy="2291080"/>
        </p:xfrm>
        <a:graphic>
          <a:graphicData uri="http://schemas.openxmlformats.org/drawingml/2006/table">
            <a:tbl>
              <a:tblPr firstRow="1" bandRow="1">
                <a:tableStyleId>{5C22544A-7EE6-4342-B048-85BDC9FD1C3A}</a:tableStyleId>
              </a:tblPr>
              <a:tblGrid>
                <a:gridCol w="1404342">
                  <a:extLst>
                    <a:ext uri="{9D8B030D-6E8A-4147-A177-3AD203B41FA5}">
                      <a16:colId xmlns:a16="http://schemas.microsoft.com/office/drawing/2014/main" val="20000"/>
                    </a:ext>
                  </a:extLst>
                </a:gridCol>
                <a:gridCol w="1680079">
                  <a:extLst>
                    <a:ext uri="{9D8B030D-6E8A-4147-A177-3AD203B41FA5}">
                      <a16:colId xmlns:a16="http://schemas.microsoft.com/office/drawing/2014/main" val="20001"/>
                    </a:ext>
                  </a:extLst>
                </a:gridCol>
                <a:gridCol w="5145792">
                  <a:extLst>
                    <a:ext uri="{9D8B030D-6E8A-4147-A177-3AD203B41FA5}">
                      <a16:colId xmlns:a16="http://schemas.microsoft.com/office/drawing/2014/main" val="20002"/>
                    </a:ext>
                  </a:extLst>
                </a:gridCol>
              </a:tblGrid>
              <a:tr h="278130">
                <a:tc>
                  <a:txBody>
                    <a:bodyPr/>
                    <a:lstStyle/>
                    <a:p>
                      <a:r>
                        <a:rPr lang="en-US" sz="1200" dirty="0">
                          <a:latin typeface="+mj-lt"/>
                        </a:rPr>
                        <a:t>Video Type</a:t>
                      </a:r>
                      <a:endParaRPr lang="en-US" sz="1200" dirty="0">
                        <a:solidFill>
                          <a:schemeClr val="tx1"/>
                        </a:solidFill>
                        <a:latin typeface="+mj-lt"/>
                      </a:endParaRPr>
                    </a:p>
                  </a:txBody>
                  <a:tcPr marL="90601" marR="90601" marT="34290" marB="34290"/>
                </a:tc>
                <a:tc>
                  <a:txBody>
                    <a:bodyPr/>
                    <a:lstStyle/>
                    <a:p>
                      <a:r>
                        <a:rPr lang="en-US" sz="1200" dirty="0">
                          <a:latin typeface="+mj-lt"/>
                        </a:rPr>
                        <a:t>File Extension</a:t>
                      </a:r>
                      <a:endParaRPr lang="en-US" sz="1200" dirty="0">
                        <a:solidFill>
                          <a:schemeClr val="tx1"/>
                        </a:solidFill>
                        <a:latin typeface="+mj-lt"/>
                      </a:endParaRPr>
                    </a:p>
                  </a:txBody>
                  <a:tcPr marL="90601" marR="90601" marT="34290" marB="34290"/>
                </a:tc>
                <a:tc>
                  <a:txBody>
                    <a:bodyPr/>
                    <a:lstStyle/>
                    <a:p>
                      <a:r>
                        <a:rPr lang="en-US" sz="1200" dirty="0">
                          <a:latin typeface="+mj-lt"/>
                        </a:rPr>
                        <a:t>Description</a:t>
                      </a:r>
                      <a:endParaRPr lang="en-US" sz="1200" dirty="0">
                        <a:solidFill>
                          <a:schemeClr val="tx1"/>
                        </a:solidFill>
                        <a:latin typeface="+mj-lt"/>
                      </a:endParaRPr>
                    </a:p>
                  </a:txBody>
                  <a:tcPr marL="90601" marR="90601" marT="34290" marB="34290"/>
                </a:tc>
                <a:extLst>
                  <a:ext uri="{0D108BD9-81ED-4DB2-BD59-A6C34878D82A}">
                    <a16:rowId xmlns:a16="http://schemas.microsoft.com/office/drawing/2014/main" val="10000"/>
                  </a:ext>
                </a:extLst>
              </a:tr>
              <a:tr h="3092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effectLst/>
                          <a:latin typeface="+mj-lt"/>
                        </a:rPr>
                        <a:t>ASF</a:t>
                      </a:r>
                      <a:endParaRPr lang="en-US" sz="1200" dirty="0">
                        <a:latin typeface="+mj-lt"/>
                      </a:endParaRPr>
                    </a:p>
                  </a:txBody>
                  <a:tcPr marL="90601" marR="90601" marT="34290" marB="34290"/>
                </a:tc>
                <a:tc>
                  <a:txBody>
                    <a:bodyPr/>
                    <a:lstStyle/>
                    <a:p>
                      <a:r>
                        <a:rPr lang="en-US" sz="1200" dirty="0">
                          <a:latin typeface="+mj-lt"/>
                        </a:rPr>
                        <a:t>.</a:t>
                      </a:r>
                      <a:r>
                        <a:rPr lang="en-US" sz="1200" dirty="0" err="1">
                          <a:latin typeface="+mj-lt"/>
                        </a:rPr>
                        <a:t>asf</a:t>
                      </a:r>
                      <a:r>
                        <a:rPr lang="en-US" sz="1200" dirty="0">
                          <a:latin typeface="+mj-lt"/>
                        </a:rPr>
                        <a:t>,</a:t>
                      </a:r>
                      <a:r>
                        <a:rPr lang="en-US" sz="1200" baseline="0" dirty="0">
                          <a:latin typeface="+mj-lt"/>
                        </a:rPr>
                        <a:t> .</a:t>
                      </a:r>
                      <a:r>
                        <a:rPr lang="en-US" sz="1200" baseline="0" dirty="0" err="1">
                          <a:latin typeface="+mj-lt"/>
                        </a:rPr>
                        <a:t>wmv</a:t>
                      </a:r>
                      <a:endParaRPr lang="en-US" sz="1200" dirty="0">
                        <a:latin typeface="+mj-lt"/>
                      </a:endParaRPr>
                    </a:p>
                  </a:txBody>
                  <a:tcPr marL="90601" marR="90601" marT="34290" marB="34290"/>
                </a:tc>
                <a:tc>
                  <a:txBody>
                    <a:bodyPr/>
                    <a:lstStyle/>
                    <a:p>
                      <a:r>
                        <a:rPr lang="en-US" sz="1200" dirty="0">
                          <a:latin typeface="+mj-lt"/>
                        </a:rPr>
                        <a:t>Microsoft</a:t>
                      </a:r>
                      <a:r>
                        <a:rPr lang="en-US" sz="1200" baseline="0" dirty="0">
                          <a:latin typeface="+mj-lt"/>
                        </a:rPr>
                        <a:t> </a:t>
                      </a:r>
                      <a:r>
                        <a:rPr lang="en-US" sz="1200" dirty="0">
                          <a:latin typeface="+mj-lt"/>
                        </a:rPr>
                        <a:t> Advanced Streaming</a:t>
                      </a:r>
                      <a:r>
                        <a:rPr lang="en-US" sz="1200" baseline="0" dirty="0">
                          <a:latin typeface="+mj-lt"/>
                        </a:rPr>
                        <a:t> Format for the Windows Media Player</a:t>
                      </a:r>
                      <a:endParaRPr lang="en-US" sz="1200" dirty="0">
                        <a:latin typeface="+mj-lt"/>
                      </a:endParaRPr>
                    </a:p>
                  </a:txBody>
                  <a:tcPr marL="90601" marR="90601" marT="34290" marB="34290"/>
                </a:tc>
                <a:extLst>
                  <a:ext uri="{0D108BD9-81ED-4DB2-BD59-A6C34878D82A}">
                    <a16:rowId xmlns:a16="http://schemas.microsoft.com/office/drawing/2014/main" val="10001"/>
                  </a:ext>
                </a:extLst>
              </a:tr>
              <a:tr h="278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effectLst/>
                          <a:latin typeface="+mj-lt"/>
                        </a:rPr>
                        <a:t>AVI</a:t>
                      </a:r>
                      <a:endParaRPr lang="en-US" sz="1200" dirty="0">
                        <a:latin typeface="+mj-lt"/>
                      </a:endParaRPr>
                    </a:p>
                  </a:txBody>
                  <a:tcPr marL="90601" marR="90601" marT="34290" marB="34290"/>
                </a:tc>
                <a:tc>
                  <a:txBody>
                    <a:bodyPr/>
                    <a:lstStyle/>
                    <a:p>
                      <a:r>
                        <a:rPr lang="en-US" sz="1200" dirty="0">
                          <a:latin typeface="+mj-lt"/>
                        </a:rPr>
                        <a:t>.</a:t>
                      </a:r>
                      <a:r>
                        <a:rPr lang="en-US" sz="1200" dirty="0" err="1">
                          <a:latin typeface="+mj-lt"/>
                        </a:rPr>
                        <a:t>avi</a:t>
                      </a:r>
                      <a:endParaRPr lang="en-US" sz="1200" dirty="0">
                        <a:latin typeface="+mj-lt"/>
                      </a:endParaRPr>
                    </a:p>
                  </a:txBody>
                  <a:tcPr marL="90601" marR="90601" marT="34290" marB="34290"/>
                </a:tc>
                <a:tc>
                  <a:txBody>
                    <a:bodyPr/>
                    <a:lstStyle/>
                    <a:p>
                      <a:r>
                        <a:rPr lang="en-US" sz="1200" dirty="0">
                          <a:latin typeface="+mj-lt"/>
                        </a:rPr>
                        <a:t>Microsoft Audio</a:t>
                      </a:r>
                      <a:r>
                        <a:rPr lang="en-US" sz="1200" baseline="0" dirty="0">
                          <a:latin typeface="+mj-lt"/>
                        </a:rPr>
                        <a:t> Video Interleave format</a:t>
                      </a:r>
                      <a:endParaRPr lang="en-US" sz="1200" dirty="0">
                        <a:latin typeface="+mj-lt"/>
                      </a:endParaRPr>
                    </a:p>
                  </a:txBody>
                  <a:tcPr marL="90601" marR="90601" marT="34290" marB="34290"/>
                </a:tc>
                <a:extLst>
                  <a:ext uri="{0D108BD9-81ED-4DB2-BD59-A6C34878D82A}">
                    <a16:rowId xmlns:a16="http://schemas.microsoft.com/office/drawing/2014/main" val="10002"/>
                  </a:ext>
                </a:extLst>
              </a:tr>
              <a:tr h="1425575">
                <a:tc>
                  <a:txBody>
                    <a:bodyPr/>
                    <a:lstStyle/>
                    <a:p>
                      <a:r>
                        <a:rPr lang="en-US" sz="1400" kern="1200" dirty="0">
                          <a:effectLst/>
                          <a:latin typeface="+mj-lt"/>
                        </a:rPr>
                        <a:t>Silverlight </a:t>
                      </a:r>
                      <a:endParaRPr lang="en-US" sz="1200" i="0" dirty="0">
                        <a:effectLst/>
                        <a:latin typeface="+mj-lt"/>
                      </a:endParaRPr>
                    </a:p>
                  </a:txBody>
                  <a:tcPr marL="90601" marR="90601" marT="34290" marB="34290"/>
                </a:tc>
                <a:tc>
                  <a:txBody>
                    <a:bodyPr/>
                    <a:lstStyle/>
                    <a:p>
                      <a:endParaRPr lang="en-US" sz="1200" dirty="0">
                        <a:latin typeface="+mj-lt"/>
                      </a:endParaRPr>
                    </a:p>
                  </a:txBody>
                  <a:tcPr marL="90601" marR="90601" marT="34290" marB="34290"/>
                </a:tc>
                <a:tc>
                  <a:txBody>
                    <a:bodyPr/>
                    <a:lstStyle/>
                    <a:p>
                      <a:r>
                        <a:rPr lang="en-US" sz="1200" dirty="0">
                          <a:latin typeface="+mj-lt"/>
                        </a:rPr>
                        <a:t>Silverlight supports </a:t>
                      </a:r>
                      <a:r>
                        <a:rPr lang="en-US" sz="1200" dirty="0">
                          <a:latin typeface="+mj-lt"/>
                          <a:hlinkClick r:id="rId2" tooltip="H.264"/>
                        </a:rPr>
                        <a:t>H.264</a:t>
                      </a:r>
                      <a:r>
                        <a:rPr lang="en-US" sz="1200" dirty="0">
                          <a:latin typeface="+mj-lt"/>
                        </a:rPr>
                        <a:t> video, </a:t>
                      </a:r>
                      <a:r>
                        <a:rPr lang="en-US" sz="1200" dirty="0">
                          <a:latin typeface="+mj-lt"/>
                          <a:hlinkClick r:id="rId3" tooltip="Advanced Audio Coding"/>
                        </a:rPr>
                        <a:t>Advanced Audio Coding</a:t>
                      </a:r>
                      <a:r>
                        <a:rPr lang="en-US" sz="1200" dirty="0">
                          <a:latin typeface="+mj-lt"/>
                        </a:rPr>
                        <a:t>, </a:t>
                      </a:r>
                      <a:r>
                        <a:rPr lang="en-US" sz="1200" dirty="0">
                          <a:latin typeface="+mj-lt"/>
                          <a:hlinkClick r:id="rId4" tooltip="Windows Media Video"/>
                        </a:rPr>
                        <a:t>Windows Media Video</a:t>
                      </a:r>
                      <a:r>
                        <a:rPr lang="en-US" sz="1200" dirty="0">
                          <a:latin typeface="+mj-lt"/>
                        </a:rPr>
                        <a:t> (WMV), </a:t>
                      </a:r>
                      <a:r>
                        <a:rPr lang="en-US" sz="1200" dirty="0">
                          <a:latin typeface="+mj-lt"/>
                          <a:hlinkClick r:id="rId5" tooltip="Windows Media Audio"/>
                        </a:rPr>
                        <a:t>Windows Media Audio</a:t>
                      </a:r>
                      <a:r>
                        <a:rPr lang="en-US" sz="1200" dirty="0">
                          <a:latin typeface="+mj-lt"/>
                        </a:rPr>
                        <a:t> (WMA) and </a:t>
                      </a:r>
                      <a:r>
                        <a:rPr lang="en-US" sz="1200" dirty="0">
                          <a:latin typeface="+mj-lt"/>
                          <a:hlinkClick r:id="rId6" tooltip="MPEG Layer III"/>
                        </a:rPr>
                        <a:t>MPEG Layer III</a:t>
                      </a:r>
                      <a:r>
                        <a:rPr lang="en-US" sz="1200" dirty="0">
                          <a:latin typeface="+mj-lt"/>
                        </a:rPr>
                        <a:t> (MP3) media content</a:t>
                      </a:r>
                      <a:r>
                        <a:rPr lang="en-US" sz="1200" baseline="30000" dirty="0">
                          <a:latin typeface="+mj-lt"/>
                          <a:hlinkClick r:id="rId7"/>
                        </a:rPr>
                        <a:t>[17]</a:t>
                      </a:r>
                      <a:r>
                        <a:rPr lang="en-US" sz="1200" dirty="0">
                          <a:latin typeface="+mj-lt"/>
                        </a:rPr>
                        <a:t> across all supported browsers without requiring </a:t>
                      </a:r>
                      <a:r>
                        <a:rPr lang="en-US" sz="1200" dirty="0">
                          <a:latin typeface="+mj-lt"/>
                          <a:hlinkClick r:id="rId8" tooltip="Windows Media Player"/>
                        </a:rPr>
                        <a:t>Windows Media Player</a:t>
                      </a:r>
                      <a:r>
                        <a:rPr lang="en-US" sz="1200" dirty="0">
                          <a:latin typeface="+mj-lt"/>
                        </a:rPr>
                        <a:t>, the </a:t>
                      </a:r>
                      <a:r>
                        <a:rPr lang="en-US" sz="1200" dirty="0">
                          <a:latin typeface="+mj-lt"/>
                          <a:hlinkClick r:id="rId8" tooltip="Windows Media Player"/>
                        </a:rPr>
                        <a:t>Windows Media Player</a:t>
                      </a:r>
                      <a:r>
                        <a:rPr lang="en-US" sz="1200" dirty="0">
                          <a:latin typeface="+mj-lt"/>
                        </a:rPr>
                        <a:t> </a:t>
                      </a:r>
                      <a:r>
                        <a:rPr lang="en-US" sz="1200" dirty="0">
                          <a:latin typeface="+mj-lt"/>
                          <a:hlinkClick r:id="rId9" tooltip="ActiveX"/>
                        </a:rPr>
                        <a:t>ActiveX</a:t>
                      </a:r>
                      <a:r>
                        <a:rPr lang="en-US" sz="1200" dirty="0">
                          <a:latin typeface="+mj-lt"/>
                        </a:rPr>
                        <a:t> control or </a:t>
                      </a:r>
                      <a:r>
                        <a:rPr lang="en-US" sz="1200" dirty="0">
                          <a:latin typeface="+mj-lt"/>
                          <a:hlinkClick r:id="rId10" tooltip="Windows Media"/>
                        </a:rPr>
                        <a:t>Windows Media</a:t>
                      </a:r>
                      <a:r>
                        <a:rPr lang="en-US" sz="1200" dirty="0">
                          <a:latin typeface="+mj-lt"/>
                        </a:rPr>
                        <a:t> browser plug-ins. Because </a:t>
                      </a:r>
                      <a:r>
                        <a:rPr lang="en-US" sz="1200" dirty="0">
                          <a:latin typeface="+mj-lt"/>
                          <a:hlinkClick r:id="rId4" tooltip="Windows Media Video"/>
                        </a:rPr>
                        <a:t>Windows Media Video 9</a:t>
                      </a:r>
                      <a:r>
                        <a:rPr lang="en-US" sz="1200" dirty="0">
                          <a:latin typeface="+mj-lt"/>
                        </a:rPr>
                        <a:t> is an implementation of the </a:t>
                      </a:r>
                      <a:r>
                        <a:rPr lang="en-US" sz="1200" dirty="0">
                          <a:latin typeface="+mj-lt"/>
                          <a:hlinkClick r:id="rId11" tooltip="Society of Motion Picture and Television Engineers"/>
                        </a:rPr>
                        <a:t>Society of Motion Picture and Television Engineers</a:t>
                      </a:r>
                      <a:r>
                        <a:rPr lang="en-US" sz="1200" dirty="0">
                          <a:latin typeface="+mj-lt"/>
                        </a:rPr>
                        <a:t> (SMPTE) </a:t>
                      </a:r>
                      <a:r>
                        <a:rPr lang="en-US" sz="1200" dirty="0">
                          <a:latin typeface="+mj-lt"/>
                          <a:hlinkClick r:id="rId12" tooltip="VC-1"/>
                        </a:rPr>
                        <a:t>VC-1</a:t>
                      </a:r>
                      <a:r>
                        <a:rPr lang="en-US" sz="1200" dirty="0">
                          <a:latin typeface="+mj-lt"/>
                        </a:rPr>
                        <a:t> standard, Silverlight also supports VC-1 video. </a:t>
                      </a:r>
                    </a:p>
                  </a:txBody>
                  <a:tcPr marL="90601" marR="90601" marT="34290" marB="34290"/>
                </a:tc>
                <a:extLst>
                  <a:ext uri="{0D108BD9-81ED-4DB2-BD59-A6C34878D82A}">
                    <a16:rowId xmlns:a16="http://schemas.microsoft.com/office/drawing/2014/main" val="10003"/>
                  </a:ext>
                </a:extLst>
              </a:tr>
            </a:tbl>
          </a:graphicData>
        </a:graphic>
      </p:graphicFrame>
      <p:sp>
        <p:nvSpPr>
          <p:cNvPr id="4" name="Date Placeholder 3"/>
          <p:cNvSpPr>
            <a:spLocks noGrp="1"/>
          </p:cNvSpPr>
          <p:nvPr>
            <p:ph type="dt" sz="half" idx="10"/>
          </p:nvPr>
        </p:nvSpPr>
        <p:spPr/>
        <p:txBody>
          <a:bodyPr/>
          <a:lstStyle/>
          <a:p>
            <a:fld id="{A84C92C6-CF37-4763-B4DD-679CA22D78EC}" type="datetime1">
              <a:rPr lang="en-US" smtClean="0"/>
              <a:t>1/21/2019</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65</a:t>
            </a:fld>
            <a:endParaRPr lang="en-US" dirty="0"/>
          </a:p>
        </p:txBody>
      </p:sp>
    </p:spTree>
    <p:extLst>
      <p:ext uri="{BB962C8B-B14F-4D97-AF65-F5344CB8AC3E}">
        <p14:creationId xmlns:p14="http://schemas.microsoft.com/office/powerpoint/2010/main" val="24454265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Common Audio Media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6613436"/>
              </p:ext>
            </p:extLst>
          </p:nvPr>
        </p:nvGraphicFramePr>
        <p:xfrm>
          <a:off x="457200" y="1450975"/>
          <a:ext cx="8228897" cy="1409700"/>
        </p:xfrm>
        <a:graphic>
          <a:graphicData uri="http://schemas.openxmlformats.org/drawingml/2006/table">
            <a:tbl>
              <a:tblPr firstRow="1" bandRow="1">
                <a:tableStyleId>{5C22544A-7EE6-4342-B048-85BDC9FD1C3A}</a:tableStyleId>
              </a:tblPr>
              <a:tblGrid>
                <a:gridCol w="1430629">
                  <a:extLst>
                    <a:ext uri="{9D8B030D-6E8A-4147-A177-3AD203B41FA5}">
                      <a16:colId xmlns:a16="http://schemas.microsoft.com/office/drawing/2014/main" val="20000"/>
                    </a:ext>
                  </a:extLst>
                </a:gridCol>
                <a:gridCol w="1793739">
                  <a:extLst>
                    <a:ext uri="{9D8B030D-6E8A-4147-A177-3AD203B41FA5}">
                      <a16:colId xmlns:a16="http://schemas.microsoft.com/office/drawing/2014/main" val="20001"/>
                    </a:ext>
                  </a:extLst>
                </a:gridCol>
                <a:gridCol w="5004529">
                  <a:extLst>
                    <a:ext uri="{9D8B030D-6E8A-4147-A177-3AD203B41FA5}">
                      <a16:colId xmlns:a16="http://schemas.microsoft.com/office/drawing/2014/main" val="20002"/>
                    </a:ext>
                  </a:extLst>
                </a:gridCol>
              </a:tblGrid>
              <a:tr h="278130">
                <a:tc>
                  <a:txBody>
                    <a:bodyPr/>
                    <a:lstStyle/>
                    <a:p>
                      <a:r>
                        <a:rPr lang="en-US" sz="1400" dirty="0">
                          <a:latin typeface="+mj-lt"/>
                        </a:rPr>
                        <a:t>Media Type</a:t>
                      </a:r>
                      <a:endParaRPr lang="en-US" sz="1400" dirty="0">
                        <a:solidFill>
                          <a:schemeClr val="tx1"/>
                        </a:solidFill>
                        <a:latin typeface="+mj-lt"/>
                      </a:endParaRPr>
                    </a:p>
                  </a:txBody>
                  <a:tcPr marL="90584" marR="90584" marT="34290" marB="34290"/>
                </a:tc>
                <a:tc>
                  <a:txBody>
                    <a:bodyPr/>
                    <a:lstStyle/>
                    <a:p>
                      <a:r>
                        <a:rPr lang="en-US" sz="1400" dirty="0">
                          <a:latin typeface="+mj-lt"/>
                        </a:rPr>
                        <a:t>File Extension</a:t>
                      </a:r>
                      <a:endParaRPr lang="en-US" sz="1400" dirty="0">
                        <a:solidFill>
                          <a:schemeClr val="tx1"/>
                        </a:solidFill>
                        <a:latin typeface="+mj-lt"/>
                      </a:endParaRPr>
                    </a:p>
                  </a:txBody>
                  <a:tcPr marL="90584" marR="90584" marT="34290" marB="34290"/>
                </a:tc>
                <a:tc>
                  <a:txBody>
                    <a:bodyPr/>
                    <a:lstStyle/>
                    <a:p>
                      <a:r>
                        <a:rPr lang="en-US" sz="1400" dirty="0">
                          <a:latin typeface="+mj-lt"/>
                        </a:rPr>
                        <a:t>Description</a:t>
                      </a:r>
                      <a:endParaRPr lang="en-US" sz="1400" dirty="0">
                        <a:solidFill>
                          <a:schemeClr val="tx1"/>
                        </a:solidFill>
                        <a:latin typeface="+mj-lt"/>
                      </a:endParaRPr>
                    </a:p>
                  </a:txBody>
                  <a:tcPr marL="90584" marR="90584" marT="34290" marB="34290"/>
                </a:tc>
                <a:extLst>
                  <a:ext uri="{0D108BD9-81ED-4DB2-BD59-A6C34878D82A}">
                    <a16:rowId xmlns:a16="http://schemas.microsoft.com/office/drawing/2014/main" val="10000"/>
                  </a:ext>
                </a:extLst>
              </a:tr>
              <a:tr h="278130">
                <a:tc>
                  <a:txBody>
                    <a:bodyPr/>
                    <a:lstStyle/>
                    <a:p>
                      <a:pPr lvl="0"/>
                      <a:r>
                        <a:rPr lang="en-US" sz="1400" kern="1200" dirty="0">
                          <a:effectLst/>
                          <a:latin typeface="+mj-lt"/>
                        </a:rPr>
                        <a:t>MP3</a:t>
                      </a:r>
                      <a:endParaRPr lang="en-US" sz="1400" kern="1200" dirty="0">
                        <a:solidFill>
                          <a:schemeClr val="dk1"/>
                        </a:solidFill>
                        <a:effectLst/>
                        <a:latin typeface="+mj-lt"/>
                        <a:ea typeface="+mn-ea"/>
                        <a:cs typeface="+mn-cs"/>
                      </a:endParaRPr>
                    </a:p>
                  </a:txBody>
                  <a:tcPr marL="90584" marR="90584" marT="34290" marB="34290"/>
                </a:tc>
                <a:tc>
                  <a:txBody>
                    <a:bodyPr/>
                    <a:lstStyle/>
                    <a:p>
                      <a:r>
                        <a:rPr lang="en-US" sz="1400" dirty="0">
                          <a:latin typeface="+mj-lt"/>
                        </a:rPr>
                        <a:t>.mp3</a:t>
                      </a:r>
                    </a:p>
                  </a:txBody>
                  <a:tcPr marL="90584" marR="90584" marT="34290" marB="34290"/>
                </a:tc>
                <a:tc>
                  <a:txBody>
                    <a:bodyPr/>
                    <a:lstStyle/>
                    <a:p>
                      <a:r>
                        <a:rPr lang="en-US" sz="1400" dirty="0">
                          <a:latin typeface="+mj-lt"/>
                        </a:rPr>
                        <a:t>MPEG-1</a:t>
                      </a:r>
                      <a:r>
                        <a:rPr lang="en-US" sz="1400" baseline="0" dirty="0">
                          <a:latin typeface="+mj-lt"/>
                        </a:rPr>
                        <a:t> Audio Layer 3</a:t>
                      </a:r>
                      <a:endParaRPr lang="en-US" sz="1400" dirty="0">
                        <a:latin typeface="+mj-lt"/>
                      </a:endParaRPr>
                    </a:p>
                  </a:txBody>
                  <a:tcPr marL="90584" marR="90584" marT="34290" marB="34290"/>
                </a:tc>
                <a:extLst>
                  <a:ext uri="{0D108BD9-81ED-4DB2-BD59-A6C34878D82A}">
                    <a16:rowId xmlns:a16="http://schemas.microsoft.com/office/drawing/2014/main" val="10001"/>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AAC</a:t>
                      </a:r>
                      <a:endParaRPr lang="en-US" sz="1400" kern="1200" dirty="0">
                        <a:solidFill>
                          <a:schemeClr val="dk1"/>
                        </a:solidFill>
                        <a:effectLst/>
                        <a:latin typeface="+mj-lt"/>
                        <a:ea typeface="+mn-ea"/>
                        <a:cs typeface="+mn-cs"/>
                      </a:endParaRPr>
                    </a:p>
                  </a:txBody>
                  <a:tcPr marL="90584" marR="90584" marT="34290" marB="34290"/>
                </a:tc>
                <a:tc>
                  <a:txBody>
                    <a:bodyPr/>
                    <a:lstStyle/>
                    <a:p>
                      <a:endParaRPr lang="en-US" sz="1400">
                        <a:latin typeface="+mj-lt"/>
                      </a:endParaRPr>
                    </a:p>
                  </a:txBody>
                  <a:tcPr marL="90584" marR="90584" marT="34290" marB="34290"/>
                </a:tc>
                <a:tc>
                  <a:txBody>
                    <a:bodyPr/>
                    <a:lstStyle/>
                    <a:p>
                      <a:r>
                        <a:rPr lang="en-US" sz="1400" dirty="0">
                          <a:latin typeface="+mj-lt"/>
                        </a:rPr>
                        <a:t>Apple’s Advanced Audio</a:t>
                      </a:r>
                      <a:r>
                        <a:rPr lang="en-US" sz="1400" baseline="0" dirty="0">
                          <a:latin typeface="+mj-lt"/>
                        </a:rPr>
                        <a:t> Coding </a:t>
                      </a:r>
                      <a:endParaRPr lang="en-US" sz="1400" dirty="0">
                        <a:latin typeface="+mj-lt"/>
                      </a:endParaRPr>
                    </a:p>
                  </a:txBody>
                  <a:tcPr marL="90584" marR="90584" marT="34290" marB="34290"/>
                </a:tc>
                <a:extLst>
                  <a:ext uri="{0D108BD9-81ED-4DB2-BD59-A6C34878D82A}">
                    <a16:rowId xmlns:a16="http://schemas.microsoft.com/office/drawing/2014/main" val="10002"/>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err="1">
                          <a:effectLst/>
                          <a:latin typeface="+mj-lt"/>
                        </a:rPr>
                        <a:t>Ogg</a:t>
                      </a:r>
                      <a:endParaRPr lang="en-US" sz="1400" kern="1200" dirty="0">
                        <a:solidFill>
                          <a:schemeClr val="dk1"/>
                        </a:solidFill>
                        <a:effectLst/>
                        <a:latin typeface="+mj-lt"/>
                        <a:ea typeface="+mn-ea"/>
                        <a:cs typeface="+mn-cs"/>
                      </a:endParaRPr>
                    </a:p>
                  </a:txBody>
                  <a:tcPr marL="90584" marR="90584" marT="34290" marB="34290"/>
                </a:tc>
                <a:tc>
                  <a:txBody>
                    <a:bodyPr/>
                    <a:lstStyle/>
                    <a:p>
                      <a:r>
                        <a:rPr lang="en-US" sz="1400" dirty="0">
                          <a:latin typeface="+mj-lt"/>
                        </a:rPr>
                        <a:t>.</a:t>
                      </a:r>
                      <a:r>
                        <a:rPr lang="en-US" sz="1400" dirty="0" err="1">
                          <a:latin typeface="+mj-lt"/>
                        </a:rPr>
                        <a:t>ogg</a:t>
                      </a:r>
                      <a:endParaRPr lang="en-US" sz="1400" dirty="0">
                        <a:latin typeface="+mj-lt"/>
                      </a:endParaRPr>
                    </a:p>
                  </a:txBody>
                  <a:tcPr marL="90584" marR="90584" marT="34290" marB="34290"/>
                </a:tc>
                <a:tc>
                  <a:txBody>
                    <a:bodyPr/>
                    <a:lstStyle/>
                    <a:p>
                      <a:r>
                        <a:rPr lang="en-US" sz="1400" dirty="0">
                          <a:latin typeface="+mj-lt"/>
                        </a:rPr>
                        <a:t>Open Source Open</a:t>
                      </a:r>
                      <a:r>
                        <a:rPr lang="en-US" sz="1400" baseline="0" dirty="0">
                          <a:latin typeface="+mj-lt"/>
                        </a:rPr>
                        <a:t> Standard Audio format</a:t>
                      </a:r>
                      <a:endParaRPr lang="en-US" sz="1400" dirty="0">
                        <a:latin typeface="+mj-lt"/>
                      </a:endParaRPr>
                    </a:p>
                  </a:txBody>
                  <a:tcPr marL="90584" marR="90584" marT="34290" marB="34290"/>
                </a:tc>
                <a:extLst>
                  <a:ext uri="{0D108BD9-81ED-4DB2-BD59-A6C34878D82A}">
                    <a16:rowId xmlns:a16="http://schemas.microsoft.com/office/drawing/2014/main" val="10003"/>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WMA</a:t>
                      </a:r>
                      <a:endParaRPr lang="en-US" sz="1400" kern="1200" dirty="0">
                        <a:solidFill>
                          <a:schemeClr val="dk1"/>
                        </a:solidFill>
                        <a:effectLst/>
                        <a:latin typeface="+mj-lt"/>
                        <a:ea typeface="+mn-ea"/>
                        <a:cs typeface="+mn-cs"/>
                      </a:endParaRPr>
                    </a:p>
                  </a:txBody>
                  <a:tcPr marL="90584" marR="90584" marT="34290" marB="34290"/>
                </a:tc>
                <a:tc>
                  <a:txBody>
                    <a:bodyPr/>
                    <a:lstStyle/>
                    <a:p>
                      <a:r>
                        <a:rPr lang="en-US" sz="1400" dirty="0">
                          <a:latin typeface="+mj-lt"/>
                        </a:rPr>
                        <a:t>.wma</a:t>
                      </a:r>
                    </a:p>
                  </a:txBody>
                  <a:tcPr marL="90584" marR="90584" marT="34290" marB="34290"/>
                </a:tc>
                <a:tc>
                  <a:txBody>
                    <a:bodyPr/>
                    <a:lstStyle/>
                    <a:p>
                      <a:r>
                        <a:rPr lang="en-US" sz="1400" dirty="0">
                          <a:latin typeface="+mj-lt"/>
                        </a:rPr>
                        <a:t>Windows Media</a:t>
                      </a:r>
                      <a:r>
                        <a:rPr lang="en-US" sz="1400" baseline="0" dirty="0">
                          <a:latin typeface="+mj-lt"/>
                        </a:rPr>
                        <a:t> Audio </a:t>
                      </a:r>
                      <a:endParaRPr lang="en-US" sz="1400" dirty="0">
                        <a:latin typeface="+mj-lt"/>
                      </a:endParaRPr>
                    </a:p>
                  </a:txBody>
                  <a:tcPr marL="90584" marR="90584" marT="34290" marB="34290"/>
                </a:tc>
                <a:extLst>
                  <a:ext uri="{0D108BD9-81ED-4DB2-BD59-A6C34878D82A}">
                    <a16:rowId xmlns:a16="http://schemas.microsoft.com/office/drawing/2014/main" val="10004"/>
                  </a:ext>
                </a:extLst>
              </a:tr>
            </a:tbl>
          </a:graphicData>
        </a:graphic>
      </p:graphicFrame>
      <p:sp>
        <p:nvSpPr>
          <p:cNvPr id="3" name="Date Placeholder 2"/>
          <p:cNvSpPr>
            <a:spLocks noGrp="1"/>
          </p:cNvSpPr>
          <p:nvPr>
            <p:ph type="dt" sz="half" idx="10"/>
          </p:nvPr>
        </p:nvSpPr>
        <p:spPr/>
        <p:txBody>
          <a:bodyPr/>
          <a:lstStyle/>
          <a:p>
            <a:fld id="{D17897D5-767E-4874-82E8-41544F0219FF}"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66</a:t>
            </a:fld>
            <a:endParaRPr lang="en-US"/>
          </a:p>
        </p:txBody>
      </p:sp>
    </p:spTree>
    <p:extLst>
      <p:ext uri="{BB962C8B-B14F-4D97-AF65-F5344CB8AC3E}">
        <p14:creationId xmlns:p14="http://schemas.microsoft.com/office/powerpoint/2010/main" val="3932587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Video Codecs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1197949"/>
              </p:ext>
            </p:extLst>
          </p:nvPr>
        </p:nvGraphicFramePr>
        <p:xfrm>
          <a:off x="457200" y="1450975"/>
          <a:ext cx="8230213" cy="2903220"/>
        </p:xfrm>
        <a:graphic>
          <a:graphicData uri="http://schemas.openxmlformats.org/drawingml/2006/table">
            <a:tbl>
              <a:tblPr firstRow="1" bandRow="1">
                <a:tableStyleId>{5C22544A-7EE6-4342-B048-85BDC9FD1C3A}</a:tableStyleId>
              </a:tblPr>
              <a:tblGrid>
                <a:gridCol w="2547851">
                  <a:extLst>
                    <a:ext uri="{9D8B030D-6E8A-4147-A177-3AD203B41FA5}">
                      <a16:colId xmlns:a16="http://schemas.microsoft.com/office/drawing/2014/main" val="20000"/>
                    </a:ext>
                  </a:extLst>
                </a:gridCol>
                <a:gridCol w="5682362">
                  <a:extLst>
                    <a:ext uri="{9D8B030D-6E8A-4147-A177-3AD203B41FA5}">
                      <a16:colId xmlns:a16="http://schemas.microsoft.com/office/drawing/2014/main" val="20001"/>
                    </a:ext>
                  </a:extLst>
                </a:gridCol>
              </a:tblGrid>
              <a:tr h="278130">
                <a:tc>
                  <a:txBody>
                    <a:bodyPr/>
                    <a:lstStyle/>
                    <a:p>
                      <a:r>
                        <a:rPr lang="en-US" sz="1400" dirty="0">
                          <a:latin typeface="+mj-lt"/>
                        </a:rPr>
                        <a:t>Codec</a:t>
                      </a:r>
                      <a:endParaRPr lang="en-US" sz="1400" dirty="0">
                        <a:solidFill>
                          <a:schemeClr val="tx1"/>
                        </a:solidFill>
                        <a:latin typeface="+mj-lt"/>
                      </a:endParaRPr>
                    </a:p>
                  </a:txBody>
                  <a:tcPr marL="90601" marR="90601" marT="34290" marB="34290"/>
                </a:tc>
                <a:tc>
                  <a:txBody>
                    <a:bodyPr/>
                    <a:lstStyle/>
                    <a:p>
                      <a:r>
                        <a:rPr lang="en-US" sz="1400" dirty="0">
                          <a:latin typeface="+mj-lt"/>
                        </a:rPr>
                        <a:t>Description</a:t>
                      </a:r>
                      <a:endParaRPr lang="en-US" sz="1400" dirty="0">
                        <a:solidFill>
                          <a:schemeClr val="tx1"/>
                        </a:solidFill>
                        <a:latin typeface="+mj-lt"/>
                      </a:endParaRPr>
                    </a:p>
                  </a:txBody>
                  <a:tcPr marL="90601" marR="90601" marT="34290" marB="34290"/>
                </a:tc>
                <a:extLst>
                  <a:ext uri="{0D108BD9-81ED-4DB2-BD59-A6C34878D82A}">
                    <a16:rowId xmlns:a16="http://schemas.microsoft.com/office/drawing/2014/main" val="10000"/>
                  </a:ext>
                </a:extLst>
              </a:tr>
              <a:tr h="1508760">
                <a:tc>
                  <a:txBody>
                    <a:bodyPr/>
                    <a:lstStyle/>
                    <a:p>
                      <a:pPr lvl="0"/>
                      <a:r>
                        <a:rPr lang="en-US" sz="1100" dirty="0">
                          <a:latin typeface="+mj-lt"/>
                        </a:rPr>
                        <a:t>H.264/MPEG-4 AVC</a:t>
                      </a:r>
                      <a:endParaRPr lang="en-US" sz="1100" b="0" kern="1200" dirty="0">
                        <a:solidFill>
                          <a:schemeClr val="dk1"/>
                        </a:solidFill>
                        <a:effectLst/>
                        <a:latin typeface="+mj-lt"/>
                        <a:ea typeface="+mn-ea"/>
                        <a:cs typeface="+mn-cs"/>
                      </a:endParaRPr>
                    </a:p>
                  </a:txBody>
                  <a:tcPr marL="90601" marR="90601" marT="34290" marB="34290"/>
                </a:tc>
                <a:tc>
                  <a:txBody>
                    <a:bodyPr/>
                    <a:lstStyle/>
                    <a:p>
                      <a:r>
                        <a:rPr lang="en-US" sz="1100" dirty="0">
                          <a:latin typeface="+mj-lt"/>
                        </a:rPr>
                        <a:t>H.264/MPEG-4 AVC is a video compression standard developed by the ITU-T Video Coding Experts Group (VCEG) together with the ISO/IEC JTC1 Moving Picture Experts Group (MPEG). </a:t>
                      </a:r>
                    </a:p>
                    <a:p>
                      <a:endParaRPr lang="en-US" sz="1100" dirty="0">
                        <a:latin typeface="+mj-lt"/>
                      </a:endParaRPr>
                    </a:p>
                    <a:p>
                      <a:r>
                        <a:rPr lang="en-US" sz="1100" dirty="0">
                          <a:latin typeface="+mj-lt"/>
                        </a:rPr>
                        <a:t>H.264 is perhaps best known as being one of the video encoding standards for Blu-ray Discs.</a:t>
                      </a:r>
                      <a:r>
                        <a:rPr lang="en-US" sz="1100" baseline="0" dirty="0">
                          <a:latin typeface="+mj-lt"/>
                        </a:rPr>
                        <a:t> </a:t>
                      </a:r>
                      <a:r>
                        <a:rPr lang="en-US" sz="1100" dirty="0">
                          <a:latin typeface="+mj-lt"/>
                        </a:rPr>
                        <a:t>It is also widely used by streaming internet sources, such as videos from </a:t>
                      </a:r>
                      <a:r>
                        <a:rPr lang="en-US" sz="1100" dirty="0" err="1">
                          <a:latin typeface="+mj-lt"/>
                        </a:rPr>
                        <a:t>Vimeo</a:t>
                      </a:r>
                      <a:r>
                        <a:rPr lang="en-US" sz="1100" dirty="0">
                          <a:latin typeface="+mj-lt"/>
                        </a:rPr>
                        <a:t>, YouTube, and the iTunes Store, web software such as the Adobe Flash Player and Microsoft Silverlight, and various HDTV broadcasts over terrestrial, cable and satellite services.</a:t>
                      </a:r>
                    </a:p>
                  </a:txBody>
                  <a:tcPr marL="90601" marR="90601" marT="34290" marB="34290"/>
                </a:tc>
                <a:extLst>
                  <a:ext uri="{0D108BD9-81ED-4DB2-BD59-A6C34878D82A}">
                    <a16:rowId xmlns:a16="http://schemas.microsoft.com/office/drawing/2014/main" val="10001"/>
                  </a:ext>
                </a:extLst>
              </a:tr>
              <a:tr h="708660">
                <a:tc>
                  <a:txBody>
                    <a:bodyPr/>
                    <a:lstStyle/>
                    <a:p>
                      <a:r>
                        <a:rPr lang="en-US" sz="1100" kern="1200" dirty="0" err="1">
                          <a:effectLst/>
                          <a:latin typeface="+mj-lt"/>
                        </a:rPr>
                        <a:t>Theora</a:t>
                      </a:r>
                      <a:endParaRPr lang="en-US" sz="1100" dirty="0">
                        <a:latin typeface="+mj-lt"/>
                      </a:endParaRPr>
                    </a:p>
                  </a:txBody>
                  <a:tcPr marL="90601" marR="90601" marT="34290" marB="34290"/>
                </a:tc>
                <a:tc>
                  <a:txBody>
                    <a:bodyPr/>
                    <a:lstStyle/>
                    <a:p>
                      <a:r>
                        <a:rPr lang="en-US" sz="1100" dirty="0" err="1">
                          <a:latin typeface="+mj-lt"/>
                        </a:rPr>
                        <a:t>Theora</a:t>
                      </a:r>
                      <a:r>
                        <a:rPr lang="en-US" sz="1100" dirty="0">
                          <a:latin typeface="+mj-lt"/>
                        </a:rPr>
                        <a:t> is a free </a:t>
                      </a:r>
                      <a:r>
                        <a:rPr lang="en-US" sz="1100" dirty="0" err="1">
                          <a:latin typeface="+mj-lt"/>
                        </a:rPr>
                        <a:t>lossy</a:t>
                      </a:r>
                      <a:r>
                        <a:rPr lang="en-US" sz="1100" dirty="0">
                          <a:latin typeface="+mj-lt"/>
                        </a:rPr>
                        <a:t> video compression format.[6] It is developed by the </a:t>
                      </a:r>
                      <a:r>
                        <a:rPr lang="en-US" sz="1100" dirty="0" err="1">
                          <a:latin typeface="+mj-lt"/>
                        </a:rPr>
                        <a:t>Xiph.Org</a:t>
                      </a:r>
                      <a:r>
                        <a:rPr lang="en-US" sz="1100" dirty="0">
                          <a:latin typeface="+mj-lt"/>
                        </a:rPr>
                        <a:t> Foundation and distributed without licensing fees alongside their other free and open media projects, including the </a:t>
                      </a:r>
                      <a:r>
                        <a:rPr lang="en-US" sz="1100" dirty="0" err="1">
                          <a:latin typeface="+mj-lt"/>
                        </a:rPr>
                        <a:t>Vorbis</a:t>
                      </a:r>
                      <a:r>
                        <a:rPr lang="en-US" sz="1100" dirty="0">
                          <a:latin typeface="+mj-lt"/>
                        </a:rPr>
                        <a:t> audio format and the </a:t>
                      </a:r>
                      <a:r>
                        <a:rPr lang="en-US" sz="1100" dirty="0" err="1">
                          <a:latin typeface="+mj-lt"/>
                        </a:rPr>
                        <a:t>Ogg</a:t>
                      </a:r>
                      <a:r>
                        <a:rPr lang="en-US" sz="1100" dirty="0">
                          <a:latin typeface="+mj-lt"/>
                        </a:rPr>
                        <a:t> container.</a:t>
                      </a:r>
                    </a:p>
                  </a:txBody>
                  <a:tcPr marL="90601" marR="90601" marT="34290" marB="34290"/>
                </a:tc>
                <a:extLst>
                  <a:ext uri="{0D108BD9-81ED-4DB2-BD59-A6C34878D82A}">
                    <a16:rowId xmlns:a16="http://schemas.microsoft.com/office/drawing/2014/main" val="10002"/>
                  </a:ext>
                </a:extLst>
              </a:tr>
              <a:tr h="388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VP8</a:t>
                      </a:r>
                      <a:endParaRPr lang="en-US" sz="1100" kern="1200" dirty="0">
                        <a:solidFill>
                          <a:schemeClr val="dk1"/>
                        </a:solidFill>
                        <a:effectLst/>
                        <a:latin typeface="+mj-lt"/>
                        <a:ea typeface="+mn-ea"/>
                        <a:cs typeface="+mn-cs"/>
                      </a:endParaRPr>
                    </a:p>
                  </a:txBody>
                  <a:tcPr marL="90601" marR="90601" marT="34290" marB="34290"/>
                </a:tc>
                <a:tc>
                  <a:txBody>
                    <a:bodyPr/>
                    <a:lstStyle/>
                    <a:p>
                      <a:r>
                        <a:rPr lang="en-US" sz="1100" dirty="0">
                          <a:latin typeface="+mj-lt"/>
                        </a:rPr>
                        <a:t>VP8 is a video compression format owned by Google and created by On2 Technologies as a successor to VP7.</a:t>
                      </a:r>
                      <a:endParaRPr lang="en-US" sz="1100" b="0" dirty="0">
                        <a:latin typeface="+mj-lt"/>
                      </a:endParaRPr>
                    </a:p>
                  </a:txBody>
                  <a:tcPr marL="90601" marR="90601" marT="34290" marB="34290"/>
                </a:tc>
                <a:extLst>
                  <a:ext uri="{0D108BD9-81ED-4DB2-BD59-A6C34878D82A}">
                    <a16:rowId xmlns:a16="http://schemas.microsoft.com/office/drawing/2014/main" val="10003"/>
                  </a:ext>
                </a:extLst>
              </a:tr>
            </a:tbl>
          </a:graphicData>
        </a:graphic>
      </p:graphicFrame>
      <p:sp>
        <p:nvSpPr>
          <p:cNvPr id="3" name="Date Placeholder 2"/>
          <p:cNvSpPr>
            <a:spLocks noGrp="1"/>
          </p:cNvSpPr>
          <p:nvPr>
            <p:ph type="dt" sz="half" idx="10"/>
          </p:nvPr>
        </p:nvSpPr>
        <p:spPr/>
        <p:txBody>
          <a:bodyPr/>
          <a:lstStyle/>
          <a:p>
            <a:fld id="{6BBBF78C-8CAB-4E2A-886D-28C61E5B5406}"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67</a:t>
            </a:fld>
            <a:endParaRPr lang="en-US"/>
          </a:p>
        </p:txBody>
      </p:sp>
    </p:spTree>
    <p:extLst>
      <p:ext uri="{BB962C8B-B14F-4D97-AF65-F5344CB8AC3E}">
        <p14:creationId xmlns:p14="http://schemas.microsoft.com/office/powerpoint/2010/main" val="8527401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a Media Player Does</a:t>
            </a:r>
          </a:p>
        </p:txBody>
      </p:sp>
      <p:sp>
        <p:nvSpPr>
          <p:cNvPr id="3" name="Content Placeholder 2"/>
          <p:cNvSpPr>
            <a:spLocks noGrp="1"/>
          </p:cNvSpPr>
          <p:nvPr>
            <p:ph idx="1"/>
          </p:nvPr>
        </p:nvSpPr>
        <p:spPr/>
        <p:txBody>
          <a:bodyPr>
            <a:normAutofit/>
          </a:bodyPr>
          <a:lstStyle/>
          <a:p>
            <a:pPr lvl="0"/>
            <a:r>
              <a:rPr lang="en-US" sz="2000" dirty="0"/>
              <a:t>Determines the media type that the user is attempting to play.</a:t>
            </a:r>
          </a:p>
          <a:p>
            <a:pPr lvl="0"/>
            <a:r>
              <a:rPr lang="en-US" sz="2000" dirty="0"/>
              <a:t>Determines whether it has the capability of decoding its video and audio streams.</a:t>
            </a:r>
          </a:p>
          <a:p>
            <a:pPr lvl="0"/>
            <a:r>
              <a:rPr lang="en-US" sz="2000" dirty="0"/>
              <a:t>Decodes the video and displays it on the screen.</a:t>
            </a:r>
          </a:p>
          <a:p>
            <a:pPr lvl="0"/>
            <a:r>
              <a:rPr lang="en-US" sz="2000" dirty="0"/>
              <a:t>Decodes the audio and sends it to the speakers.</a:t>
            </a:r>
          </a:p>
          <a:p>
            <a:pPr lvl="0"/>
            <a:r>
              <a:rPr lang="en-US" sz="2000" dirty="0"/>
              <a:t>Interprets any metadata and makes it available.</a:t>
            </a:r>
          </a:p>
          <a:p>
            <a:endParaRPr lang="en-US" sz="2000" dirty="0"/>
          </a:p>
        </p:txBody>
      </p:sp>
      <p:sp>
        <p:nvSpPr>
          <p:cNvPr id="4" name="Date Placeholder 3"/>
          <p:cNvSpPr>
            <a:spLocks noGrp="1"/>
          </p:cNvSpPr>
          <p:nvPr>
            <p:ph type="dt" sz="half" idx="10"/>
          </p:nvPr>
        </p:nvSpPr>
        <p:spPr/>
        <p:txBody>
          <a:bodyPr/>
          <a:lstStyle/>
          <a:p>
            <a:fld id="{3EA1184D-B8E2-4D59-A643-9B54FA3FA37E}"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68</a:t>
            </a:fld>
            <a:endParaRPr lang="en-US"/>
          </a:p>
        </p:txBody>
      </p:sp>
    </p:spTree>
    <p:extLst>
      <p:ext uri="{BB962C8B-B14F-4D97-AF65-F5344CB8AC3E}">
        <p14:creationId xmlns:p14="http://schemas.microsoft.com/office/powerpoint/2010/main" val="36892608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Audio Codecs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5662585"/>
              </p:ext>
            </p:extLst>
          </p:nvPr>
        </p:nvGraphicFramePr>
        <p:xfrm>
          <a:off x="457200" y="1450975"/>
          <a:ext cx="8230213" cy="2423160"/>
        </p:xfrm>
        <a:graphic>
          <a:graphicData uri="http://schemas.openxmlformats.org/drawingml/2006/table">
            <a:tbl>
              <a:tblPr firstRow="1" bandRow="1">
                <a:tableStyleId>{5C22544A-7EE6-4342-B048-85BDC9FD1C3A}</a:tableStyleId>
              </a:tblPr>
              <a:tblGrid>
                <a:gridCol w="1272399">
                  <a:extLst>
                    <a:ext uri="{9D8B030D-6E8A-4147-A177-3AD203B41FA5}">
                      <a16:colId xmlns:a16="http://schemas.microsoft.com/office/drawing/2014/main" val="20000"/>
                    </a:ext>
                  </a:extLst>
                </a:gridCol>
                <a:gridCol w="6957814">
                  <a:extLst>
                    <a:ext uri="{9D8B030D-6E8A-4147-A177-3AD203B41FA5}">
                      <a16:colId xmlns:a16="http://schemas.microsoft.com/office/drawing/2014/main" val="20001"/>
                    </a:ext>
                  </a:extLst>
                </a:gridCol>
              </a:tblGrid>
              <a:tr h="278130">
                <a:tc>
                  <a:txBody>
                    <a:bodyPr/>
                    <a:lstStyle/>
                    <a:p>
                      <a:r>
                        <a:rPr lang="en-US" sz="1400" dirty="0">
                          <a:latin typeface="+mj-lt"/>
                        </a:rPr>
                        <a:t>Codec</a:t>
                      </a:r>
                      <a:endParaRPr lang="en-US" sz="1400" dirty="0">
                        <a:solidFill>
                          <a:schemeClr val="tx1"/>
                        </a:solidFill>
                        <a:latin typeface="+mj-lt"/>
                      </a:endParaRPr>
                    </a:p>
                  </a:txBody>
                  <a:tcPr marL="90601" marR="90601" marT="34290" marB="34290"/>
                </a:tc>
                <a:tc>
                  <a:txBody>
                    <a:bodyPr/>
                    <a:lstStyle/>
                    <a:p>
                      <a:r>
                        <a:rPr lang="en-US" sz="1400" dirty="0">
                          <a:latin typeface="+mj-lt"/>
                        </a:rPr>
                        <a:t>Description</a:t>
                      </a:r>
                      <a:endParaRPr lang="en-US" sz="1400" dirty="0">
                        <a:solidFill>
                          <a:schemeClr val="tx1"/>
                        </a:solidFill>
                        <a:latin typeface="+mj-lt"/>
                      </a:endParaRPr>
                    </a:p>
                  </a:txBody>
                  <a:tcPr marL="90601" marR="90601" marT="34290" marB="34290"/>
                </a:tc>
                <a:extLst>
                  <a:ext uri="{0D108BD9-81ED-4DB2-BD59-A6C34878D82A}">
                    <a16:rowId xmlns:a16="http://schemas.microsoft.com/office/drawing/2014/main" val="10000"/>
                  </a:ext>
                </a:extLst>
              </a:tr>
              <a:tr h="388620">
                <a:tc>
                  <a:txBody>
                    <a:bodyPr/>
                    <a:lstStyle/>
                    <a:p>
                      <a:pPr lvl="0"/>
                      <a:r>
                        <a:rPr lang="en-US" sz="1400" kern="1200" dirty="0">
                          <a:effectLst/>
                          <a:latin typeface="+mj-lt"/>
                        </a:rPr>
                        <a:t>AAC</a:t>
                      </a:r>
                      <a:endParaRPr lang="en-US" sz="1400" kern="1200" dirty="0">
                        <a:solidFill>
                          <a:schemeClr val="dk1"/>
                        </a:solidFill>
                        <a:effectLst/>
                        <a:latin typeface="+mj-lt"/>
                        <a:ea typeface="+mn-ea"/>
                        <a:cs typeface="+mn-cs"/>
                      </a:endParaRPr>
                    </a:p>
                  </a:txBody>
                  <a:tcPr marL="90601" marR="90601" marT="34290" marB="34290"/>
                </a:tc>
                <a:tc>
                  <a:txBody>
                    <a:bodyPr/>
                    <a:lstStyle/>
                    <a:p>
                      <a:r>
                        <a:rPr lang="en-US" sz="1100" dirty="0">
                          <a:latin typeface="+mj-lt"/>
                        </a:rPr>
                        <a:t>AAC has been standardized by ISO and IEC, as part of the MPEG-2 and MPEG-4 specifications. </a:t>
                      </a:r>
                    </a:p>
                  </a:txBody>
                  <a:tcPr marL="90601" marR="90601" marT="34290" marB="34290"/>
                </a:tc>
                <a:extLst>
                  <a:ext uri="{0D108BD9-81ED-4DB2-BD59-A6C34878D82A}">
                    <a16:rowId xmlns:a16="http://schemas.microsoft.com/office/drawing/2014/main" val="10001"/>
                  </a:ext>
                </a:extLst>
              </a:tr>
              <a:tr h="388620">
                <a:tc>
                  <a:txBody>
                    <a:bodyPr/>
                    <a:lstStyle/>
                    <a:p>
                      <a:r>
                        <a:rPr lang="en-US" sz="1400" kern="1200" dirty="0">
                          <a:effectLst/>
                          <a:latin typeface="+mj-lt"/>
                        </a:rPr>
                        <a:t>FLAC</a:t>
                      </a:r>
                      <a:endParaRPr lang="en-US" sz="1400" dirty="0">
                        <a:latin typeface="+mj-lt"/>
                      </a:endParaRPr>
                    </a:p>
                  </a:txBody>
                  <a:tcPr marL="90601" marR="90601" marT="34290" marB="34290"/>
                </a:tc>
                <a:tc>
                  <a:txBody>
                    <a:bodyPr/>
                    <a:lstStyle/>
                    <a:p>
                      <a:r>
                        <a:rPr lang="en-US" sz="1100" dirty="0">
                          <a:latin typeface="+mj-lt"/>
                        </a:rPr>
                        <a:t>FLAC is an open format with royalty-free licensing and a reference implementation which is free software. </a:t>
                      </a:r>
                    </a:p>
                  </a:txBody>
                  <a:tcPr marL="90601" marR="90601" marT="34290" marB="34290"/>
                </a:tc>
                <a:extLst>
                  <a:ext uri="{0D108BD9-81ED-4DB2-BD59-A6C34878D82A}">
                    <a16:rowId xmlns:a16="http://schemas.microsoft.com/office/drawing/2014/main" val="10002"/>
                  </a:ext>
                </a:extLst>
              </a:tr>
              <a:tr h="388620">
                <a:tc>
                  <a:txBody>
                    <a:bodyPr/>
                    <a:lstStyle/>
                    <a:p>
                      <a:r>
                        <a:rPr lang="en-US" sz="1400" kern="1200" dirty="0">
                          <a:effectLst/>
                          <a:latin typeface="+mj-lt"/>
                        </a:rPr>
                        <a:t>MP3</a:t>
                      </a:r>
                      <a:endParaRPr lang="en-US" sz="1400" dirty="0">
                        <a:latin typeface="+mj-lt"/>
                      </a:endParaRPr>
                    </a:p>
                  </a:txBody>
                  <a:tcPr marL="90601" marR="90601" marT="34290" marB="34290"/>
                </a:tc>
                <a:tc>
                  <a:txBody>
                    <a:bodyPr/>
                    <a:lstStyle/>
                    <a:p>
                      <a:r>
                        <a:rPr lang="en-US" sz="1100" dirty="0">
                          <a:latin typeface="+mj-lt"/>
                        </a:rPr>
                        <a:t>MP3 is an audio-specific format that was designed by the Moving Picture Experts Group (MPEG) as part of its MPEG-1 standard and later extended in MPEG-2 standard. </a:t>
                      </a:r>
                    </a:p>
                  </a:txBody>
                  <a:tcPr marL="90601" marR="90601" marT="34290" marB="34290"/>
                </a:tc>
                <a:extLst>
                  <a:ext uri="{0D108BD9-81ED-4DB2-BD59-A6C34878D82A}">
                    <a16:rowId xmlns:a16="http://schemas.microsoft.com/office/drawing/2014/main" val="10003"/>
                  </a:ext>
                </a:extLst>
              </a:tr>
              <a:tr h="548640">
                <a:tc>
                  <a:txBody>
                    <a:bodyPr/>
                    <a:lstStyle/>
                    <a:p>
                      <a:r>
                        <a:rPr lang="en-US" sz="1400" kern="1200" dirty="0" err="1">
                          <a:effectLst/>
                          <a:latin typeface="+mj-lt"/>
                        </a:rPr>
                        <a:t>Vorbis</a:t>
                      </a:r>
                      <a:endParaRPr lang="en-US" sz="1400" dirty="0">
                        <a:latin typeface="+mj-lt"/>
                      </a:endParaRPr>
                    </a:p>
                  </a:txBody>
                  <a:tcPr marL="90601" marR="90601" marT="34290" marB="34290"/>
                </a:tc>
                <a:tc>
                  <a:txBody>
                    <a:bodyPr/>
                    <a:lstStyle/>
                    <a:p>
                      <a:r>
                        <a:rPr lang="en-US" sz="1100" dirty="0" err="1">
                          <a:latin typeface="+mj-lt"/>
                        </a:rPr>
                        <a:t>Vorbis</a:t>
                      </a:r>
                      <a:r>
                        <a:rPr lang="en-US" sz="1100" dirty="0">
                          <a:latin typeface="+mj-lt"/>
                        </a:rPr>
                        <a:t> is a free and open-source audio format specification and software implementation (codec) for </a:t>
                      </a:r>
                      <a:r>
                        <a:rPr lang="en-US" sz="1100" dirty="0" err="1">
                          <a:latin typeface="+mj-lt"/>
                        </a:rPr>
                        <a:t>lossy</a:t>
                      </a:r>
                      <a:r>
                        <a:rPr lang="en-US" sz="1100" dirty="0">
                          <a:latin typeface="+mj-lt"/>
                        </a:rPr>
                        <a:t> audio compression. </a:t>
                      </a:r>
                      <a:r>
                        <a:rPr lang="en-US" sz="1100" dirty="0" err="1">
                          <a:latin typeface="+mj-lt"/>
                        </a:rPr>
                        <a:t>Vorbis</a:t>
                      </a:r>
                      <a:r>
                        <a:rPr lang="en-US" sz="1100" dirty="0">
                          <a:latin typeface="+mj-lt"/>
                        </a:rPr>
                        <a:t> is most commonly used in conjunction with the </a:t>
                      </a:r>
                      <a:r>
                        <a:rPr lang="en-US" sz="1100" dirty="0" err="1">
                          <a:latin typeface="+mj-lt"/>
                        </a:rPr>
                        <a:t>Ogg</a:t>
                      </a:r>
                      <a:r>
                        <a:rPr lang="en-US" sz="1100" dirty="0">
                          <a:latin typeface="+mj-lt"/>
                        </a:rPr>
                        <a:t> container format and it is therefore often referred to as </a:t>
                      </a:r>
                      <a:r>
                        <a:rPr lang="en-US" sz="1100" dirty="0" err="1">
                          <a:latin typeface="+mj-lt"/>
                        </a:rPr>
                        <a:t>Ogg</a:t>
                      </a:r>
                      <a:r>
                        <a:rPr lang="en-US" sz="1100" dirty="0">
                          <a:latin typeface="+mj-lt"/>
                        </a:rPr>
                        <a:t> </a:t>
                      </a:r>
                      <a:r>
                        <a:rPr lang="en-US" sz="1100" dirty="0" err="1">
                          <a:latin typeface="+mj-lt"/>
                        </a:rPr>
                        <a:t>Vorbis</a:t>
                      </a:r>
                      <a:r>
                        <a:rPr lang="en-US" sz="1100" dirty="0">
                          <a:latin typeface="+mj-lt"/>
                        </a:rPr>
                        <a:t>.</a:t>
                      </a:r>
                    </a:p>
                  </a:txBody>
                  <a:tcPr marL="90601" marR="90601" marT="34290" marB="34290"/>
                </a:tc>
                <a:extLst>
                  <a:ext uri="{0D108BD9-81ED-4DB2-BD59-A6C34878D82A}">
                    <a16:rowId xmlns:a16="http://schemas.microsoft.com/office/drawing/2014/main" val="10004"/>
                  </a:ext>
                </a:extLst>
              </a:tr>
              <a:tr h="388620">
                <a:tc>
                  <a:txBody>
                    <a:bodyPr/>
                    <a:lstStyle/>
                    <a:p>
                      <a:r>
                        <a:rPr lang="en-US" sz="1400" kern="1200" dirty="0">
                          <a:effectLst/>
                          <a:latin typeface="+mj-lt"/>
                        </a:rPr>
                        <a:t>WMA</a:t>
                      </a:r>
                      <a:endParaRPr lang="en-US" sz="1400" dirty="0">
                        <a:latin typeface="+mj-lt"/>
                      </a:endParaRPr>
                    </a:p>
                  </a:txBody>
                  <a:tcPr marL="90601" marR="90601" marT="34290" marB="34290"/>
                </a:tc>
                <a:tc>
                  <a:txBody>
                    <a:bodyPr/>
                    <a:lstStyle/>
                    <a:p>
                      <a:r>
                        <a:rPr lang="en-US" sz="1100" dirty="0">
                          <a:latin typeface="+mj-lt"/>
                        </a:rPr>
                        <a:t>Windows Media Audio (WMA) is an audio data compression technology developed by Microsoft. </a:t>
                      </a:r>
                    </a:p>
                  </a:txBody>
                  <a:tcPr marL="90601" marR="90601" marT="34290" marB="34290"/>
                </a:tc>
                <a:extLst>
                  <a:ext uri="{0D108BD9-81ED-4DB2-BD59-A6C34878D82A}">
                    <a16:rowId xmlns:a16="http://schemas.microsoft.com/office/drawing/2014/main" val="10005"/>
                  </a:ext>
                </a:extLst>
              </a:tr>
            </a:tbl>
          </a:graphicData>
        </a:graphic>
      </p:graphicFrame>
      <p:sp>
        <p:nvSpPr>
          <p:cNvPr id="3" name="Date Placeholder 2"/>
          <p:cNvSpPr>
            <a:spLocks noGrp="1"/>
          </p:cNvSpPr>
          <p:nvPr>
            <p:ph type="dt" sz="half" idx="10"/>
          </p:nvPr>
        </p:nvSpPr>
        <p:spPr/>
        <p:txBody>
          <a:bodyPr/>
          <a:lstStyle/>
          <a:p>
            <a:fld id="{9CE6A578-DE6B-42E5-9376-69AED3040137}"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69</a:t>
            </a:fld>
            <a:endParaRPr lang="en-US"/>
          </a:p>
        </p:txBody>
      </p:sp>
    </p:spTree>
    <p:extLst>
      <p:ext uri="{BB962C8B-B14F-4D97-AF65-F5344CB8AC3E}">
        <p14:creationId xmlns:p14="http://schemas.microsoft.com/office/powerpoint/2010/main" val="2632284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E3EB6-ED2D-457D-AB5F-C60C44736B93}"/>
              </a:ext>
            </a:extLst>
          </p:cNvPr>
          <p:cNvSpPr>
            <a:spLocks noGrp="1"/>
          </p:cNvSpPr>
          <p:nvPr>
            <p:ph type="title"/>
          </p:nvPr>
        </p:nvSpPr>
        <p:spPr/>
        <p:txBody>
          <a:bodyPr>
            <a:normAutofit fontScale="90000"/>
          </a:bodyPr>
          <a:lstStyle/>
          <a:p>
            <a:r>
              <a:rPr lang="en-US" dirty="0"/>
              <a:t>SRI checking with the jQuery CDN</a:t>
            </a:r>
          </a:p>
        </p:txBody>
      </p:sp>
      <p:sp>
        <p:nvSpPr>
          <p:cNvPr id="3" name="Content Placeholder 2">
            <a:extLst>
              <a:ext uri="{FF2B5EF4-FFF2-40B4-BE49-F238E27FC236}">
                <a16:creationId xmlns:a16="http://schemas.microsoft.com/office/drawing/2014/main" id="{E58D3C7B-CA37-4F8D-8DDC-2F97A259C096}"/>
              </a:ext>
            </a:extLst>
          </p:cNvPr>
          <p:cNvSpPr>
            <a:spLocks noGrp="1"/>
          </p:cNvSpPr>
          <p:nvPr>
            <p:ph idx="1"/>
          </p:nvPr>
        </p:nvSpPr>
        <p:spPr>
          <a:xfrm>
            <a:off x="457200" y="1451610"/>
            <a:ext cx="8229600" cy="2110740"/>
          </a:xfrm>
        </p:spPr>
        <p:txBody>
          <a:bodyPr>
            <a:normAutofit fontScale="77500" lnSpcReduction="20000"/>
          </a:bodyPr>
          <a:lstStyle/>
          <a:p>
            <a:r>
              <a:rPr lang="en-US" dirty="0" err="1"/>
              <a:t>Subresource</a:t>
            </a:r>
            <a:r>
              <a:rPr lang="en-US" dirty="0"/>
              <a:t> Integrity Checking (SRI)</a:t>
            </a:r>
          </a:p>
          <a:p>
            <a:r>
              <a:rPr lang="en-US" dirty="0">
                <a:hlinkClick r:id="rId3"/>
              </a:rPr>
              <a:t>http://www.srihash.org</a:t>
            </a:r>
            <a:r>
              <a:rPr lang="en-US" dirty="0"/>
              <a:t> </a:t>
            </a:r>
          </a:p>
          <a:p>
            <a:r>
              <a:rPr lang="en-US" dirty="0"/>
              <a:t>SRI is a new </a:t>
            </a:r>
            <a:r>
              <a:rPr lang="en-US" dirty="0">
                <a:hlinkClick r:id="rId4"/>
              </a:rPr>
              <a:t>W3C specification</a:t>
            </a:r>
            <a:r>
              <a:rPr lang="en-US" dirty="0"/>
              <a:t> that allows web developers to ensure that resources hosted on third-party servers have not been tampered with.</a:t>
            </a:r>
          </a:p>
          <a:p>
            <a:r>
              <a:rPr lang="en-US" dirty="0" err="1"/>
              <a:t>Subresource</a:t>
            </a:r>
            <a:r>
              <a:rPr lang="en-US" dirty="0"/>
              <a:t> Integrity different to HTTPS</a:t>
            </a:r>
          </a:p>
          <a:p>
            <a:r>
              <a:rPr lang="en-US" dirty="0"/>
              <a:t>Check out </a:t>
            </a:r>
            <a:r>
              <a:rPr lang="en-US" dirty="0">
                <a:hlinkClick r:id="rId5"/>
              </a:rPr>
              <a:t>SRI on caniuse.com</a:t>
            </a:r>
            <a:r>
              <a:rPr lang="en-US" dirty="0"/>
              <a:t> to see specific browser version support information.</a:t>
            </a:r>
          </a:p>
          <a:p>
            <a:endParaRPr lang="en-US" dirty="0"/>
          </a:p>
        </p:txBody>
      </p:sp>
      <p:graphicFrame>
        <p:nvGraphicFramePr>
          <p:cNvPr id="5" name="Object 4">
            <a:extLst>
              <a:ext uri="{FF2B5EF4-FFF2-40B4-BE49-F238E27FC236}">
                <a16:creationId xmlns:a16="http://schemas.microsoft.com/office/drawing/2014/main" id="{080DE40B-E6D7-44A6-8452-1621E9266163}"/>
              </a:ext>
            </a:extLst>
          </p:cNvPr>
          <p:cNvGraphicFramePr>
            <a:graphicFrameLocks noChangeAspect="1"/>
          </p:cNvGraphicFramePr>
          <p:nvPr>
            <p:extLst>
              <p:ext uri="{D42A27DB-BD31-4B8C-83A1-F6EECF244321}">
                <p14:modId xmlns:p14="http://schemas.microsoft.com/office/powerpoint/2010/main" val="3087007455"/>
              </p:ext>
            </p:extLst>
          </p:nvPr>
        </p:nvGraphicFramePr>
        <p:xfrm>
          <a:off x="915194" y="3644763"/>
          <a:ext cx="7313612" cy="639763"/>
        </p:xfrm>
        <a:graphic>
          <a:graphicData uri="http://schemas.openxmlformats.org/presentationml/2006/ole">
            <mc:AlternateContent xmlns:mc="http://schemas.openxmlformats.org/markup-compatibility/2006">
              <mc:Choice xmlns:v="urn:schemas-microsoft-com:vml" Requires="v">
                <p:oleObj spid="_x0000_s1045" name="Document" r:id="rId6" imgW="7313400" imgH="639335" progId="Word.Document.12">
                  <p:embed/>
                </p:oleObj>
              </mc:Choice>
              <mc:Fallback>
                <p:oleObj name="Document" r:id="rId6" imgW="7313400" imgH="639335" progId="Word.Document.12">
                  <p:embed/>
                  <p:pic>
                    <p:nvPicPr>
                      <p:cNvPr id="6" name="Object 5"/>
                      <p:cNvPicPr/>
                      <p:nvPr/>
                    </p:nvPicPr>
                    <p:blipFill>
                      <a:blip r:embed="rId7"/>
                      <a:stretch>
                        <a:fillRect/>
                      </a:stretch>
                    </p:blipFill>
                    <p:spPr>
                      <a:xfrm>
                        <a:off x="915194" y="3644763"/>
                        <a:ext cx="7313612" cy="639763"/>
                      </a:xfrm>
                      <a:prstGeom prst="rect">
                        <a:avLst/>
                      </a:prstGeom>
                    </p:spPr>
                  </p:pic>
                </p:oleObj>
              </mc:Fallback>
            </mc:AlternateContent>
          </a:graphicData>
        </a:graphic>
      </p:graphicFrame>
      <p:sp>
        <p:nvSpPr>
          <p:cNvPr id="4" name="Date Placeholder 3">
            <a:extLst>
              <a:ext uri="{FF2B5EF4-FFF2-40B4-BE49-F238E27FC236}">
                <a16:creationId xmlns:a16="http://schemas.microsoft.com/office/drawing/2014/main" id="{840D1940-A063-4F8B-B622-C5FD5237A704}"/>
              </a:ext>
            </a:extLst>
          </p:cNvPr>
          <p:cNvSpPr>
            <a:spLocks noGrp="1"/>
          </p:cNvSpPr>
          <p:nvPr>
            <p:ph type="dt" sz="half" idx="10"/>
          </p:nvPr>
        </p:nvSpPr>
        <p:spPr/>
        <p:txBody>
          <a:bodyPr/>
          <a:lstStyle/>
          <a:p>
            <a:fld id="{6DC20695-26E0-47FE-BC5F-5A7FD178F261}" type="datetime1">
              <a:rPr lang="en-US" smtClean="0"/>
              <a:t>1/21/2019</a:t>
            </a:fld>
            <a:endParaRPr lang="en-US"/>
          </a:p>
        </p:txBody>
      </p:sp>
      <p:sp>
        <p:nvSpPr>
          <p:cNvPr id="6" name="Footer Placeholder 5">
            <a:extLst>
              <a:ext uri="{FF2B5EF4-FFF2-40B4-BE49-F238E27FC236}">
                <a16:creationId xmlns:a16="http://schemas.microsoft.com/office/drawing/2014/main" id="{566AE003-3D6D-4D59-A3B2-6146FF8D223F}"/>
              </a:ext>
            </a:extLst>
          </p:cNvPr>
          <p:cNvSpPr>
            <a:spLocks noGrp="1"/>
          </p:cNvSpPr>
          <p:nvPr>
            <p:ph type="ftr" sz="quarter" idx="11"/>
          </p:nvPr>
        </p:nvSpPr>
        <p:spPr/>
        <p:txBody>
          <a:bodyPr/>
          <a:lstStyle/>
          <a:p>
            <a:r>
              <a:rPr lang="en-US"/>
              <a:t>Copyright © 2007 - 2019 Carl M. Burnett</a:t>
            </a:r>
          </a:p>
        </p:txBody>
      </p:sp>
      <p:sp>
        <p:nvSpPr>
          <p:cNvPr id="7" name="Slide Number Placeholder 6">
            <a:extLst>
              <a:ext uri="{FF2B5EF4-FFF2-40B4-BE49-F238E27FC236}">
                <a16:creationId xmlns:a16="http://schemas.microsoft.com/office/drawing/2014/main" id="{BC526621-E998-48A4-BA7D-533830622F82}"/>
              </a:ext>
            </a:extLst>
          </p:cNvPr>
          <p:cNvSpPr>
            <a:spLocks noGrp="1"/>
          </p:cNvSpPr>
          <p:nvPr>
            <p:ph type="sldNum" sz="quarter" idx="12"/>
          </p:nvPr>
        </p:nvSpPr>
        <p:spPr/>
        <p:txBody>
          <a:bodyPr/>
          <a:lstStyle/>
          <a:p>
            <a:fld id="{3D46CBA2-ECE5-4BE9-B546-6761E0E67089}" type="slidenum">
              <a:rPr lang="en-US" smtClean="0"/>
              <a:t>7</a:t>
            </a:fld>
            <a:endParaRPr lang="en-US"/>
          </a:p>
        </p:txBody>
      </p:sp>
    </p:spTree>
    <p:extLst>
      <p:ext uri="{BB962C8B-B14F-4D97-AF65-F5344CB8AC3E}">
        <p14:creationId xmlns:p14="http://schemas.microsoft.com/office/powerpoint/2010/main" val="4994669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Video Codec support in Browsers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99931"/>
              </p:ext>
            </p:extLst>
          </p:nvPr>
        </p:nvGraphicFramePr>
        <p:xfrm>
          <a:off x="457200" y="1450975"/>
          <a:ext cx="8230211" cy="1691640"/>
        </p:xfrm>
        <a:graphic>
          <a:graphicData uri="http://schemas.openxmlformats.org/drawingml/2006/table">
            <a:tbl>
              <a:tblPr firstRow="1" bandRow="1">
                <a:tableStyleId>{5C22544A-7EE6-4342-B048-85BDC9FD1C3A}</a:tableStyleId>
              </a:tblPr>
              <a:tblGrid>
                <a:gridCol w="2057553">
                  <a:extLst>
                    <a:ext uri="{9D8B030D-6E8A-4147-A177-3AD203B41FA5}">
                      <a16:colId xmlns:a16="http://schemas.microsoft.com/office/drawing/2014/main" val="20000"/>
                    </a:ext>
                  </a:extLst>
                </a:gridCol>
                <a:gridCol w="2057553">
                  <a:extLst>
                    <a:ext uri="{9D8B030D-6E8A-4147-A177-3AD203B41FA5}">
                      <a16:colId xmlns:a16="http://schemas.microsoft.com/office/drawing/2014/main" val="20001"/>
                    </a:ext>
                  </a:extLst>
                </a:gridCol>
                <a:gridCol w="1634571">
                  <a:extLst>
                    <a:ext uri="{9D8B030D-6E8A-4147-A177-3AD203B41FA5}">
                      <a16:colId xmlns:a16="http://schemas.microsoft.com/office/drawing/2014/main" val="20002"/>
                    </a:ext>
                  </a:extLst>
                </a:gridCol>
                <a:gridCol w="2480534">
                  <a:extLst>
                    <a:ext uri="{9D8B030D-6E8A-4147-A177-3AD203B41FA5}">
                      <a16:colId xmlns:a16="http://schemas.microsoft.com/office/drawing/2014/main" val="20003"/>
                    </a:ext>
                  </a:extLst>
                </a:gridCol>
              </a:tblGrid>
              <a:tr h="2781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Browser	</a:t>
                      </a:r>
                      <a:endParaRPr lang="en-US" sz="1400" dirty="0">
                        <a:solidFill>
                          <a:schemeClr val="tx1"/>
                        </a:solidFill>
                        <a:latin typeface="+mj-lt"/>
                      </a:endParaRPr>
                    </a:p>
                  </a:txBody>
                  <a:tcPr marL="90601" marR="90601" marT="34290" marB="34290"/>
                </a:tc>
                <a:tc>
                  <a:txBody>
                    <a:bodyPr/>
                    <a:lstStyle/>
                    <a:p>
                      <a:pPr algn="ctr"/>
                      <a:r>
                        <a:rPr lang="en-US" sz="1400" kern="1200" dirty="0" err="1">
                          <a:effectLst/>
                          <a:latin typeface="+mj-lt"/>
                        </a:rPr>
                        <a:t>Ogg</a:t>
                      </a:r>
                      <a:r>
                        <a:rPr lang="en-US" sz="1400" kern="1200" dirty="0">
                          <a:effectLst/>
                          <a:latin typeface="+mj-lt"/>
                        </a:rPr>
                        <a:t> </a:t>
                      </a:r>
                      <a:r>
                        <a:rPr lang="en-US" sz="1400" kern="1200" dirty="0" err="1">
                          <a:effectLst/>
                          <a:latin typeface="+mj-lt"/>
                        </a:rPr>
                        <a:t>Theora</a:t>
                      </a:r>
                      <a:r>
                        <a:rPr lang="en-US" sz="1400" kern="1200" dirty="0">
                          <a:effectLst/>
                          <a:latin typeface="+mj-lt"/>
                        </a:rPr>
                        <a:t>	</a:t>
                      </a:r>
                      <a:endParaRPr lang="en-US" sz="1400" dirty="0">
                        <a:solidFill>
                          <a:schemeClr val="tx1"/>
                        </a:solidFill>
                        <a:latin typeface="+mj-lt"/>
                      </a:endParaRPr>
                    </a:p>
                  </a:txBody>
                  <a:tcPr marL="90601" marR="90601" marT="34290" marB="34290"/>
                </a:tc>
                <a:tc>
                  <a:txBody>
                    <a:bodyPr/>
                    <a:lstStyle/>
                    <a:p>
                      <a:pPr algn="ctr"/>
                      <a:r>
                        <a:rPr lang="en-US" sz="1400" kern="1200" dirty="0">
                          <a:effectLst/>
                          <a:latin typeface="+mj-lt"/>
                        </a:rPr>
                        <a:t>H.264</a:t>
                      </a:r>
                      <a:endParaRPr lang="en-US" sz="1400" dirty="0">
                        <a:solidFill>
                          <a:schemeClr val="tx1"/>
                        </a:solidFill>
                        <a:latin typeface="+mj-lt"/>
                      </a:endParaRPr>
                    </a:p>
                  </a:txBody>
                  <a:tcPr marL="90601" marR="90601" marT="34290" marB="34290"/>
                </a:tc>
                <a:tc>
                  <a:txBody>
                    <a:bodyPr/>
                    <a:lstStyle/>
                    <a:p>
                      <a:pPr algn="ctr"/>
                      <a:r>
                        <a:rPr lang="en-US" sz="1400" kern="1200" dirty="0" err="1">
                          <a:effectLst/>
                          <a:latin typeface="+mj-lt"/>
                        </a:rPr>
                        <a:t>WebM</a:t>
                      </a:r>
                      <a:endParaRPr lang="en-US" sz="1400" dirty="0">
                        <a:solidFill>
                          <a:schemeClr val="tx1"/>
                        </a:solidFill>
                        <a:latin typeface="+mj-lt"/>
                      </a:endParaRPr>
                    </a:p>
                  </a:txBody>
                  <a:tcPr marL="90601" marR="90601" marT="34290" marB="34290"/>
                </a:tc>
                <a:extLst>
                  <a:ext uri="{0D108BD9-81ED-4DB2-BD59-A6C34878D82A}">
                    <a16:rowId xmlns:a16="http://schemas.microsoft.com/office/drawing/2014/main" val="10000"/>
                  </a:ext>
                </a:extLst>
              </a:tr>
              <a:tr h="278130">
                <a:tc>
                  <a:txBody>
                    <a:bodyPr/>
                    <a:lstStyle/>
                    <a:p>
                      <a:r>
                        <a:rPr lang="en-US" sz="1400" kern="1200" dirty="0">
                          <a:effectLst/>
                          <a:latin typeface="+mj-lt"/>
                        </a:rPr>
                        <a:t>IE	</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9.0+	</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9.0+ (with VP8 codec)</a:t>
                      </a:r>
                      <a:endParaRPr lang="en-US" sz="1400" kern="1200" dirty="0">
                        <a:solidFill>
                          <a:schemeClr val="dk1"/>
                        </a:solidFill>
                        <a:effectLst/>
                        <a:latin typeface="+mj-lt"/>
                        <a:ea typeface="+mn-ea"/>
                        <a:cs typeface="+mn-cs"/>
                      </a:endParaRPr>
                    </a:p>
                  </a:txBody>
                  <a:tcPr marL="90601" marR="90601" marT="34290" marB="34290"/>
                </a:tc>
                <a:extLst>
                  <a:ext uri="{0D108BD9-81ED-4DB2-BD59-A6C34878D82A}">
                    <a16:rowId xmlns:a16="http://schemas.microsoft.com/office/drawing/2014/main" val="10001"/>
                  </a:ext>
                </a:extLst>
              </a:tr>
              <a:tr h="278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Firefox	</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3.5+</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a:t>
                      </a:r>
                      <a:endParaRPr lang="en-US" sz="1400" kern="1200" dirty="0">
                        <a:solidFill>
                          <a:schemeClr val="dk1"/>
                        </a:solidFill>
                        <a:effectLst/>
                        <a:latin typeface="+mj-lt"/>
                        <a:ea typeface="+mn-ea"/>
                        <a:cs typeface="+mn-cs"/>
                      </a:endParaRPr>
                    </a:p>
                  </a:txBody>
                  <a:tcPr marL="90601" marR="90601" marT="34290" marB="34290"/>
                </a:tc>
                <a:tc>
                  <a:txBody>
                    <a:bodyPr/>
                    <a:lstStyle/>
                    <a:p>
                      <a:pPr algn="ctr"/>
                      <a:r>
                        <a:rPr lang="en-US" sz="1400" kern="1200" dirty="0">
                          <a:effectLst/>
                          <a:latin typeface="+mj-lt"/>
                        </a:rPr>
                        <a:t>4.0+</a:t>
                      </a:r>
                      <a:endParaRPr lang="en-US" sz="1400" dirty="0">
                        <a:latin typeface="+mj-lt"/>
                      </a:endParaRPr>
                    </a:p>
                  </a:txBody>
                  <a:tcPr marL="90601" marR="90601" marT="34290" marB="34290"/>
                </a:tc>
                <a:extLst>
                  <a:ext uri="{0D108BD9-81ED-4DB2-BD59-A6C34878D82A}">
                    <a16:rowId xmlns:a16="http://schemas.microsoft.com/office/drawing/2014/main" val="10002"/>
                  </a:ext>
                </a:extLst>
              </a:tr>
              <a:tr h="278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Safari	</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3.0+</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a:t>
                      </a:r>
                      <a:endParaRPr lang="en-US" sz="1400" kern="1200" dirty="0">
                        <a:solidFill>
                          <a:schemeClr val="dk1"/>
                        </a:solidFill>
                        <a:effectLst/>
                        <a:latin typeface="+mj-lt"/>
                        <a:ea typeface="+mn-ea"/>
                        <a:cs typeface="+mn-cs"/>
                      </a:endParaRPr>
                    </a:p>
                  </a:txBody>
                  <a:tcPr marL="90601" marR="90601" marT="34290" marB="34290"/>
                </a:tc>
                <a:extLst>
                  <a:ext uri="{0D108BD9-81ED-4DB2-BD59-A6C34878D82A}">
                    <a16:rowId xmlns:a16="http://schemas.microsoft.com/office/drawing/2014/main" val="10003"/>
                  </a:ext>
                </a:extLst>
              </a:tr>
              <a:tr h="278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Chrome	</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5.0+</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10.0+</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6.0+</a:t>
                      </a:r>
                      <a:endParaRPr lang="en-US" sz="1400" kern="1200" dirty="0">
                        <a:solidFill>
                          <a:schemeClr val="dk1"/>
                        </a:solidFill>
                        <a:effectLst/>
                        <a:latin typeface="+mj-lt"/>
                        <a:ea typeface="+mn-ea"/>
                        <a:cs typeface="+mn-cs"/>
                      </a:endParaRPr>
                    </a:p>
                  </a:txBody>
                  <a:tcPr marL="90601" marR="90601" marT="34290" marB="34290"/>
                </a:tc>
                <a:extLst>
                  <a:ext uri="{0D108BD9-81ED-4DB2-BD59-A6C34878D82A}">
                    <a16:rowId xmlns:a16="http://schemas.microsoft.com/office/drawing/2014/main" val="10004"/>
                  </a:ext>
                </a:extLst>
              </a:tr>
              <a:tr h="278130">
                <a:tc>
                  <a:txBody>
                    <a:bodyPr/>
                    <a:lstStyle/>
                    <a:p>
                      <a:r>
                        <a:rPr lang="en-US" sz="1400" kern="1200" dirty="0">
                          <a:effectLst/>
                          <a:latin typeface="+mj-lt"/>
                        </a:rPr>
                        <a:t>Opera	</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10.5+</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a:t>
                      </a:r>
                      <a:endParaRPr lang="en-US" sz="1400" kern="1200" dirty="0">
                        <a:solidFill>
                          <a:schemeClr val="dk1"/>
                        </a:solidFill>
                        <a:effectLst/>
                        <a:latin typeface="+mj-lt"/>
                        <a:ea typeface="+mn-ea"/>
                        <a:cs typeface="+mn-cs"/>
                      </a:endParaRPr>
                    </a:p>
                  </a:txBody>
                  <a:tcPr marL="90601" marR="90601" marT="34290" marB="34290"/>
                </a:tc>
                <a:tc>
                  <a:txBody>
                    <a:bodyPr/>
                    <a:lstStyle/>
                    <a:p>
                      <a:pPr algn="ctr"/>
                      <a:r>
                        <a:rPr lang="en-US" sz="1400" kern="1200" dirty="0">
                          <a:effectLst/>
                          <a:latin typeface="+mj-lt"/>
                        </a:rPr>
                        <a:t>10.6+</a:t>
                      </a:r>
                      <a:endParaRPr lang="en-US" sz="1400" dirty="0">
                        <a:latin typeface="+mj-lt"/>
                      </a:endParaRPr>
                    </a:p>
                  </a:txBody>
                  <a:tcPr marL="90601" marR="90601" marT="34290" marB="34290"/>
                </a:tc>
                <a:extLst>
                  <a:ext uri="{0D108BD9-81ED-4DB2-BD59-A6C34878D82A}">
                    <a16:rowId xmlns:a16="http://schemas.microsoft.com/office/drawing/2014/main" val="10005"/>
                  </a:ext>
                </a:extLst>
              </a:tr>
            </a:tbl>
          </a:graphicData>
        </a:graphic>
      </p:graphicFrame>
      <p:sp>
        <p:nvSpPr>
          <p:cNvPr id="3" name="Date Placeholder 2"/>
          <p:cNvSpPr>
            <a:spLocks noGrp="1"/>
          </p:cNvSpPr>
          <p:nvPr>
            <p:ph type="dt" sz="half" idx="10"/>
          </p:nvPr>
        </p:nvSpPr>
        <p:spPr/>
        <p:txBody>
          <a:bodyPr/>
          <a:lstStyle/>
          <a:p>
            <a:fld id="{7FE08BC5-82CD-41A6-BDCE-8C61F3DA7D3B}"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70</a:t>
            </a:fld>
            <a:endParaRPr lang="en-US"/>
          </a:p>
        </p:txBody>
      </p:sp>
    </p:spTree>
    <p:extLst>
      <p:ext uri="{BB962C8B-B14F-4D97-AF65-F5344CB8AC3E}">
        <p14:creationId xmlns:p14="http://schemas.microsoft.com/office/powerpoint/2010/main" val="36365896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Audio Codec support in Browsers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7514529"/>
              </p:ext>
            </p:extLst>
          </p:nvPr>
        </p:nvGraphicFramePr>
        <p:xfrm>
          <a:off x="457200" y="1450975"/>
          <a:ext cx="8230211" cy="1691640"/>
        </p:xfrm>
        <a:graphic>
          <a:graphicData uri="http://schemas.openxmlformats.org/drawingml/2006/table">
            <a:tbl>
              <a:tblPr firstRow="1" bandRow="1">
                <a:tableStyleId>{5C22544A-7EE6-4342-B048-85BDC9FD1C3A}</a:tableStyleId>
              </a:tblPr>
              <a:tblGrid>
                <a:gridCol w="2057553">
                  <a:extLst>
                    <a:ext uri="{9D8B030D-6E8A-4147-A177-3AD203B41FA5}">
                      <a16:colId xmlns:a16="http://schemas.microsoft.com/office/drawing/2014/main" val="20000"/>
                    </a:ext>
                  </a:extLst>
                </a:gridCol>
                <a:gridCol w="2057553">
                  <a:extLst>
                    <a:ext uri="{9D8B030D-6E8A-4147-A177-3AD203B41FA5}">
                      <a16:colId xmlns:a16="http://schemas.microsoft.com/office/drawing/2014/main" val="20001"/>
                    </a:ext>
                  </a:extLst>
                </a:gridCol>
                <a:gridCol w="1634571">
                  <a:extLst>
                    <a:ext uri="{9D8B030D-6E8A-4147-A177-3AD203B41FA5}">
                      <a16:colId xmlns:a16="http://schemas.microsoft.com/office/drawing/2014/main" val="20002"/>
                    </a:ext>
                  </a:extLst>
                </a:gridCol>
                <a:gridCol w="2480534">
                  <a:extLst>
                    <a:ext uri="{9D8B030D-6E8A-4147-A177-3AD203B41FA5}">
                      <a16:colId xmlns:a16="http://schemas.microsoft.com/office/drawing/2014/main" val="20003"/>
                    </a:ext>
                  </a:extLst>
                </a:gridCol>
              </a:tblGrid>
              <a:tr h="2781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Browser	</a:t>
                      </a:r>
                      <a:endParaRPr lang="en-US" sz="1400" dirty="0">
                        <a:solidFill>
                          <a:schemeClr val="tx1"/>
                        </a:solidFill>
                        <a:latin typeface="+mj-lt"/>
                      </a:endParaRPr>
                    </a:p>
                  </a:txBody>
                  <a:tcPr marL="90601" marR="90601" marT="34290" marB="34290"/>
                </a:tc>
                <a:tc>
                  <a:txBody>
                    <a:bodyPr/>
                    <a:lstStyle/>
                    <a:p>
                      <a:pPr algn="ctr"/>
                      <a:r>
                        <a:rPr lang="en-US" sz="1400" kern="1200" dirty="0" err="1">
                          <a:effectLst/>
                          <a:latin typeface="+mj-lt"/>
                        </a:rPr>
                        <a:t>Ogg</a:t>
                      </a:r>
                      <a:r>
                        <a:rPr lang="en-US" sz="1400" kern="1200" dirty="0">
                          <a:effectLst/>
                          <a:latin typeface="+mj-lt"/>
                        </a:rPr>
                        <a:t> </a:t>
                      </a:r>
                      <a:r>
                        <a:rPr lang="en-US" sz="1400" kern="1200" dirty="0" err="1">
                          <a:effectLst/>
                          <a:latin typeface="+mj-lt"/>
                        </a:rPr>
                        <a:t>Vorbis</a:t>
                      </a:r>
                      <a:r>
                        <a:rPr lang="en-US" sz="1400" kern="1200" dirty="0">
                          <a:effectLst/>
                          <a:latin typeface="+mj-lt"/>
                        </a:rPr>
                        <a:t>	</a:t>
                      </a:r>
                      <a:endParaRPr lang="en-US" sz="1400" dirty="0">
                        <a:solidFill>
                          <a:schemeClr val="tx1"/>
                        </a:solidFill>
                        <a:latin typeface="+mj-lt"/>
                      </a:endParaRPr>
                    </a:p>
                  </a:txBody>
                  <a:tcPr marL="90601" marR="90601" marT="34290" marB="34290"/>
                </a:tc>
                <a:tc>
                  <a:txBody>
                    <a:bodyPr/>
                    <a:lstStyle/>
                    <a:p>
                      <a:pPr algn="ctr"/>
                      <a:r>
                        <a:rPr lang="en-US" sz="1400" kern="1200" dirty="0">
                          <a:effectLst/>
                          <a:latin typeface="+mj-lt"/>
                        </a:rPr>
                        <a:t>MP3</a:t>
                      </a:r>
                      <a:endParaRPr lang="en-US" sz="1400" dirty="0">
                        <a:solidFill>
                          <a:schemeClr val="tx1"/>
                        </a:solidFill>
                        <a:latin typeface="+mj-lt"/>
                      </a:endParaRPr>
                    </a:p>
                  </a:txBody>
                  <a:tcPr marL="90601" marR="90601" marT="34290" marB="34290"/>
                </a:tc>
                <a:tc>
                  <a:txBody>
                    <a:bodyPr/>
                    <a:lstStyle/>
                    <a:p>
                      <a:pPr algn="ctr"/>
                      <a:r>
                        <a:rPr lang="en-US" sz="1400" kern="1200" dirty="0">
                          <a:effectLst/>
                          <a:latin typeface="+mj-lt"/>
                        </a:rPr>
                        <a:t>AAC</a:t>
                      </a:r>
                      <a:endParaRPr lang="en-US" sz="1400" dirty="0">
                        <a:solidFill>
                          <a:schemeClr val="tx1"/>
                        </a:solidFill>
                        <a:latin typeface="+mj-lt"/>
                      </a:endParaRPr>
                    </a:p>
                  </a:txBody>
                  <a:tcPr marL="90601" marR="90601" marT="34290" marB="34290"/>
                </a:tc>
                <a:extLst>
                  <a:ext uri="{0D108BD9-81ED-4DB2-BD59-A6C34878D82A}">
                    <a16:rowId xmlns:a16="http://schemas.microsoft.com/office/drawing/2014/main" val="10000"/>
                  </a:ext>
                </a:extLst>
              </a:tr>
              <a:tr h="278130">
                <a:tc>
                  <a:txBody>
                    <a:bodyPr/>
                    <a:lstStyle/>
                    <a:p>
                      <a:r>
                        <a:rPr lang="en-US" sz="1400" kern="1200" dirty="0">
                          <a:effectLst/>
                          <a:latin typeface="+mj-lt"/>
                        </a:rPr>
                        <a:t>IE	</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9.0+	</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9.0+ (with VP8 codec)</a:t>
                      </a:r>
                      <a:endParaRPr lang="en-US" sz="1400" kern="1200" dirty="0">
                        <a:solidFill>
                          <a:schemeClr val="dk1"/>
                        </a:solidFill>
                        <a:effectLst/>
                        <a:latin typeface="+mj-lt"/>
                        <a:ea typeface="+mn-ea"/>
                        <a:cs typeface="+mn-cs"/>
                      </a:endParaRPr>
                    </a:p>
                  </a:txBody>
                  <a:tcPr marL="90601" marR="90601" marT="34290" marB="34290"/>
                </a:tc>
                <a:extLst>
                  <a:ext uri="{0D108BD9-81ED-4DB2-BD59-A6C34878D82A}">
                    <a16:rowId xmlns:a16="http://schemas.microsoft.com/office/drawing/2014/main" val="10001"/>
                  </a:ext>
                </a:extLst>
              </a:tr>
              <a:tr h="278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Firefox	</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3.6+</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a:t>
                      </a:r>
                      <a:endParaRPr lang="en-US" sz="1400" kern="1200" dirty="0">
                        <a:solidFill>
                          <a:schemeClr val="dk1"/>
                        </a:solidFill>
                        <a:effectLst/>
                        <a:latin typeface="+mj-lt"/>
                        <a:ea typeface="+mn-ea"/>
                        <a:cs typeface="+mn-cs"/>
                      </a:endParaRPr>
                    </a:p>
                  </a:txBody>
                  <a:tcPr marL="90601" marR="90601" marT="34290" marB="34290"/>
                </a:tc>
                <a:tc>
                  <a:txBody>
                    <a:bodyPr/>
                    <a:lstStyle/>
                    <a:p>
                      <a:pPr algn="ctr"/>
                      <a:r>
                        <a:rPr lang="en-US" sz="1400" kern="1200" dirty="0">
                          <a:effectLst/>
                          <a:latin typeface="+mj-lt"/>
                        </a:rPr>
                        <a:t>-</a:t>
                      </a:r>
                      <a:endParaRPr lang="en-US" sz="1400" dirty="0">
                        <a:latin typeface="+mj-lt"/>
                      </a:endParaRPr>
                    </a:p>
                  </a:txBody>
                  <a:tcPr marL="90601" marR="90601" marT="34290" marB="34290"/>
                </a:tc>
                <a:extLst>
                  <a:ext uri="{0D108BD9-81ED-4DB2-BD59-A6C34878D82A}">
                    <a16:rowId xmlns:a16="http://schemas.microsoft.com/office/drawing/2014/main" val="10002"/>
                  </a:ext>
                </a:extLst>
              </a:tr>
              <a:tr h="278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Safari	</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With QuickTime</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3.0+</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5.0+</a:t>
                      </a:r>
                      <a:endParaRPr lang="en-US" sz="1400" dirty="0">
                        <a:latin typeface="+mj-lt"/>
                      </a:endParaRPr>
                    </a:p>
                  </a:txBody>
                  <a:tcPr marL="90601" marR="90601" marT="34290" marB="34290"/>
                </a:tc>
                <a:extLst>
                  <a:ext uri="{0D108BD9-81ED-4DB2-BD59-A6C34878D82A}">
                    <a16:rowId xmlns:a16="http://schemas.microsoft.com/office/drawing/2014/main" val="10003"/>
                  </a:ext>
                </a:extLst>
              </a:tr>
              <a:tr h="278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Chrome	</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5.0+</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10.0+</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6.0+</a:t>
                      </a:r>
                      <a:endParaRPr lang="en-US" sz="1400" kern="1200" dirty="0">
                        <a:solidFill>
                          <a:schemeClr val="dk1"/>
                        </a:solidFill>
                        <a:effectLst/>
                        <a:latin typeface="+mj-lt"/>
                        <a:ea typeface="+mn-ea"/>
                        <a:cs typeface="+mn-cs"/>
                      </a:endParaRPr>
                    </a:p>
                  </a:txBody>
                  <a:tcPr marL="90601" marR="90601" marT="34290" marB="34290"/>
                </a:tc>
                <a:extLst>
                  <a:ext uri="{0D108BD9-81ED-4DB2-BD59-A6C34878D82A}">
                    <a16:rowId xmlns:a16="http://schemas.microsoft.com/office/drawing/2014/main" val="10004"/>
                  </a:ext>
                </a:extLst>
              </a:tr>
              <a:tr h="278130">
                <a:tc>
                  <a:txBody>
                    <a:bodyPr/>
                    <a:lstStyle/>
                    <a:p>
                      <a:r>
                        <a:rPr lang="en-US" sz="1400" kern="1200" dirty="0">
                          <a:effectLst/>
                          <a:latin typeface="+mj-lt"/>
                        </a:rPr>
                        <a:t>Opera	</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10.5+</a:t>
                      </a:r>
                      <a:endParaRPr lang="en-US" sz="1400" dirty="0">
                        <a:latin typeface="+mj-lt"/>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a:t>
                      </a:r>
                      <a:endParaRPr lang="en-US" sz="1400" kern="1200" dirty="0">
                        <a:solidFill>
                          <a:schemeClr val="dk1"/>
                        </a:solidFill>
                        <a:effectLst/>
                        <a:latin typeface="+mj-lt"/>
                        <a:ea typeface="+mn-ea"/>
                        <a:cs typeface="+mn-cs"/>
                      </a:endParaRPr>
                    </a:p>
                  </a:txBody>
                  <a:tcPr marL="90601" marR="90601"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a:t>
                      </a:r>
                      <a:endParaRPr lang="en-US" sz="1400" kern="1200" dirty="0">
                        <a:solidFill>
                          <a:schemeClr val="dk1"/>
                        </a:solidFill>
                        <a:effectLst/>
                        <a:latin typeface="+mj-lt"/>
                        <a:ea typeface="+mn-ea"/>
                        <a:cs typeface="+mn-cs"/>
                      </a:endParaRPr>
                    </a:p>
                  </a:txBody>
                  <a:tcPr marL="90601" marR="90601" marT="34290" marB="34290"/>
                </a:tc>
                <a:extLst>
                  <a:ext uri="{0D108BD9-81ED-4DB2-BD59-A6C34878D82A}">
                    <a16:rowId xmlns:a16="http://schemas.microsoft.com/office/drawing/2014/main" val="10005"/>
                  </a:ext>
                </a:extLst>
              </a:tr>
            </a:tbl>
          </a:graphicData>
        </a:graphic>
      </p:graphicFrame>
      <p:sp>
        <p:nvSpPr>
          <p:cNvPr id="3" name="Date Placeholder 2"/>
          <p:cNvSpPr>
            <a:spLocks noGrp="1"/>
          </p:cNvSpPr>
          <p:nvPr>
            <p:ph type="dt" sz="half" idx="10"/>
          </p:nvPr>
        </p:nvSpPr>
        <p:spPr/>
        <p:txBody>
          <a:bodyPr/>
          <a:lstStyle/>
          <a:p>
            <a:fld id="{181318AA-3129-4D90-9E0F-F9357790C35D}"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71</a:t>
            </a:fld>
            <a:endParaRPr lang="en-US"/>
          </a:p>
        </p:txBody>
      </p:sp>
    </p:spTree>
    <p:extLst>
      <p:ext uri="{BB962C8B-B14F-4D97-AF65-F5344CB8AC3E}">
        <p14:creationId xmlns:p14="http://schemas.microsoft.com/office/powerpoint/2010/main" val="39802673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MIME Types for Audio and Video</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2200324"/>
              </p:ext>
            </p:extLst>
          </p:nvPr>
        </p:nvGraphicFramePr>
        <p:xfrm>
          <a:off x="457200" y="1450975"/>
          <a:ext cx="8229279" cy="1691640"/>
        </p:xfrm>
        <a:graphic>
          <a:graphicData uri="http://schemas.openxmlformats.org/drawingml/2006/table">
            <a:tbl>
              <a:tblPr firstRow="1" bandRow="1">
                <a:tableStyleId>{5C22544A-7EE6-4342-B048-85BDC9FD1C3A}</a:tableStyleId>
              </a:tblPr>
              <a:tblGrid>
                <a:gridCol w="1749066">
                  <a:extLst>
                    <a:ext uri="{9D8B030D-6E8A-4147-A177-3AD203B41FA5}">
                      <a16:colId xmlns:a16="http://schemas.microsoft.com/office/drawing/2014/main" val="20000"/>
                    </a:ext>
                  </a:extLst>
                </a:gridCol>
                <a:gridCol w="3737120">
                  <a:extLst>
                    <a:ext uri="{9D8B030D-6E8A-4147-A177-3AD203B41FA5}">
                      <a16:colId xmlns:a16="http://schemas.microsoft.com/office/drawing/2014/main" val="20001"/>
                    </a:ext>
                  </a:extLst>
                </a:gridCol>
                <a:gridCol w="2743093">
                  <a:extLst>
                    <a:ext uri="{9D8B030D-6E8A-4147-A177-3AD203B41FA5}">
                      <a16:colId xmlns:a16="http://schemas.microsoft.com/office/drawing/2014/main" val="20002"/>
                    </a:ext>
                  </a:extLst>
                </a:gridCol>
              </a:tblGrid>
              <a:tr h="2781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Media type</a:t>
                      </a:r>
                      <a:endParaRPr lang="en-US" sz="1400" dirty="0">
                        <a:solidFill>
                          <a:schemeClr val="tx1"/>
                        </a:solidFill>
                        <a:latin typeface="+mj-lt"/>
                      </a:endParaRPr>
                    </a:p>
                  </a:txBody>
                  <a:tcPr marL="90688" marR="90688"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MIME type	</a:t>
                      </a:r>
                      <a:endParaRPr lang="en-US" sz="1400" b="1" kern="1200" dirty="0">
                        <a:solidFill>
                          <a:schemeClr val="tx1"/>
                        </a:solidFill>
                        <a:effectLst/>
                        <a:latin typeface="+mj-lt"/>
                        <a:ea typeface="+mn-ea"/>
                        <a:cs typeface="+mn-cs"/>
                      </a:endParaRPr>
                    </a:p>
                  </a:txBody>
                  <a:tcPr marL="90688" marR="90688" marT="34290" marB="34290"/>
                </a:tc>
                <a:tc>
                  <a:txBody>
                    <a:bodyPr/>
                    <a:lstStyle/>
                    <a:p>
                      <a:pPr algn="ctr"/>
                      <a:r>
                        <a:rPr lang="en-US" sz="1400" kern="1200" dirty="0">
                          <a:effectLst/>
                          <a:latin typeface="+mj-lt"/>
                        </a:rPr>
                        <a:t>Codec</a:t>
                      </a:r>
                      <a:endParaRPr lang="en-US" sz="1400" dirty="0">
                        <a:solidFill>
                          <a:schemeClr val="tx1"/>
                        </a:solidFill>
                        <a:latin typeface="+mj-lt"/>
                      </a:endParaRPr>
                    </a:p>
                  </a:txBody>
                  <a:tcPr marL="90688" marR="90688" marT="34290" marB="34290"/>
                </a:tc>
                <a:extLst>
                  <a:ext uri="{0D108BD9-81ED-4DB2-BD59-A6C34878D82A}">
                    <a16:rowId xmlns:a16="http://schemas.microsoft.com/office/drawing/2014/main" val="10000"/>
                  </a:ext>
                </a:extLst>
              </a:tr>
              <a:tr h="278130">
                <a:tc>
                  <a:txBody>
                    <a:bodyPr/>
                    <a:lstStyle/>
                    <a:p>
                      <a:r>
                        <a:rPr lang="en-US" sz="1400" kern="1200" dirty="0">
                          <a:effectLst/>
                          <a:latin typeface="+mj-lt"/>
                        </a:rPr>
                        <a:t>MP3</a:t>
                      </a:r>
                      <a:endParaRPr lang="en-US" sz="1400" kern="1200" dirty="0">
                        <a:solidFill>
                          <a:schemeClr val="dk1"/>
                        </a:solidFill>
                        <a:effectLst/>
                        <a:latin typeface="+mj-lt"/>
                        <a:ea typeface="+mn-ea"/>
                        <a:cs typeface="+mn-cs"/>
                      </a:endParaRPr>
                    </a:p>
                  </a:txBody>
                  <a:tcPr marL="90688" marR="90688" marT="34290" marB="34290"/>
                </a:tc>
                <a:tc>
                  <a:txBody>
                    <a:bodyPr/>
                    <a:lstStyle/>
                    <a:p>
                      <a:r>
                        <a:rPr lang="en-US" sz="1400" kern="1200" dirty="0">
                          <a:effectLst/>
                          <a:latin typeface="+mj-lt"/>
                        </a:rPr>
                        <a:t>audio/mp3</a:t>
                      </a:r>
                      <a:endParaRPr lang="en-US" sz="1400" dirty="0">
                        <a:latin typeface="+mj-lt"/>
                      </a:endParaRPr>
                    </a:p>
                  </a:txBody>
                  <a:tcPr marL="90688" marR="90688" marT="34290" marB="34290"/>
                </a:tc>
                <a:tc>
                  <a:txBody>
                    <a:bodyPr/>
                    <a:lstStyle/>
                    <a:p>
                      <a:endParaRPr lang="en-US" sz="1400" dirty="0">
                        <a:latin typeface="+mj-lt"/>
                      </a:endParaRPr>
                    </a:p>
                  </a:txBody>
                  <a:tcPr marL="90688" marR="90688" marT="34290" marB="34290"/>
                </a:tc>
                <a:extLst>
                  <a:ext uri="{0D108BD9-81ED-4DB2-BD59-A6C34878D82A}">
                    <a16:rowId xmlns:a16="http://schemas.microsoft.com/office/drawing/2014/main" val="10001"/>
                  </a:ext>
                </a:extLst>
              </a:tr>
              <a:tr h="278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effectLst/>
                          <a:latin typeface="+mj-lt"/>
                        </a:rPr>
                        <a:t>Ogg</a:t>
                      </a:r>
                      <a:r>
                        <a:rPr lang="en-US" sz="1400" kern="1200" dirty="0">
                          <a:effectLst/>
                          <a:latin typeface="+mj-lt"/>
                        </a:rPr>
                        <a:t> </a:t>
                      </a:r>
                      <a:r>
                        <a:rPr lang="en-US" sz="1400" kern="1200" dirty="0" err="1">
                          <a:effectLst/>
                          <a:latin typeface="+mj-lt"/>
                        </a:rPr>
                        <a:t>Vorbis</a:t>
                      </a:r>
                      <a:endParaRPr lang="en-US" sz="1400" kern="1200" dirty="0">
                        <a:solidFill>
                          <a:schemeClr val="dk1"/>
                        </a:solidFill>
                        <a:effectLst/>
                        <a:latin typeface="+mj-lt"/>
                        <a:ea typeface="+mn-ea"/>
                        <a:cs typeface="+mn-cs"/>
                      </a:endParaRPr>
                    </a:p>
                  </a:txBody>
                  <a:tcPr marL="90688" marR="90688" marT="34290" marB="34290"/>
                </a:tc>
                <a:tc>
                  <a:txBody>
                    <a:bodyPr/>
                    <a:lstStyle/>
                    <a:p>
                      <a:r>
                        <a:rPr lang="en-US" sz="1400" kern="1200" dirty="0">
                          <a:effectLst/>
                          <a:latin typeface="+mj-lt"/>
                        </a:rPr>
                        <a:t>audio/</a:t>
                      </a:r>
                      <a:r>
                        <a:rPr lang="en-US" sz="1400" kern="1200" dirty="0" err="1">
                          <a:effectLst/>
                          <a:latin typeface="+mj-lt"/>
                        </a:rPr>
                        <a:t>ogg</a:t>
                      </a:r>
                      <a:endParaRPr lang="en-US" sz="1400" dirty="0">
                        <a:latin typeface="+mj-lt"/>
                      </a:endParaRPr>
                    </a:p>
                  </a:txBody>
                  <a:tcPr marL="90688" marR="90688" marT="34290" marB="34290"/>
                </a:tc>
                <a:tc>
                  <a:txBody>
                    <a:bodyPr/>
                    <a:lstStyle/>
                    <a:p>
                      <a:endParaRPr lang="en-US" sz="1400">
                        <a:latin typeface="+mj-lt"/>
                      </a:endParaRPr>
                    </a:p>
                  </a:txBody>
                  <a:tcPr marL="90688" marR="90688" marT="34290" marB="34290"/>
                </a:tc>
                <a:extLst>
                  <a:ext uri="{0D108BD9-81ED-4DB2-BD59-A6C34878D82A}">
                    <a16:rowId xmlns:a16="http://schemas.microsoft.com/office/drawing/2014/main" val="10002"/>
                  </a:ext>
                </a:extLst>
              </a:tr>
              <a:tr h="278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effectLst/>
                          <a:latin typeface="+mj-lt"/>
                        </a:rPr>
                        <a:t>WebM</a:t>
                      </a:r>
                      <a:endParaRPr lang="en-US" sz="1400" dirty="0">
                        <a:latin typeface="+mj-lt"/>
                      </a:endParaRPr>
                    </a:p>
                  </a:txBody>
                  <a:tcPr marL="90688" marR="90688" marT="34290" marB="34290"/>
                </a:tc>
                <a:tc>
                  <a:txBody>
                    <a:bodyPr/>
                    <a:lstStyle/>
                    <a:p>
                      <a:r>
                        <a:rPr lang="en-US" sz="1400" kern="1200" dirty="0">
                          <a:effectLst/>
                          <a:latin typeface="+mj-lt"/>
                        </a:rPr>
                        <a:t>video/</a:t>
                      </a:r>
                      <a:r>
                        <a:rPr lang="en-US" sz="1400" kern="1200" dirty="0" err="1">
                          <a:effectLst/>
                          <a:latin typeface="+mj-lt"/>
                        </a:rPr>
                        <a:t>webm</a:t>
                      </a:r>
                      <a:endParaRPr lang="en-US" sz="1400" dirty="0">
                        <a:latin typeface="+mj-lt"/>
                      </a:endParaRPr>
                    </a:p>
                  </a:txBody>
                  <a:tcPr marL="90688" marR="90688"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effectLst/>
                          <a:latin typeface="+mj-lt"/>
                        </a:rPr>
                        <a:t>theora</a:t>
                      </a:r>
                      <a:r>
                        <a:rPr lang="en-US" sz="1400" kern="1200" dirty="0">
                          <a:effectLst/>
                          <a:latin typeface="+mj-lt"/>
                        </a:rPr>
                        <a:t>, </a:t>
                      </a:r>
                      <a:r>
                        <a:rPr lang="en-US" sz="1400" kern="1200" dirty="0" err="1">
                          <a:effectLst/>
                          <a:latin typeface="+mj-lt"/>
                        </a:rPr>
                        <a:t>vorbis</a:t>
                      </a:r>
                      <a:endParaRPr lang="en-US" sz="1400" kern="1200" dirty="0">
                        <a:solidFill>
                          <a:schemeClr val="dk1"/>
                        </a:solidFill>
                        <a:effectLst/>
                        <a:latin typeface="+mj-lt"/>
                        <a:ea typeface="+mn-ea"/>
                        <a:cs typeface="+mn-cs"/>
                      </a:endParaRPr>
                    </a:p>
                  </a:txBody>
                  <a:tcPr marL="90688" marR="90688" marT="34290" marB="34290"/>
                </a:tc>
                <a:extLst>
                  <a:ext uri="{0D108BD9-81ED-4DB2-BD59-A6C34878D82A}">
                    <a16:rowId xmlns:a16="http://schemas.microsoft.com/office/drawing/2014/main" val="10003"/>
                  </a:ext>
                </a:extLst>
              </a:tr>
              <a:tr h="278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effectLst/>
                          <a:latin typeface="+mj-lt"/>
                        </a:rPr>
                        <a:t>Ogg</a:t>
                      </a:r>
                      <a:r>
                        <a:rPr lang="en-US" sz="1400" kern="1200" dirty="0">
                          <a:effectLst/>
                          <a:latin typeface="+mj-lt"/>
                        </a:rPr>
                        <a:t> </a:t>
                      </a:r>
                      <a:r>
                        <a:rPr lang="en-US" sz="1400" kern="1200" dirty="0" err="1">
                          <a:effectLst/>
                          <a:latin typeface="+mj-lt"/>
                        </a:rPr>
                        <a:t>Theora</a:t>
                      </a:r>
                      <a:endParaRPr lang="en-US" sz="1400" dirty="0">
                        <a:latin typeface="+mj-lt"/>
                      </a:endParaRPr>
                    </a:p>
                  </a:txBody>
                  <a:tcPr marL="90688" marR="90688" marT="34290" marB="34290"/>
                </a:tc>
                <a:tc>
                  <a:txBody>
                    <a:bodyPr/>
                    <a:lstStyle/>
                    <a:p>
                      <a:r>
                        <a:rPr lang="en-US" sz="1400" kern="1200" dirty="0">
                          <a:effectLst/>
                          <a:latin typeface="+mj-lt"/>
                        </a:rPr>
                        <a:t>video/</a:t>
                      </a:r>
                      <a:r>
                        <a:rPr lang="en-US" sz="1400" kern="1200" dirty="0" err="1">
                          <a:effectLst/>
                          <a:latin typeface="+mj-lt"/>
                        </a:rPr>
                        <a:t>ogg</a:t>
                      </a:r>
                      <a:endParaRPr lang="en-US" sz="1400" dirty="0">
                        <a:latin typeface="+mj-lt"/>
                      </a:endParaRPr>
                    </a:p>
                  </a:txBody>
                  <a:tcPr marL="90688" marR="90688"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effectLst/>
                          <a:latin typeface="+mj-lt"/>
                        </a:rPr>
                        <a:t>theora</a:t>
                      </a:r>
                      <a:r>
                        <a:rPr lang="en-US" sz="1400" kern="1200" dirty="0">
                          <a:effectLst/>
                          <a:latin typeface="+mj-lt"/>
                        </a:rPr>
                        <a:t>, </a:t>
                      </a:r>
                      <a:r>
                        <a:rPr lang="en-US" sz="1400" kern="1200" dirty="0" err="1">
                          <a:effectLst/>
                          <a:latin typeface="+mj-lt"/>
                        </a:rPr>
                        <a:t>vorbis</a:t>
                      </a:r>
                      <a:endParaRPr lang="en-US" sz="1400" kern="1200" dirty="0">
                        <a:solidFill>
                          <a:schemeClr val="dk1"/>
                        </a:solidFill>
                        <a:effectLst/>
                        <a:latin typeface="+mj-lt"/>
                        <a:ea typeface="+mn-ea"/>
                        <a:cs typeface="+mn-cs"/>
                      </a:endParaRPr>
                    </a:p>
                  </a:txBody>
                  <a:tcPr marL="90688" marR="90688" marT="34290" marB="34290"/>
                </a:tc>
                <a:extLst>
                  <a:ext uri="{0D108BD9-81ED-4DB2-BD59-A6C34878D82A}">
                    <a16:rowId xmlns:a16="http://schemas.microsoft.com/office/drawing/2014/main" val="10004"/>
                  </a:ext>
                </a:extLst>
              </a:tr>
              <a:tr h="278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latin typeface="+mj-lt"/>
                        </a:rPr>
                        <a:t>Flash	</a:t>
                      </a:r>
                      <a:endParaRPr lang="en-US" sz="1400" kern="1200" dirty="0">
                        <a:solidFill>
                          <a:schemeClr val="dk1"/>
                        </a:solidFill>
                        <a:effectLst/>
                        <a:latin typeface="+mj-lt"/>
                        <a:ea typeface="+mn-ea"/>
                        <a:cs typeface="+mn-cs"/>
                      </a:endParaRPr>
                    </a:p>
                  </a:txBody>
                  <a:tcPr marL="90688" marR="90688" marT="34290" marB="34290"/>
                </a:tc>
                <a:tc>
                  <a:txBody>
                    <a:bodyPr/>
                    <a:lstStyle/>
                    <a:p>
                      <a:r>
                        <a:rPr lang="en-US" sz="1400" kern="1200" dirty="0">
                          <a:effectLst/>
                          <a:latin typeface="+mj-lt"/>
                        </a:rPr>
                        <a:t>application/x-shockwave-flash</a:t>
                      </a:r>
                      <a:endParaRPr lang="en-US" sz="1400" dirty="0">
                        <a:latin typeface="+mj-lt"/>
                      </a:endParaRPr>
                    </a:p>
                  </a:txBody>
                  <a:tcPr marL="90688" marR="90688" marT="34290" marB="34290"/>
                </a:tc>
                <a:tc>
                  <a:txBody>
                    <a:bodyPr/>
                    <a:lstStyle/>
                    <a:p>
                      <a:endParaRPr lang="en-US" sz="1400" dirty="0">
                        <a:latin typeface="+mj-lt"/>
                      </a:endParaRPr>
                    </a:p>
                  </a:txBody>
                  <a:tcPr marL="90688" marR="90688" marT="34290" marB="34290"/>
                </a:tc>
                <a:extLst>
                  <a:ext uri="{0D108BD9-81ED-4DB2-BD59-A6C34878D82A}">
                    <a16:rowId xmlns:a16="http://schemas.microsoft.com/office/drawing/2014/main" val="10005"/>
                  </a:ext>
                </a:extLst>
              </a:tr>
            </a:tbl>
          </a:graphicData>
        </a:graphic>
      </p:graphicFrame>
      <p:sp>
        <p:nvSpPr>
          <p:cNvPr id="3" name="Date Placeholder 2"/>
          <p:cNvSpPr>
            <a:spLocks noGrp="1"/>
          </p:cNvSpPr>
          <p:nvPr>
            <p:ph type="dt" sz="half" idx="10"/>
          </p:nvPr>
        </p:nvSpPr>
        <p:spPr/>
        <p:txBody>
          <a:bodyPr/>
          <a:lstStyle/>
          <a:p>
            <a:fld id="{6EE0F5CF-CCE8-44DE-AD45-72681DACEE22}"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72</a:t>
            </a:fld>
            <a:endParaRPr lang="en-US"/>
          </a:p>
        </p:txBody>
      </p:sp>
    </p:spTree>
    <p:extLst>
      <p:ext uri="{BB962C8B-B14F-4D97-AF65-F5344CB8AC3E}">
        <p14:creationId xmlns:p14="http://schemas.microsoft.com/office/powerpoint/2010/main" val="31669142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B50B-41C7-4C0A-9CE4-8A290D923AEA}"/>
              </a:ext>
            </a:extLst>
          </p:cNvPr>
          <p:cNvSpPr>
            <a:spLocks noGrp="1"/>
          </p:cNvSpPr>
          <p:nvPr>
            <p:ph type="title"/>
          </p:nvPr>
        </p:nvSpPr>
        <p:spPr/>
        <p:txBody>
          <a:bodyPr>
            <a:normAutofit/>
          </a:bodyPr>
          <a:lstStyle/>
          <a:p>
            <a:r>
              <a:rPr lang="en-US" dirty="0"/>
              <a:t>HTML5 Video</a:t>
            </a:r>
          </a:p>
        </p:txBody>
      </p:sp>
      <p:sp>
        <p:nvSpPr>
          <p:cNvPr id="4" name="Date Placeholder 3">
            <a:extLst>
              <a:ext uri="{FF2B5EF4-FFF2-40B4-BE49-F238E27FC236}">
                <a16:creationId xmlns:a16="http://schemas.microsoft.com/office/drawing/2014/main" id="{42672E48-49B4-4458-8324-C791E9861E2B}"/>
              </a:ext>
            </a:extLst>
          </p:cNvPr>
          <p:cNvSpPr>
            <a:spLocks noGrp="1"/>
          </p:cNvSpPr>
          <p:nvPr>
            <p:ph type="dt" sz="half" idx="10"/>
          </p:nvPr>
        </p:nvSpPr>
        <p:spPr/>
        <p:txBody>
          <a:bodyPr/>
          <a:lstStyle/>
          <a:p>
            <a:fld id="{41FB4940-CFE5-43D4-844D-10D0B20B43DC}" type="datetime1">
              <a:rPr lang="en-US" smtClean="0"/>
              <a:t>1/21/2019</a:t>
            </a:fld>
            <a:endParaRPr lang="en-US"/>
          </a:p>
        </p:txBody>
      </p:sp>
      <p:sp>
        <p:nvSpPr>
          <p:cNvPr id="5" name="Footer Placeholder 4">
            <a:extLst>
              <a:ext uri="{FF2B5EF4-FFF2-40B4-BE49-F238E27FC236}">
                <a16:creationId xmlns:a16="http://schemas.microsoft.com/office/drawing/2014/main" id="{8F6742C0-78F1-4D69-96CF-389B6C21504F}"/>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908D8ECE-3D41-461F-BE96-D8DA0194B849}"/>
              </a:ext>
            </a:extLst>
          </p:cNvPr>
          <p:cNvSpPr>
            <a:spLocks noGrp="1"/>
          </p:cNvSpPr>
          <p:nvPr>
            <p:ph type="sldNum" sz="quarter" idx="12"/>
          </p:nvPr>
        </p:nvSpPr>
        <p:spPr/>
        <p:txBody>
          <a:bodyPr/>
          <a:lstStyle/>
          <a:p>
            <a:fld id="{3D46CBA2-ECE5-4BE9-B546-6761E0E67089}" type="slidenum">
              <a:rPr lang="en-US" smtClean="0"/>
              <a:t>73</a:t>
            </a:fld>
            <a:endParaRPr lang="en-US"/>
          </a:p>
        </p:txBody>
      </p:sp>
      <p:sp>
        <p:nvSpPr>
          <p:cNvPr id="7" name="Rectangle 6">
            <a:extLst>
              <a:ext uri="{FF2B5EF4-FFF2-40B4-BE49-F238E27FC236}">
                <a16:creationId xmlns:a16="http://schemas.microsoft.com/office/drawing/2014/main" id="{19299045-9E72-4E83-976C-A8C9E3E8B91E}"/>
              </a:ext>
            </a:extLst>
          </p:cNvPr>
          <p:cNvSpPr/>
          <p:nvPr/>
        </p:nvSpPr>
        <p:spPr>
          <a:xfrm>
            <a:off x="457200" y="1556087"/>
            <a:ext cx="4572000" cy="1015663"/>
          </a:xfrm>
          <a:prstGeom prst="rect">
            <a:avLst/>
          </a:prstGeom>
        </p:spPr>
        <p:txBody>
          <a:bodyPr>
            <a:spAutoFit/>
          </a:bodyPr>
          <a:lstStyle/>
          <a:p>
            <a:r>
              <a:rPr lang="en-US" sz="1200" b="1" dirty="0">
                <a:solidFill>
                  <a:srgbClr val="0000CD"/>
                </a:solidFill>
                <a:latin typeface="Courier New" panose="02070309020205020404" pitchFamily="49" charset="0"/>
                <a:cs typeface="Courier New" panose="02070309020205020404" pitchFamily="49" charset="0"/>
              </a:rPr>
              <a:t>&lt;</a:t>
            </a:r>
            <a:r>
              <a:rPr lang="en-US" sz="1200" b="1" dirty="0">
                <a:solidFill>
                  <a:srgbClr val="A52A2A"/>
                </a:solidFill>
                <a:latin typeface="Courier New" panose="02070309020205020404" pitchFamily="49" charset="0"/>
                <a:cs typeface="Courier New" panose="02070309020205020404" pitchFamily="49" charset="0"/>
              </a:rPr>
              <a:t>video</a:t>
            </a:r>
            <a:r>
              <a:rPr lang="en-US" sz="1200" b="1" dirty="0">
                <a:solidFill>
                  <a:srgbClr val="FF0000"/>
                </a:solidFill>
                <a:latin typeface="Courier New" panose="02070309020205020404" pitchFamily="49" charset="0"/>
                <a:cs typeface="Courier New" panose="02070309020205020404" pitchFamily="49" charset="0"/>
              </a:rPr>
              <a:t> width</a:t>
            </a:r>
            <a:r>
              <a:rPr lang="en-US" sz="1200" b="1" dirty="0">
                <a:solidFill>
                  <a:srgbClr val="0000CD"/>
                </a:solidFill>
                <a:latin typeface="Courier New" panose="02070309020205020404" pitchFamily="49" charset="0"/>
                <a:cs typeface="Courier New" panose="02070309020205020404" pitchFamily="49" charset="0"/>
              </a:rPr>
              <a:t>="320"</a:t>
            </a:r>
            <a:r>
              <a:rPr lang="en-US" sz="1200" b="1" dirty="0">
                <a:solidFill>
                  <a:srgbClr val="FF0000"/>
                </a:solidFill>
                <a:latin typeface="Courier New" panose="02070309020205020404" pitchFamily="49" charset="0"/>
                <a:cs typeface="Courier New" panose="02070309020205020404" pitchFamily="49" charset="0"/>
              </a:rPr>
              <a:t> height</a:t>
            </a:r>
            <a:r>
              <a:rPr lang="en-US" sz="1200" b="1" dirty="0">
                <a:solidFill>
                  <a:srgbClr val="0000CD"/>
                </a:solidFill>
                <a:latin typeface="Courier New" panose="02070309020205020404" pitchFamily="49" charset="0"/>
                <a:cs typeface="Courier New" panose="02070309020205020404" pitchFamily="49" charset="0"/>
              </a:rPr>
              <a:t>="240"</a:t>
            </a:r>
            <a:r>
              <a:rPr lang="en-US" sz="1200" b="1" dirty="0">
                <a:solidFill>
                  <a:srgbClr val="FF0000"/>
                </a:solidFill>
                <a:latin typeface="Courier New" panose="02070309020205020404" pitchFamily="49" charset="0"/>
                <a:cs typeface="Courier New" panose="02070309020205020404" pitchFamily="49" charset="0"/>
              </a:rPr>
              <a:t> controls</a:t>
            </a:r>
            <a:r>
              <a:rPr lang="en-US" sz="1200" b="1" dirty="0">
                <a:solidFill>
                  <a:srgbClr val="0000CD"/>
                </a:solidFill>
                <a:latin typeface="Courier New" panose="02070309020205020404" pitchFamily="49" charset="0"/>
                <a:cs typeface="Courier New" panose="02070309020205020404" pitchFamily="49" charset="0"/>
              </a:rPr>
              <a:t>&gt;</a:t>
            </a:r>
            <a:br>
              <a:rPr lang="en-US" sz="1200" b="1" dirty="0">
                <a:latin typeface="Courier New" panose="02070309020205020404" pitchFamily="49" charset="0"/>
                <a:cs typeface="Courier New" panose="02070309020205020404" pitchFamily="49" charset="0"/>
              </a:rPr>
            </a:br>
            <a:r>
              <a:rPr lang="en-US" sz="1200" b="1" dirty="0">
                <a:latin typeface="Courier New" panose="02070309020205020404" pitchFamily="49" charset="0"/>
                <a:cs typeface="Courier New" panose="02070309020205020404" pitchFamily="49" charset="0"/>
              </a:rPr>
              <a:t>  </a:t>
            </a:r>
            <a:r>
              <a:rPr lang="en-US" sz="1200" b="1" dirty="0">
                <a:solidFill>
                  <a:srgbClr val="0000CD"/>
                </a:solidFill>
                <a:latin typeface="Courier New" panose="02070309020205020404" pitchFamily="49" charset="0"/>
                <a:cs typeface="Courier New" panose="02070309020205020404" pitchFamily="49" charset="0"/>
              </a:rPr>
              <a:t>&lt;</a:t>
            </a:r>
            <a:r>
              <a:rPr lang="en-US" sz="1200" b="1" dirty="0">
                <a:solidFill>
                  <a:srgbClr val="A52A2A"/>
                </a:solidFill>
                <a:latin typeface="Courier New" panose="02070309020205020404" pitchFamily="49" charset="0"/>
                <a:cs typeface="Courier New" panose="02070309020205020404" pitchFamily="49" charset="0"/>
              </a:rPr>
              <a:t>source</a:t>
            </a:r>
            <a:r>
              <a:rPr lang="en-US" sz="1200" b="1" dirty="0">
                <a:solidFill>
                  <a:srgbClr val="FF0000"/>
                </a:solidFill>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src</a:t>
            </a:r>
            <a:r>
              <a:rPr lang="en-US" sz="1200" b="1" dirty="0">
                <a:solidFill>
                  <a:srgbClr val="0000CD"/>
                </a:solidFill>
                <a:latin typeface="Courier New" panose="02070309020205020404" pitchFamily="49" charset="0"/>
                <a:cs typeface="Courier New" panose="02070309020205020404" pitchFamily="49" charset="0"/>
              </a:rPr>
              <a:t>="movie.mp4"</a:t>
            </a:r>
            <a:r>
              <a:rPr lang="en-US" sz="1200" b="1" dirty="0">
                <a:solidFill>
                  <a:srgbClr val="FF0000"/>
                </a:solidFill>
                <a:latin typeface="Courier New" panose="02070309020205020404" pitchFamily="49" charset="0"/>
                <a:cs typeface="Courier New" panose="02070309020205020404" pitchFamily="49" charset="0"/>
              </a:rPr>
              <a:t> type</a:t>
            </a:r>
            <a:r>
              <a:rPr lang="en-US" sz="1200" b="1" dirty="0">
                <a:solidFill>
                  <a:srgbClr val="0000CD"/>
                </a:solidFill>
                <a:latin typeface="Courier New" panose="02070309020205020404" pitchFamily="49" charset="0"/>
                <a:cs typeface="Courier New" panose="02070309020205020404" pitchFamily="49" charset="0"/>
              </a:rPr>
              <a:t>="video/mp4"&gt;</a:t>
            </a:r>
            <a:br>
              <a:rPr lang="en-US" sz="1200" b="1" dirty="0">
                <a:latin typeface="Courier New" panose="02070309020205020404" pitchFamily="49" charset="0"/>
                <a:cs typeface="Courier New" panose="02070309020205020404" pitchFamily="49" charset="0"/>
              </a:rPr>
            </a:br>
            <a:r>
              <a:rPr lang="en-US" sz="1200" b="1" dirty="0">
                <a:latin typeface="Courier New" panose="02070309020205020404" pitchFamily="49" charset="0"/>
                <a:cs typeface="Courier New" panose="02070309020205020404" pitchFamily="49" charset="0"/>
              </a:rPr>
              <a:t>  </a:t>
            </a:r>
            <a:r>
              <a:rPr lang="en-US" sz="1200" b="1" dirty="0">
                <a:solidFill>
                  <a:srgbClr val="0000CD"/>
                </a:solidFill>
                <a:latin typeface="Courier New" panose="02070309020205020404" pitchFamily="49" charset="0"/>
                <a:cs typeface="Courier New" panose="02070309020205020404" pitchFamily="49" charset="0"/>
              </a:rPr>
              <a:t>&lt;</a:t>
            </a:r>
            <a:r>
              <a:rPr lang="en-US" sz="1200" b="1" dirty="0">
                <a:solidFill>
                  <a:srgbClr val="A52A2A"/>
                </a:solidFill>
                <a:latin typeface="Courier New" panose="02070309020205020404" pitchFamily="49" charset="0"/>
                <a:cs typeface="Courier New" panose="02070309020205020404" pitchFamily="49" charset="0"/>
              </a:rPr>
              <a:t>source</a:t>
            </a:r>
            <a:r>
              <a:rPr lang="en-US" sz="1200" b="1" dirty="0">
                <a:solidFill>
                  <a:srgbClr val="FF0000"/>
                </a:solidFill>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src</a:t>
            </a:r>
            <a:r>
              <a:rPr lang="en-US" sz="1200" b="1" dirty="0">
                <a:solidFill>
                  <a:srgbClr val="0000CD"/>
                </a:solidFill>
                <a:latin typeface="Courier New" panose="02070309020205020404" pitchFamily="49" charset="0"/>
                <a:cs typeface="Courier New" panose="02070309020205020404" pitchFamily="49" charset="0"/>
              </a:rPr>
              <a:t>="movie.ogg"</a:t>
            </a:r>
            <a:r>
              <a:rPr lang="en-US" sz="1200" b="1" dirty="0">
                <a:solidFill>
                  <a:srgbClr val="FF0000"/>
                </a:solidFill>
                <a:latin typeface="Courier New" panose="02070309020205020404" pitchFamily="49" charset="0"/>
                <a:cs typeface="Courier New" panose="02070309020205020404" pitchFamily="49" charset="0"/>
              </a:rPr>
              <a:t> type</a:t>
            </a:r>
            <a:r>
              <a:rPr lang="en-US" sz="1200" b="1" dirty="0">
                <a:solidFill>
                  <a:srgbClr val="0000CD"/>
                </a:solidFill>
                <a:latin typeface="Courier New" panose="02070309020205020404" pitchFamily="49" charset="0"/>
                <a:cs typeface="Courier New" panose="02070309020205020404" pitchFamily="49" charset="0"/>
              </a:rPr>
              <a:t>="video/</a:t>
            </a:r>
            <a:r>
              <a:rPr lang="en-US" sz="1200" b="1" dirty="0" err="1">
                <a:solidFill>
                  <a:srgbClr val="0000CD"/>
                </a:solidFill>
                <a:latin typeface="Courier New" panose="02070309020205020404" pitchFamily="49" charset="0"/>
                <a:cs typeface="Courier New" panose="02070309020205020404" pitchFamily="49" charset="0"/>
              </a:rPr>
              <a:t>ogg</a:t>
            </a:r>
            <a:r>
              <a:rPr lang="en-US" sz="1200" b="1" dirty="0">
                <a:solidFill>
                  <a:srgbClr val="0000CD"/>
                </a:solidFill>
                <a:latin typeface="Courier New" panose="02070309020205020404" pitchFamily="49" charset="0"/>
                <a:cs typeface="Courier New" panose="02070309020205020404" pitchFamily="49" charset="0"/>
              </a:rPr>
              <a:t>"&gt;</a:t>
            </a:r>
            <a:br>
              <a:rPr lang="en-US" sz="1200" b="1" dirty="0">
                <a:latin typeface="Courier New" panose="02070309020205020404" pitchFamily="49" charset="0"/>
                <a:cs typeface="Courier New" panose="02070309020205020404" pitchFamily="49" charset="0"/>
              </a:rPr>
            </a:br>
            <a:r>
              <a:rPr lang="en-US" sz="1200" b="1" dirty="0">
                <a:latin typeface="Courier New" panose="02070309020205020404" pitchFamily="49" charset="0"/>
                <a:cs typeface="Courier New" panose="02070309020205020404" pitchFamily="49" charset="0"/>
              </a:rPr>
              <a:t>Your browser does not support the video tag.</a:t>
            </a:r>
            <a:br>
              <a:rPr lang="en-US" sz="1200" b="1" dirty="0">
                <a:latin typeface="Courier New" panose="02070309020205020404" pitchFamily="49" charset="0"/>
                <a:cs typeface="Courier New" panose="02070309020205020404" pitchFamily="49" charset="0"/>
              </a:rPr>
            </a:br>
            <a:r>
              <a:rPr lang="en-US" sz="1200" b="1" dirty="0">
                <a:solidFill>
                  <a:srgbClr val="0000CD"/>
                </a:solidFill>
                <a:latin typeface="Courier New" panose="02070309020205020404" pitchFamily="49" charset="0"/>
                <a:cs typeface="Courier New" panose="02070309020205020404" pitchFamily="49" charset="0"/>
              </a:rPr>
              <a:t>&lt;</a:t>
            </a:r>
            <a:r>
              <a:rPr lang="en-US" sz="1200" b="1" dirty="0">
                <a:solidFill>
                  <a:srgbClr val="A52A2A"/>
                </a:solidFill>
                <a:latin typeface="Courier New" panose="02070309020205020404" pitchFamily="49" charset="0"/>
                <a:cs typeface="Courier New" panose="02070309020205020404" pitchFamily="49" charset="0"/>
              </a:rPr>
              <a:t>/video</a:t>
            </a:r>
            <a:r>
              <a:rPr lang="en-US" sz="1200" b="1" dirty="0">
                <a:solidFill>
                  <a:srgbClr val="0000CD"/>
                </a:solidFill>
                <a:latin typeface="Courier New" panose="02070309020205020404" pitchFamily="49" charset="0"/>
                <a:cs typeface="Courier New" panose="02070309020205020404" pitchFamily="49" charset="0"/>
              </a:rPr>
              <a:t>&gt;</a:t>
            </a:r>
            <a:r>
              <a:rPr lang="en-US" sz="1200" b="1" dirty="0">
                <a:latin typeface="Courier New" panose="02070309020205020404" pitchFamily="49" charset="0"/>
                <a:cs typeface="Courier New" panose="02070309020205020404" pitchFamily="49" charset="0"/>
              </a:rPr>
              <a:t> </a:t>
            </a:r>
          </a:p>
        </p:txBody>
      </p:sp>
      <p:sp>
        <p:nvSpPr>
          <p:cNvPr id="8" name="Rectangle 7">
            <a:extLst>
              <a:ext uri="{FF2B5EF4-FFF2-40B4-BE49-F238E27FC236}">
                <a16:creationId xmlns:a16="http://schemas.microsoft.com/office/drawing/2014/main" id="{76421F63-4492-45BD-A3F4-22CA87858D25}"/>
              </a:ext>
            </a:extLst>
          </p:cNvPr>
          <p:cNvSpPr/>
          <p:nvPr/>
        </p:nvSpPr>
        <p:spPr>
          <a:xfrm>
            <a:off x="484909" y="2800350"/>
            <a:ext cx="3758914" cy="369332"/>
          </a:xfrm>
          <a:prstGeom prst="rect">
            <a:avLst/>
          </a:prstGeom>
        </p:spPr>
        <p:txBody>
          <a:bodyPr wrap="none">
            <a:spAutoFit/>
          </a:bodyPr>
          <a:lstStyle/>
          <a:p>
            <a:r>
              <a:rPr lang="pt-BR" b="1" dirty="0">
                <a:latin typeface="+mj-lt"/>
                <a:hlinkClick r:id="rId2"/>
              </a:rPr>
              <a:t>HTML5 Audio/Video DOM Reference</a:t>
            </a:r>
            <a:endParaRPr lang="en-US" b="1" dirty="0">
              <a:latin typeface="+mj-lt"/>
            </a:endParaRPr>
          </a:p>
        </p:txBody>
      </p:sp>
    </p:spTree>
    <p:extLst>
      <p:ext uri="{BB962C8B-B14F-4D97-AF65-F5344CB8AC3E}">
        <p14:creationId xmlns:p14="http://schemas.microsoft.com/office/powerpoint/2010/main" val="5330362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BC5A7-C8E2-4430-BCC4-18F16BB959D8}"/>
              </a:ext>
            </a:extLst>
          </p:cNvPr>
          <p:cNvSpPr>
            <a:spLocks noGrp="1"/>
          </p:cNvSpPr>
          <p:nvPr>
            <p:ph type="title"/>
          </p:nvPr>
        </p:nvSpPr>
        <p:spPr/>
        <p:txBody>
          <a:bodyPr>
            <a:normAutofit/>
          </a:bodyPr>
          <a:lstStyle/>
          <a:p>
            <a:r>
              <a:rPr lang="en-US" dirty="0"/>
              <a:t>HTML5 Audio</a:t>
            </a:r>
          </a:p>
        </p:txBody>
      </p:sp>
      <p:sp>
        <p:nvSpPr>
          <p:cNvPr id="4" name="Date Placeholder 3">
            <a:extLst>
              <a:ext uri="{FF2B5EF4-FFF2-40B4-BE49-F238E27FC236}">
                <a16:creationId xmlns:a16="http://schemas.microsoft.com/office/drawing/2014/main" id="{2444FE4D-658F-483A-99F1-E37DF952B0E4}"/>
              </a:ext>
            </a:extLst>
          </p:cNvPr>
          <p:cNvSpPr>
            <a:spLocks noGrp="1"/>
          </p:cNvSpPr>
          <p:nvPr>
            <p:ph type="dt" sz="half" idx="10"/>
          </p:nvPr>
        </p:nvSpPr>
        <p:spPr/>
        <p:txBody>
          <a:bodyPr/>
          <a:lstStyle/>
          <a:p>
            <a:fld id="{41FB4940-CFE5-43D4-844D-10D0B20B43DC}" type="datetime1">
              <a:rPr lang="en-US" smtClean="0"/>
              <a:t>1/21/2019</a:t>
            </a:fld>
            <a:endParaRPr lang="en-US"/>
          </a:p>
        </p:txBody>
      </p:sp>
      <p:sp>
        <p:nvSpPr>
          <p:cNvPr id="5" name="Footer Placeholder 4">
            <a:extLst>
              <a:ext uri="{FF2B5EF4-FFF2-40B4-BE49-F238E27FC236}">
                <a16:creationId xmlns:a16="http://schemas.microsoft.com/office/drawing/2014/main" id="{0AF5015E-EBF7-46A0-8222-4E4394259AC0}"/>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8B27CDA8-0539-4BCE-8964-87B0EE8B0B85}"/>
              </a:ext>
            </a:extLst>
          </p:cNvPr>
          <p:cNvSpPr>
            <a:spLocks noGrp="1"/>
          </p:cNvSpPr>
          <p:nvPr>
            <p:ph type="sldNum" sz="quarter" idx="12"/>
          </p:nvPr>
        </p:nvSpPr>
        <p:spPr/>
        <p:txBody>
          <a:bodyPr/>
          <a:lstStyle/>
          <a:p>
            <a:fld id="{3D46CBA2-ECE5-4BE9-B546-6761E0E67089}" type="slidenum">
              <a:rPr lang="en-US" smtClean="0"/>
              <a:t>74</a:t>
            </a:fld>
            <a:endParaRPr lang="en-US"/>
          </a:p>
        </p:txBody>
      </p:sp>
      <p:sp>
        <p:nvSpPr>
          <p:cNvPr id="7" name="Rectangle 6">
            <a:extLst>
              <a:ext uri="{FF2B5EF4-FFF2-40B4-BE49-F238E27FC236}">
                <a16:creationId xmlns:a16="http://schemas.microsoft.com/office/drawing/2014/main" id="{9BF8FF00-B4FC-4AC4-969C-315D895356FA}"/>
              </a:ext>
            </a:extLst>
          </p:cNvPr>
          <p:cNvSpPr/>
          <p:nvPr/>
        </p:nvSpPr>
        <p:spPr>
          <a:xfrm>
            <a:off x="457200" y="1393975"/>
            <a:ext cx="4572000" cy="1200329"/>
          </a:xfrm>
          <a:prstGeom prst="rect">
            <a:avLst/>
          </a:prstGeom>
        </p:spPr>
        <p:txBody>
          <a:bodyPr>
            <a:spAutoFit/>
          </a:bodyPr>
          <a:lstStyle/>
          <a:p>
            <a:r>
              <a:rPr lang="en-US" sz="1200" b="1" dirty="0">
                <a:solidFill>
                  <a:srgbClr val="0000CD"/>
                </a:solidFill>
                <a:latin typeface="Courier New" panose="02070309020205020404" pitchFamily="49" charset="0"/>
                <a:cs typeface="Courier New" panose="02070309020205020404" pitchFamily="49" charset="0"/>
              </a:rPr>
              <a:t>&lt;</a:t>
            </a:r>
            <a:r>
              <a:rPr lang="en-US" sz="1200" b="1" dirty="0">
                <a:solidFill>
                  <a:srgbClr val="A52A2A"/>
                </a:solidFill>
                <a:latin typeface="Courier New" panose="02070309020205020404" pitchFamily="49" charset="0"/>
                <a:cs typeface="Courier New" panose="02070309020205020404" pitchFamily="49" charset="0"/>
              </a:rPr>
              <a:t>audio</a:t>
            </a:r>
            <a:r>
              <a:rPr lang="en-US" sz="1200" b="1" dirty="0">
                <a:solidFill>
                  <a:srgbClr val="FF0000"/>
                </a:solidFill>
                <a:latin typeface="Courier New" panose="02070309020205020404" pitchFamily="49" charset="0"/>
                <a:cs typeface="Courier New" panose="02070309020205020404" pitchFamily="49" charset="0"/>
              </a:rPr>
              <a:t> controls</a:t>
            </a:r>
            <a:r>
              <a:rPr lang="en-US" sz="1200" b="1" dirty="0">
                <a:solidFill>
                  <a:srgbClr val="0000CD"/>
                </a:solidFill>
                <a:latin typeface="Courier New" panose="02070309020205020404" pitchFamily="49" charset="0"/>
                <a:cs typeface="Courier New" panose="02070309020205020404" pitchFamily="49" charset="0"/>
              </a:rPr>
              <a:t>&gt;</a:t>
            </a:r>
            <a:br>
              <a:rPr lang="en-US" sz="1200" b="1" dirty="0">
                <a:latin typeface="Courier New" panose="02070309020205020404" pitchFamily="49" charset="0"/>
                <a:cs typeface="Courier New" panose="02070309020205020404" pitchFamily="49" charset="0"/>
              </a:rPr>
            </a:br>
            <a:r>
              <a:rPr lang="en-US" sz="1200" b="1" dirty="0">
                <a:latin typeface="Courier New" panose="02070309020205020404" pitchFamily="49" charset="0"/>
                <a:cs typeface="Courier New" panose="02070309020205020404" pitchFamily="49" charset="0"/>
              </a:rPr>
              <a:t>  </a:t>
            </a:r>
            <a:r>
              <a:rPr lang="en-US" sz="1200" b="1" dirty="0">
                <a:solidFill>
                  <a:srgbClr val="0000CD"/>
                </a:solidFill>
                <a:latin typeface="Courier New" panose="02070309020205020404" pitchFamily="49" charset="0"/>
                <a:cs typeface="Courier New" panose="02070309020205020404" pitchFamily="49" charset="0"/>
              </a:rPr>
              <a:t>&lt;</a:t>
            </a:r>
            <a:r>
              <a:rPr lang="en-US" sz="1200" b="1" dirty="0">
                <a:solidFill>
                  <a:srgbClr val="A52A2A"/>
                </a:solidFill>
                <a:latin typeface="Courier New" panose="02070309020205020404" pitchFamily="49" charset="0"/>
                <a:cs typeface="Courier New" panose="02070309020205020404" pitchFamily="49" charset="0"/>
              </a:rPr>
              <a:t>source</a:t>
            </a:r>
            <a:r>
              <a:rPr lang="en-US" sz="1200" b="1" dirty="0">
                <a:solidFill>
                  <a:srgbClr val="FF0000"/>
                </a:solidFill>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src</a:t>
            </a:r>
            <a:r>
              <a:rPr lang="en-US" sz="1200" b="1" dirty="0">
                <a:solidFill>
                  <a:srgbClr val="0000CD"/>
                </a:solidFill>
                <a:latin typeface="Courier New" panose="02070309020205020404" pitchFamily="49" charset="0"/>
                <a:cs typeface="Courier New" panose="02070309020205020404" pitchFamily="49" charset="0"/>
              </a:rPr>
              <a:t>="horse.ogg"</a:t>
            </a:r>
            <a:r>
              <a:rPr lang="en-US" sz="1200" b="1" dirty="0">
                <a:solidFill>
                  <a:srgbClr val="FF0000"/>
                </a:solidFill>
                <a:latin typeface="Courier New" panose="02070309020205020404" pitchFamily="49" charset="0"/>
                <a:cs typeface="Courier New" panose="02070309020205020404" pitchFamily="49" charset="0"/>
              </a:rPr>
              <a:t> type</a:t>
            </a:r>
            <a:r>
              <a:rPr lang="en-US" sz="1200" b="1" dirty="0">
                <a:solidFill>
                  <a:srgbClr val="0000CD"/>
                </a:solidFill>
                <a:latin typeface="Courier New" panose="02070309020205020404" pitchFamily="49" charset="0"/>
                <a:cs typeface="Courier New" panose="02070309020205020404" pitchFamily="49" charset="0"/>
              </a:rPr>
              <a:t>="audio/</a:t>
            </a:r>
            <a:r>
              <a:rPr lang="en-US" sz="1200" b="1" dirty="0" err="1">
                <a:solidFill>
                  <a:srgbClr val="0000CD"/>
                </a:solidFill>
                <a:latin typeface="Courier New" panose="02070309020205020404" pitchFamily="49" charset="0"/>
                <a:cs typeface="Courier New" panose="02070309020205020404" pitchFamily="49" charset="0"/>
              </a:rPr>
              <a:t>ogg</a:t>
            </a:r>
            <a:r>
              <a:rPr lang="en-US" sz="1200" b="1" dirty="0">
                <a:solidFill>
                  <a:srgbClr val="0000CD"/>
                </a:solidFill>
                <a:latin typeface="Courier New" panose="02070309020205020404" pitchFamily="49" charset="0"/>
                <a:cs typeface="Courier New" panose="02070309020205020404" pitchFamily="49" charset="0"/>
              </a:rPr>
              <a:t>"&gt;</a:t>
            </a:r>
            <a:br>
              <a:rPr lang="en-US" sz="1200" b="1" dirty="0">
                <a:latin typeface="Courier New" panose="02070309020205020404" pitchFamily="49" charset="0"/>
                <a:cs typeface="Courier New" panose="02070309020205020404" pitchFamily="49" charset="0"/>
              </a:rPr>
            </a:br>
            <a:r>
              <a:rPr lang="en-US" sz="1200" b="1" dirty="0">
                <a:latin typeface="Courier New" panose="02070309020205020404" pitchFamily="49" charset="0"/>
                <a:cs typeface="Courier New" panose="02070309020205020404" pitchFamily="49" charset="0"/>
              </a:rPr>
              <a:t>  </a:t>
            </a:r>
            <a:r>
              <a:rPr lang="en-US" sz="1200" b="1" dirty="0">
                <a:solidFill>
                  <a:srgbClr val="0000CD"/>
                </a:solidFill>
                <a:latin typeface="Courier New" panose="02070309020205020404" pitchFamily="49" charset="0"/>
                <a:cs typeface="Courier New" panose="02070309020205020404" pitchFamily="49" charset="0"/>
              </a:rPr>
              <a:t>&lt;</a:t>
            </a:r>
            <a:r>
              <a:rPr lang="en-US" sz="1200" b="1" dirty="0">
                <a:solidFill>
                  <a:srgbClr val="A52A2A"/>
                </a:solidFill>
                <a:latin typeface="Courier New" panose="02070309020205020404" pitchFamily="49" charset="0"/>
                <a:cs typeface="Courier New" panose="02070309020205020404" pitchFamily="49" charset="0"/>
              </a:rPr>
              <a:t>source</a:t>
            </a:r>
            <a:r>
              <a:rPr lang="en-US" sz="1200" b="1" dirty="0">
                <a:solidFill>
                  <a:srgbClr val="FF0000"/>
                </a:solidFill>
                <a:latin typeface="Courier New" panose="02070309020205020404" pitchFamily="49" charset="0"/>
                <a:cs typeface="Courier New" panose="02070309020205020404" pitchFamily="49" charset="0"/>
              </a:rPr>
              <a:t> </a:t>
            </a:r>
            <a:r>
              <a:rPr lang="en-US" sz="1200" b="1" dirty="0" err="1">
                <a:solidFill>
                  <a:srgbClr val="FF0000"/>
                </a:solidFill>
                <a:latin typeface="Courier New" panose="02070309020205020404" pitchFamily="49" charset="0"/>
                <a:cs typeface="Courier New" panose="02070309020205020404" pitchFamily="49" charset="0"/>
              </a:rPr>
              <a:t>src</a:t>
            </a:r>
            <a:r>
              <a:rPr lang="en-US" sz="1200" b="1" dirty="0">
                <a:solidFill>
                  <a:srgbClr val="0000CD"/>
                </a:solidFill>
                <a:latin typeface="Courier New" panose="02070309020205020404" pitchFamily="49" charset="0"/>
                <a:cs typeface="Courier New" panose="02070309020205020404" pitchFamily="49" charset="0"/>
              </a:rPr>
              <a:t>="horse.mp3"</a:t>
            </a:r>
            <a:r>
              <a:rPr lang="en-US" sz="1200" b="1" dirty="0">
                <a:solidFill>
                  <a:srgbClr val="FF0000"/>
                </a:solidFill>
                <a:latin typeface="Courier New" panose="02070309020205020404" pitchFamily="49" charset="0"/>
                <a:cs typeface="Courier New" panose="02070309020205020404" pitchFamily="49" charset="0"/>
              </a:rPr>
              <a:t> type</a:t>
            </a:r>
            <a:r>
              <a:rPr lang="en-US" sz="1200" b="1" dirty="0">
                <a:solidFill>
                  <a:srgbClr val="0000CD"/>
                </a:solidFill>
                <a:latin typeface="Courier New" panose="02070309020205020404" pitchFamily="49" charset="0"/>
                <a:cs typeface="Courier New" panose="02070309020205020404" pitchFamily="49" charset="0"/>
              </a:rPr>
              <a:t>="audio/mpeg"&gt;</a:t>
            </a:r>
            <a:br>
              <a:rPr lang="en-US" sz="1200" b="1" dirty="0">
                <a:latin typeface="Courier New" panose="02070309020205020404" pitchFamily="49" charset="0"/>
                <a:cs typeface="Courier New" panose="02070309020205020404" pitchFamily="49" charset="0"/>
              </a:rPr>
            </a:br>
            <a:r>
              <a:rPr lang="en-US" sz="1200" b="1" dirty="0">
                <a:latin typeface="Courier New" panose="02070309020205020404" pitchFamily="49" charset="0"/>
                <a:cs typeface="Courier New" panose="02070309020205020404" pitchFamily="49" charset="0"/>
              </a:rPr>
              <a:t>Your browser does not support the audio element.</a:t>
            </a:r>
            <a:br>
              <a:rPr lang="en-US" sz="1200" b="1" dirty="0">
                <a:latin typeface="Courier New" panose="02070309020205020404" pitchFamily="49" charset="0"/>
                <a:cs typeface="Courier New" panose="02070309020205020404" pitchFamily="49" charset="0"/>
              </a:rPr>
            </a:br>
            <a:r>
              <a:rPr lang="en-US" sz="1200" b="1" dirty="0">
                <a:solidFill>
                  <a:srgbClr val="0000CD"/>
                </a:solidFill>
                <a:latin typeface="Courier New" panose="02070309020205020404" pitchFamily="49" charset="0"/>
                <a:cs typeface="Courier New" panose="02070309020205020404" pitchFamily="49" charset="0"/>
              </a:rPr>
              <a:t>&lt;</a:t>
            </a:r>
            <a:r>
              <a:rPr lang="en-US" sz="1200" b="1" dirty="0">
                <a:solidFill>
                  <a:srgbClr val="A52A2A"/>
                </a:solidFill>
                <a:latin typeface="Courier New" panose="02070309020205020404" pitchFamily="49" charset="0"/>
                <a:cs typeface="Courier New" panose="02070309020205020404" pitchFamily="49" charset="0"/>
              </a:rPr>
              <a:t>/audio</a:t>
            </a:r>
            <a:r>
              <a:rPr lang="en-US" sz="1200" b="1" dirty="0">
                <a:solidFill>
                  <a:srgbClr val="0000CD"/>
                </a:solidFill>
                <a:latin typeface="Courier New" panose="02070309020205020404" pitchFamily="49" charset="0"/>
                <a:cs typeface="Courier New" panose="02070309020205020404" pitchFamily="49" charset="0"/>
              </a:rPr>
              <a:t>&gt;</a:t>
            </a:r>
            <a:r>
              <a:rPr lang="en-US" sz="1200"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5945907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Common Attributes for Audio and Video Elements</a:t>
            </a:r>
          </a:p>
        </p:txBody>
      </p:sp>
      <p:graphicFrame>
        <p:nvGraphicFramePr>
          <p:cNvPr id="4" name="Content Placeholder 3"/>
          <p:cNvGraphicFramePr>
            <a:graphicFrameLocks noGrp="1"/>
          </p:cNvGraphicFramePr>
          <p:nvPr>
            <p:ph idx="1"/>
            <p:extLst/>
          </p:nvPr>
        </p:nvGraphicFramePr>
        <p:xfrm>
          <a:off x="457200" y="1450975"/>
          <a:ext cx="8229569" cy="2819400"/>
        </p:xfrm>
        <a:graphic>
          <a:graphicData uri="http://schemas.openxmlformats.org/drawingml/2006/table">
            <a:tbl>
              <a:tblPr firstRow="1" bandRow="1">
                <a:tableStyleId>{5C22544A-7EE6-4342-B048-85BDC9FD1C3A}</a:tableStyleId>
              </a:tblPr>
              <a:tblGrid>
                <a:gridCol w="1470154">
                  <a:extLst>
                    <a:ext uri="{9D8B030D-6E8A-4147-A177-3AD203B41FA5}">
                      <a16:colId xmlns:a16="http://schemas.microsoft.com/office/drawing/2014/main" val="20000"/>
                    </a:ext>
                  </a:extLst>
                </a:gridCol>
                <a:gridCol w="6759415">
                  <a:extLst>
                    <a:ext uri="{9D8B030D-6E8A-4147-A177-3AD203B41FA5}">
                      <a16:colId xmlns:a16="http://schemas.microsoft.com/office/drawing/2014/main" val="20001"/>
                    </a:ext>
                  </a:extLst>
                </a:gridCol>
              </a:tblGrid>
              <a:tr h="278130">
                <a:tc>
                  <a:txBody>
                    <a:bodyPr/>
                    <a:lstStyle/>
                    <a:p>
                      <a:r>
                        <a:rPr lang="en-US" sz="1400" dirty="0">
                          <a:latin typeface="+mj-lt"/>
                        </a:rPr>
                        <a:t>Attribute</a:t>
                      </a:r>
                      <a:endParaRPr lang="en-US" sz="1400" dirty="0">
                        <a:solidFill>
                          <a:schemeClr val="tx1"/>
                        </a:solidFill>
                        <a:latin typeface="+mj-lt"/>
                      </a:endParaRPr>
                    </a:p>
                  </a:txBody>
                  <a:tcPr marL="90497" marR="90497" marT="34290" marB="34290"/>
                </a:tc>
                <a:tc>
                  <a:txBody>
                    <a:bodyPr/>
                    <a:lstStyle/>
                    <a:p>
                      <a:r>
                        <a:rPr lang="en-US" sz="1400" dirty="0">
                          <a:latin typeface="+mj-lt"/>
                        </a:rPr>
                        <a:t>Description</a:t>
                      </a:r>
                      <a:endParaRPr lang="en-US" sz="1400" dirty="0">
                        <a:solidFill>
                          <a:schemeClr val="tx1"/>
                        </a:solidFill>
                        <a:latin typeface="+mj-lt"/>
                      </a:endParaRPr>
                    </a:p>
                  </a:txBody>
                  <a:tcPr marL="90497" marR="90497" marT="34290" marB="34290"/>
                </a:tc>
                <a:extLst>
                  <a:ext uri="{0D108BD9-81ED-4DB2-BD59-A6C34878D82A}">
                    <a16:rowId xmlns:a16="http://schemas.microsoft.com/office/drawing/2014/main" val="10000"/>
                  </a:ext>
                </a:extLst>
              </a:tr>
              <a:tr h="278130">
                <a:tc>
                  <a:txBody>
                    <a:bodyPr/>
                    <a:lstStyle/>
                    <a:p>
                      <a:pPr lvl="0"/>
                      <a:r>
                        <a:rPr lang="en-US" sz="1400" kern="1200" dirty="0" err="1">
                          <a:effectLst/>
                          <a:latin typeface="+mj-lt"/>
                        </a:rPr>
                        <a:t>src</a:t>
                      </a:r>
                      <a:endParaRPr lang="en-US" sz="1400" b="0" kern="1200" dirty="0">
                        <a:solidFill>
                          <a:schemeClr val="dk1"/>
                        </a:solidFill>
                        <a:effectLst/>
                        <a:latin typeface="+mj-lt"/>
                        <a:ea typeface="+mn-ea"/>
                        <a:cs typeface="+mn-cs"/>
                      </a:endParaRPr>
                    </a:p>
                  </a:txBody>
                  <a:tcPr marL="90497" marR="90497" marT="34290" marB="34290"/>
                </a:tc>
                <a:tc>
                  <a:txBody>
                    <a:bodyPr/>
                    <a:lstStyle/>
                    <a:p>
                      <a:r>
                        <a:rPr lang="en-US" sz="1400" dirty="0">
                          <a:latin typeface="+mj-lt"/>
                        </a:rPr>
                        <a:t>URL</a:t>
                      </a:r>
                      <a:endParaRPr lang="en-US" sz="1400" b="0" dirty="0">
                        <a:latin typeface="+mj-lt"/>
                      </a:endParaRPr>
                    </a:p>
                  </a:txBody>
                  <a:tcPr marL="90497" marR="90497" marT="34290" marB="34290"/>
                </a:tc>
                <a:extLst>
                  <a:ext uri="{0D108BD9-81ED-4DB2-BD59-A6C34878D82A}">
                    <a16:rowId xmlns:a16="http://schemas.microsoft.com/office/drawing/2014/main" val="10001"/>
                  </a:ext>
                </a:extLst>
              </a:tr>
              <a:tr h="278130">
                <a:tc>
                  <a:txBody>
                    <a:bodyPr/>
                    <a:lstStyle/>
                    <a:p>
                      <a:r>
                        <a:rPr lang="en-US" sz="1400" kern="1200" dirty="0">
                          <a:effectLst/>
                          <a:latin typeface="+mj-lt"/>
                        </a:rPr>
                        <a:t>poster</a:t>
                      </a:r>
                      <a:endParaRPr lang="en-US" sz="1400" b="0" dirty="0">
                        <a:latin typeface="+mj-lt"/>
                      </a:endParaRPr>
                    </a:p>
                  </a:txBody>
                  <a:tcPr marL="90497" marR="90497" marT="34290" marB="34290"/>
                </a:tc>
                <a:tc>
                  <a:txBody>
                    <a:bodyPr/>
                    <a:lstStyle/>
                    <a:p>
                      <a:r>
                        <a:rPr lang="en-US" sz="1400" dirty="0">
                          <a:latin typeface="+mj-lt"/>
                        </a:rPr>
                        <a:t>Path to static image</a:t>
                      </a:r>
                      <a:endParaRPr lang="en-US" sz="1400" b="0" dirty="0">
                        <a:latin typeface="+mj-lt"/>
                      </a:endParaRPr>
                    </a:p>
                  </a:txBody>
                  <a:tcPr marL="90497" marR="90497" marT="34290" marB="34290"/>
                </a:tc>
                <a:extLst>
                  <a:ext uri="{0D108BD9-81ED-4DB2-BD59-A6C34878D82A}">
                    <a16:rowId xmlns:a16="http://schemas.microsoft.com/office/drawing/2014/main" val="10002"/>
                  </a:ext>
                </a:extLst>
              </a:tr>
              <a:tr h="278130">
                <a:tc>
                  <a:txBody>
                    <a:bodyPr/>
                    <a:lstStyle/>
                    <a:p>
                      <a:r>
                        <a:rPr lang="en-US" sz="1400" kern="1200" dirty="0">
                          <a:effectLst/>
                          <a:latin typeface="+mj-lt"/>
                        </a:rPr>
                        <a:t>preload</a:t>
                      </a:r>
                      <a:endParaRPr lang="en-US" sz="1400" b="0" dirty="0">
                        <a:latin typeface="+mj-lt"/>
                      </a:endParaRPr>
                    </a:p>
                  </a:txBody>
                  <a:tcPr marL="90497" marR="90497" marT="34290" marB="34290"/>
                </a:tc>
                <a:tc>
                  <a:txBody>
                    <a:bodyPr/>
                    <a:lstStyle/>
                    <a:p>
                      <a:r>
                        <a:rPr lang="en-US" sz="1400" dirty="0">
                          <a:latin typeface="+mj-lt"/>
                        </a:rPr>
                        <a:t>None (Default)</a:t>
                      </a:r>
                      <a:r>
                        <a:rPr lang="en-US" sz="1400" baseline="0" dirty="0">
                          <a:latin typeface="+mj-lt"/>
                        </a:rPr>
                        <a:t>, Metadata, Auto</a:t>
                      </a:r>
                      <a:endParaRPr lang="en-US" sz="1400" b="0" dirty="0">
                        <a:latin typeface="+mj-lt"/>
                      </a:endParaRPr>
                    </a:p>
                  </a:txBody>
                  <a:tcPr marL="90497" marR="90497" marT="34290" marB="34290"/>
                </a:tc>
                <a:extLst>
                  <a:ext uri="{0D108BD9-81ED-4DB2-BD59-A6C34878D82A}">
                    <a16:rowId xmlns:a16="http://schemas.microsoft.com/office/drawing/2014/main" val="10003"/>
                  </a:ext>
                </a:extLst>
              </a:tr>
              <a:tr h="278130">
                <a:tc>
                  <a:txBody>
                    <a:bodyPr/>
                    <a:lstStyle/>
                    <a:p>
                      <a:r>
                        <a:rPr lang="en-US" sz="1400" kern="1200" dirty="0" err="1">
                          <a:effectLst/>
                          <a:latin typeface="+mj-lt"/>
                        </a:rPr>
                        <a:t>autoplay</a:t>
                      </a:r>
                      <a:endParaRPr lang="en-US" sz="1400" b="0" dirty="0">
                        <a:latin typeface="+mj-lt"/>
                      </a:endParaRPr>
                    </a:p>
                  </a:txBody>
                  <a:tcPr marL="90497" marR="90497" marT="34290" marB="34290"/>
                </a:tc>
                <a:tc>
                  <a:txBody>
                    <a:bodyPr/>
                    <a:lstStyle/>
                    <a:p>
                      <a:r>
                        <a:rPr lang="en-US" sz="1400" dirty="0">
                          <a:latin typeface="+mj-lt"/>
                        </a:rPr>
                        <a:t>Starts playing media when</a:t>
                      </a:r>
                      <a:r>
                        <a:rPr lang="en-US" sz="1400" baseline="0" dirty="0">
                          <a:latin typeface="+mj-lt"/>
                        </a:rPr>
                        <a:t> page loaded</a:t>
                      </a:r>
                      <a:endParaRPr lang="en-US" sz="1400" b="0" dirty="0">
                        <a:latin typeface="+mj-lt"/>
                      </a:endParaRPr>
                    </a:p>
                  </a:txBody>
                  <a:tcPr marL="90497" marR="90497" marT="34290" marB="34290"/>
                </a:tc>
                <a:extLst>
                  <a:ext uri="{0D108BD9-81ED-4DB2-BD59-A6C34878D82A}">
                    <a16:rowId xmlns:a16="http://schemas.microsoft.com/office/drawing/2014/main" val="10004"/>
                  </a:ext>
                </a:extLst>
              </a:tr>
              <a:tr h="278130">
                <a:tc>
                  <a:txBody>
                    <a:bodyPr/>
                    <a:lstStyle/>
                    <a:p>
                      <a:r>
                        <a:rPr lang="en-US" sz="1400" kern="1200" dirty="0">
                          <a:effectLst/>
                          <a:latin typeface="+mj-lt"/>
                        </a:rPr>
                        <a:t>loop</a:t>
                      </a:r>
                      <a:endParaRPr lang="en-US" sz="1400" b="0" dirty="0">
                        <a:latin typeface="+mj-lt"/>
                      </a:endParaRPr>
                    </a:p>
                  </a:txBody>
                  <a:tcPr marL="90497" marR="90497" marT="34290" marB="34290"/>
                </a:tc>
                <a:tc>
                  <a:txBody>
                    <a:bodyPr/>
                    <a:lstStyle/>
                    <a:p>
                      <a:r>
                        <a:rPr lang="en-US" sz="1400" dirty="0">
                          <a:latin typeface="+mj-lt"/>
                        </a:rPr>
                        <a:t>Repeats</a:t>
                      </a:r>
                      <a:endParaRPr lang="en-US" sz="1400" b="0" dirty="0">
                        <a:latin typeface="+mj-lt"/>
                      </a:endParaRPr>
                    </a:p>
                  </a:txBody>
                  <a:tcPr marL="90497" marR="90497" marT="34290" marB="34290"/>
                </a:tc>
                <a:extLst>
                  <a:ext uri="{0D108BD9-81ED-4DB2-BD59-A6C34878D82A}">
                    <a16:rowId xmlns:a16="http://schemas.microsoft.com/office/drawing/2014/main" val="10005"/>
                  </a:ext>
                </a:extLst>
              </a:tr>
              <a:tr h="278130">
                <a:tc>
                  <a:txBody>
                    <a:bodyPr/>
                    <a:lstStyle/>
                    <a:p>
                      <a:r>
                        <a:rPr lang="en-US" sz="1400" kern="1200" dirty="0">
                          <a:effectLst/>
                          <a:latin typeface="+mj-lt"/>
                        </a:rPr>
                        <a:t>muted</a:t>
                      </a:r>
                      <a:endParaRPr lang="en-US" sz="1400" b="0" dirty="0">
                        <a:latin typeface="+mj-lt"/>
                      </a:endParaRPr>
                    </a:p>
                  </a:txBody>
                  <a:tcPr marL="90497" marR="90497" marT="34290" marB="34290"/>
                </a:tc>
                <a:tc>
                  <a:txBody>
                    <a:bodyPr/>
                    <a:lstStyle/>
                    <a:p>
                      <a:r>
                        <a:rPr lang="en-US" sz="1400" dirty="0">
                          <a:latin typeface="+mj-lt"/>
                        </a:rPr>
                        <a:t>Volume muted</a:t>
                      </a:r>
                      <a:endParaRPr lang="en-US" sz="1400" b="0" dirty="0">
                        <a:latin typeface="+mj-lt"/>
                      </a:endParaRPr>
                    </a:p>
                  </a:txBody>
                  <a:tcPr marL="90497" marR="90497" marT="34290" marB="34290"/>
                </a:tc>
                <a:extLst>
                  <a:ext uri="{0D108BD9-81ED-4DB2-BD59-A6C34878D82A}">
                    <a16:rowId xmlns:a16="http://schemas.microsoft.com/office/drawing/2014/main" val="10006"/>
                  </a:ext>
                </a:extLst>
              </a:tr>
              <a:tr h="278130">
                <a:tc>
                  <a:txBody>
                    <a:bodyPr/>
                    <a:lstStyle/>
                    <a:p>
                      <a:r>
                        <a:rPr lang="en-US" sz="1400" kern="1200" dirty="0">
                          <a:effectLst/>
                          <a:latin typeface="+mj-lt"/>
                        </a:rPr>
                        <a:t>controls</a:t>
                      </a:r>
                      <a:endParaRPr lang="en-US" sz="1400" b="0" dirty="0">
                        <a:latin typeface="+mj-lt"/>
                      </a:endParaRPr>
                    </a:p>
                  </a:txBody>
                  <a:tcPr marL="90497" marR="90497" marT="34290" marB="34290"/>
                </a:tc>
                <a:tc>
                  <a:txBody>
                    <a:bodyPr/>
                    <a:lstStyle/>
                    <a:p>
                      <a:r>
                        <a:rPr lang="en-US" sz="1400" dirty="0">
                          <a:latin typeface="+mj-lt"/>
                        </a:rPr>
                        <a:t>Default</a:t>
                      </a:r>
                      <a:r>
                        <a:rPr lang="en-US" sz="1400" baseline="0" dirty="0">
                          <a:latin typeface="+mj-lt"/>
                        </a:rPr>
                        <a:t> Toolbar displayed</a:t>
                      </a:r>
                      <a:endParaRPr lang="en-US" sz="1400" b="0" dirty="0">
                        <a:latin typeface="+mj-lt"/>
                      </a:endParaRPr>
                    </a:p>
                  </a:txBody>
                  <a:tcPr marL="90497" marR="90497" marT="34290" marB="34290"/>
                </a:tc>
                <a:extLst>
                  <a:ext uri="{0D108BD9-81ED-4DB2-BD59-A6C34878D82A}">
                    <a16:rowId xmlns:a16="http://schemas.microsoft.com/office/drawing/2014/main" val="10007"/>
                  </a:ext>
                </a:extLst>
              </a:tr>
              <a:tr h="278130">
                <a:tc>
                  <a:txBody>
                    <a:bodyPr/>
                    <a:lstStyle/>
                    <a:p>
                      <a:r>
                        <a:rPr lang="en-US" sz="1400" kern="1200" dirty="0">
                          <a:effectLst/>
                          <a:latin typeface="+mj-lt"/>
                        </a:rPr>
                        <a:t>width</a:t>
                      </a:r>
                      <a:endParaRPr lang="en-US" sz="1400" b="0" dirty="0">
                        <a:latin typeface="+mj-lt"/>
                      </a:endParaRPr>
                    </a:p>
                  </a:txBody>
                  <a:tcPr marL="90497" marR="90497" marT="34290" marB="34290"/>
                </a:tc>
                <a:tc>
                  <a:txBody>
                    <a:bodyPr/>
                    <a:lstStyle/>
                    <a:p>
                      <a:r>
                        <a:rPr lang="en-US" sz="1400" dirty="0">
                          <a:latin typeface="+mj-lt"/>
                        </a:rPr>
                        <a:t>Width</a:t>
                      </a:r>
                      <a:endParaRPr lang="en-US" sz="1400" b="0" dirty="0">
                        <a:latin typeface="+mj-lt"/>
                      </a:endParaRPr>
                    </a:p>
                  </a:txBody>
                  <a:tcPr marL="90497" marR="90497" marT="34290" marB="34290"/>
                </a:tc>
                <a:extLst>
                  <a:ext uri="{0D108BD9-81ED-4DB2-BD59-A6C34878D82A}">
                    <a16:rowId xmlns:a16="http://schemas.microsoft.com/office/drawing/2014/main" val="10008"/>
                  </a:ext>
                </a:extLst>
              </a:tr>
              <a:tr h="278130">
                <a:tc>
                  <a:txBody>
                    <a:bodyPr/>
                    <a:lstStyle/>
                    <a:p>
                      <a:r>
                        <a:rPr lang="en-US" sz="1400" kern="1200" dirty="0">
                          <a:effectLst/>
                          <a:latin typeface="+mj-lt"/>
                        </a:rPr>
                        <a:t>height</a:t>
                      </a:r>
                      <a:endParaRPr lang="en-US" sz="1400" b="0" dirty="0">
                        <a:latin typeface="+mj-lt"/>
                      </a:endParaRPr>
                    </a:p>
                  </a:txBody>
                  <a:tcPr marL="90497" marR="90497" marT="34290" marB="34290"/>
                </a:tc>
                <a:tc>
                  <a:txBody>
                    <a:bodyPr/>
                    <a:lstStyle/>
                    <a:p>
                      <a:r>
                        <a:rPr lang="en-US" sz="1400" dirty="0">
                          <a:latin typeface="+mj-lt"/>
                        </a:rPr>
                        <a:t>Height</a:t>
                      </a:r>
                      <a:endParaRPr lang="en-US" sz="1400" b="0" dirty="0">
                        <a:latin typeface="+mj-lt"/>
                      </a:endParaRPr>
                    </a:p>
                  </a:txBody>
                  <a:tcPr marL="90497" marR="90497" marT="34290" marB="34290"/>
                </a:tc>
                <a:extLst>
                  <a:ext uri="{0D108BD9-81ED-4DB2-BD59-A6C34878D82A}">
                    <a16:rowId xmlns:a16="http://schemas.microsoft.com/office/drawing/2014/main" val="10009"/>
                  </a:ext>
                </a:extLst>
              </a:tr>
            </a:tbl>
          </a:graphicData>
        </a:graphic>
      </p:graphicFrame>
      <p:sp>
        <p:nvSpPr>
          <p:cNvPr id="3" name="Date Placeholder 2"/>
          <p:cNvSpPr>
            <a:spLocks noGrp="1"/>
          </p:cNvSpPr>
          <p:nvPr>
            <p:ph type="dt" sz="half" idx="10"/>
          </p:nvPr>
        </p:nvSpPr>
        <p:spPr/>
        <p:txBody>
          <a:bodyPr/>
          <a:lstStyle/>
          <a:p>
            <a:fld id="{EF685FF8-DA81-4CAF-B7E6-8F70DE271080}"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75</a:t>
            </a:fld>
            <a:endParaRPr lang="en-US"/>
          </a:p>
        </p:txBody>
      </p:sp>
    </p:spTree>
    <p:extLst>
      <p:ext uri="{BB962C8B-B14F-4D97-AF65-F5344CB8AC3E}">
        <p14:creationId xmlns:p14="http://schemas.microsoft.com/office/powerpoint/2010/main" val="10917868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Attributes for Source Element</a:t>
            </a:r>
          </a:p>
        </p:txBody>
      </p:sp>
      <p:graphicFrame>
        <p:nvGraphicFramePr>
          <p:cNvPr id="5" name="Content Placeholder 4"/>
          <p:cNvGraphicFramePr>
            <a:graphicFrameLocks noGrp="1"/>
          </p:cNvGraphicFramePr>
          <p:nvPr>
            <p:ph idx="1"/>
            <p:extLst/>
          </p:nvPr>
        </p:nvGraphicFramePr>
        <p:xfrm>
          <a:off x="457200" y="1450975"/>
          <a:ext cx="8230212" cy="845820"/>
        </p:xfrm>
        <a:graphic>
          <a:graphicData uri="http://schemas.openxmlformats.org/drawingml/2006/table">
            <a:tbl>
              <a:tblPr firstRow="1" bandRow="1">
                <a:tableStyleId>{5C22544A-7EE6-4342-B048-85BDC9FD1C3A}</a:tableStyleId>
              </a:tblPr>
              <a:tblGrid>
                <a:gridCol w="1439526">
                  <a:extLst>
                    <a:ext uri="{9D8B030D-6E8A-4147-A177-3AD203B41FA5}">
                      <a16:colId xmlns:a16="http://schemas.microsoft.com/office/drawing/2014/main" val="20000"/>
                    </a:ext>
                  </a:extLst>
                </a:gridCol>
                <a:gridCol w="6790686">
                  <a:extLst>
                    <a:ext uri="{9D8B030D-6E8A-4147-A177-3AD203B41FA5}">
                      <a16:colId xmlns:a16="http://schemas.microsoft.com/office/drawing/2014/main" val="20001"/>
                    </a:ext>
                  </a:extLst>
                </a:gridCol>
              </a:tblGrid>
              <a:tr h="278130">
                <a:tc>
                  <a:txBody>
                    <a:bodyPr/>
                    <a:lstStyle/>
                    <a:p>
                      <a:r>
                        <a:rPr lang="en-US" sz="1400" dirty="0">
                          <a:latin typeface="+mj-lt"/>
                        </a:rPr>
                        <a:t>Attribute</a:t>
                      </a:r>
                      <a:endParaRPr lang="en-US" sz="1400" dirty="0">
                        <a:solidFill>
                          <a:schemeClr val="tx1"/>
                        </a:solidFill>
                        <a:latin typeface="+mj-lt"/>
                      </a:endParaRPr>
                    </a:p>
                  </a:txBody>
                  <a:tcPr marL="90601" marR="90601" marT="34290" marB="34290"/>
                </a:tc>
                <a:tc>
                  <a:txBody>
                    <a:bodyPr/>
                    <a:lstStyle/>
                    <a:p>
                      <a:r>
                        <a:rPr lang="en-US" sz="1400" dirty="0">
                          <a:latin typeface="+mj-lt"/>
                        </a:rPr>
                        <a:t>Description</a:t>
                      </a:r>
                      <a:endParaRPr lang="en-US" sz="1400" dirty="0">
                        <a:solidFill>
                          <a:schemeClr val="tx1"/>
                        </a:solidFill>
                        <a:latin typeface="+mj-lt"/>
                      </a:endParaRPr>
                    </a:p>
                  </a:txBody>
                  <a:tcPr marL="90601" marR="90601" marT="34290" marB="34290"/>
                </a:tc>
                <a:extLst>
                  <a:ext uri="{0D108BD9-81ED-4DB2-BD59-A6C34878D82A}">
                    <a16:rowId xmlns:a16="http://schemas.microsoft.com/office/drawing/2014/main" val="10000"/>
                  </a:ext>
                </a:extLst>
              </a:tr>
              <a:tr h="278130">
                <a:tc>
                  <a:txBody>
                    <a:bodyPr/>
                    <a:lstStyle/>
                    <a:p>
                      <a:r>
                        <a:rPr lang="en-US" sz="1400" dirty="0" err="1">
                          <a:latin typeface="+mj-lt"/>
                        </a:rPr>
                        <a:t>src</a:t>
                      </a:r>
                      <a:endParaRPr lang="en-US" sz="1400" dirty="0">
                        <a:latin typeface="+mj-lt"/>
                      </a:endParaRPr>
                    </a:p>
                  </a:txBody>
                  <a:tcPr marL="90601" marR="90601" marT="34290" marB="34290"/>
                </a:tc>
                <a:tc>
                  <a:txBody>
                    <a:bodyPr/>
                    <a:lstStyle/>
                    <a:p>
                      <a:r>
                        <a:rPr lang="en-US" sz="1400" dirty="0">
                          <a:latin typeface="+mj-lt"/>
                        </a:rPr>
                        <a:t>URL</a:t>
                      </a:r>
                    </a:p>
                  </a:txBody>
                  <a:tcPr marL="90601" marR="90601" marT="34290" marB="34290"/>
                </a:tc>
                <a:extLst>
                  <a:ext uri="{0D108BD9-81ED-4DB2-BD59-A6C34878D82A}">
                    <a16:rowId xmlns:a16="http://schemas.microsoft.com/office/drawing/2014/main" val="10001"/>
                  </a:ext>
                </a:extLst>
              </a:tr>
              <a:tr h="278130">
                <a:tc>
                  <a:txBody>
                    <a:bodyPr/>
                    <a:lstStyle/>
                    <a:p>
                      <a:r>
                        <a:rPr lang="en-US" sz="1400" dirty="0">
                          <a:latin typeface="+mj-lt"/>
                        </a:rPr>
                        <a:t>type</a:t>
                      </a:r>
                    </a:p>
                  </a:txBody>
                  <a:tcPr marL="90601" marR="90601" marT="34290" marB="34290"/>
                </a:tc>
                <a:tc>
                  <a:txBody>
                    <a:bodyPr/>
                    <a:lstStyle/>
                    <a:p>
                      <a:r>
                        <a:rPr lang="en-US" sz="1400" dirty="0">
                          <a:latin typeface="+mj-lt"/>
                        </a:rPr>
                        <a:t>The MIME Type</a:t>
                      </a:r>
                    </a:p>
                  </a:txBody>
                  <a:tcPr marL="90601" marR="90601" marT="34290" marB="34290"/>
                </a:tc>
                <a:extLst>
                  <a:ext uri="{0D108BD9-81ED-4DB2-BD59-A6C34878D82A}">
                    <a16:rowId xmlns:a16="http://schemas.microsoft.com/office/drawing/2014/main" val="10002"/>
                  </a:ext>
                </a:extLst>
              </a:tr>
            </a:tbl>
          </a:graphicData>
        </a:graphic>
      </p:graphicFrame>
      <p:sp>
        <p:nvSpPr>
          <p:cNvPr id="3" name="Date Placeholder 2"/>
          <p:cNvSpPr>
            <a:spLocks noGrp="1"/>
          </p:cNvSpPr>
          <p:nvPr>
            <p:ph type="dt" sz="half" idx="10"/>
          </p:nvPr>
        </p:nvSpPr>
        <p:spPr/>
        <p:txBody>
          <a:bodyPr/>
          <a:lstStyle/>
          <a:p>
            <a:fld id="{54F48DCC-2E56-4288-9843-6FACB9B0738E}" type="datetime1">
              <a:rPr lang="en-US" smtClean="0"/>
              <a:t>1/21/2019</a:t>
            </a:fld>
            <a:endParaRPr lang="en-US"/>
          </a:p>
        </p:txBody>
      </p:sp>
      <p:sp>
        <p:nvSpPr>
          <p:cNvPr id="4" name="Footer Placeholder 3"/>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76</a:t>
            </a:fld>
            <a:endParaRPr lang="en-US"/>
          </a:p>
        </p:txBody>
      </p:sp>
    </p:spTree>
    <p:extLst>
      <p:ext uri="{BB962C8B-B14F-4D97-AF65-F5344CB8AC3E}">
        <p14:creationId xmlns:p14="http://schemas.microsoft.com/office/powerpoint/2010/main" val="4933326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BAF5E1E5-2779-4D19-A401-57B4DEEE4266}" type="datetime1">
              <a:rPr lang="en-US" smtClean="0"/>
              <a:t>1/21/2019</a:t>
            </a:fld>
            <a:endParaRPr lang="en-US"/>
          </a:p>
        </p:txBody>
      </p:sp>
      <p:sp>
        <p:nvSpPr>
          <p:cNvPr id="7" name="Footer Placeholder 6"/>
          <p:cNvSpPr>
            <a:spLocks noGrp="1"/>
          </p:cNvSpPr>
          <p:nvPr>
            <p:ph type="ftr" sz="quarter" idx="11"/>
          </p:nvPr>
        </p:nvSpPr>
        <p:spPr/>
        <p:txBody>
          <a:bodyPr/>
          <a:lstStyle/>
          <a:p>
            <a:r>
              <a:rPr lang="en-US"/>
              <a:t>Copyright © 2007 - 2019 Carl M. Burnett</a:t>
            </a:r>
          </a:p>
        </p:txBody>
      </p:sp>
      <p:sp>
        <p:nvSpPr>
          <p:cNvPr id="8" name="Slide Number Placeholder 7"/>
          <p:cNvSpPr>
            <a:spLocks noGrp="1"/>
          </p:cNvSpPr>
          <p:nvPr>
            <p:ph type="sldNum" sz="quarter" idx="12"/>
          </p:nvPr>
        </p:nvSpPr>
        <p:spPr/>
        <p:txBody>
          <a:bodyPr/>
          <a:lstStyle/>
          <a:p>
            <a:fld id="{3D46CBA2-ECE5-4BE9-B546-6761E0E67089}" type="slidenum">
              <a:rPr lang="en-US" smtClean="0"/>
              <a:t>77</a:t>
            </a:fld>
            <a:endParaRPr lang="en-US"/>
          </a:p>
        </p:txBody>
      </p:sp>
      <p:sp>
        <p:nvSpPr>
          <p:cNvPr id="4" name="Rectangle 3">
            <a:extLst>
              <a:ext uri="{FF2B5EF4-FFF2-40B4-BE49-F238E27FC236}">
                <a16:creationId xmlns:a16="http://schemas.microsoft.com/office/drawing/2014/main" id="{B8031F36-9EC5-4441-8EEE-ADB19F8081BC}"/>
              </a:ext>
            </a:extLst>
          </p:cNvPr>
          <p:cNvSpPr/>
          <p:nvPr/>
        </p:nvSpPr>
        <p:spPr>
          <a:xfrm>
            <a:off x="457200" y="590550"/>
            <a:ext cx="8229600" cy="846386"/>
          </a:xfrm>
          <a:prstGeom prst="rect">
            <a:avLst/>
          </a:prstGeom>
        </p:spPr>
        <p:txBody>
          <a:bodyPr wrap="square">
            <a:spAutoFit/>
          </a:bodyPr>
          <a:lstStyle/>
          <a:p>
            <a:pPr>
              <a:spcAft>
                <a:spcPts val="600"/>
              </a:spcAft>
              <a:tabLst>
                <a:tab pos="1371600" algn="l"/>
              </a:tabLst>
            </a:pPr>
            <a:r>
              <a:rPr lang="en-US" sz="2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Easy Way to Add a Video or Audio Element</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&lt;video </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src</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="media/sjv_speakers_sampson.mp4"&gt;&lt;/video&gt;</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&lt;audio </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src</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="media/sjv_welcome.mp3"&gt;&lt;/audio&gt;</a:t>
            </a:r>
          </a:p>
        </p:txBody>
      </p:sp>
      <p:sp>
        <p:nvSpPr>
          <p:cNvPr id="5" name="Rectangle 4">
            <a:extLst>
              <a:ext uri="{FF2B5EF4-FFF2-40B4-BE49-F238E27FC236}">
                <a16:creationId xmlns:a16="http://schemas.microsoft.com/office/drawing/2014/main" id="{71129E07-9279-4F84-9B7A-05220D2E0EED}"/>
              </a:ext>
            </a:extLst>
          </p:cNvPr>
          <p:cNvSpPr/>
          <p:nvPr/>
        </p:nvSpPr>
        <p:spPr>
          <a:xfrm>
            <a:off x="457200" y="1436936"/>
            <a:ext cx="8229600" cy="2262158"/>
          </a:xfrm>
          <a:prstGeom prst="rect">
            <a:avLst/>
          </a:prstGeom>
        </p:spPr>
        <p:txBody>
          <a:bodyPr wrap="square">
            <a:spAutoFit/>
          </a:bodyPr>
          <a:lstStyle/>
          <a:p>
            <a:pPr>
              <a:spcAft>
                <a:spcPts val="600"/>
              </a:spcAft>
              <a:tabLst>
                <a:tab pos="1371600" algn="l"/>
              </a:tabLst>
            </a:pPr>
            <a:r>
              <a:rPr lang="en-US" sz="2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Video Element for Playing MPEG-4, </a:t>
            </a:r>
            <a:r>
              <a:rPr lang="en-US" sz="2000" b="1" dirty="0" err="1">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Ogg</a:t>
            </a:r>
            <a:r>
              <a:rPr lang="en-US" sz="2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(Theora), and </a:t>
            </a:r>
            <a:r>
              <a:rPr lang="en-US" sz="2000" b="1" dirty="0" err="1">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WebM</a:t>
            </a:r>
            <a:r>
              <a:rPr lang="en-US" sz="2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media types</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&lt;video id="</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videoplayer</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 width="480" height="270" controls </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       </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autoplay</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&gt;</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    &lt;source </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src</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="media/sjv_speakers_sampson.mp4"&gt;</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    &lt;source </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src</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="media/</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sjv_speakers_sampson.webm</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 </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            </a:t>
            </a:r>
            <a:r>
              <a:rPr lang="en-US" sz="1200" b="1" dirty="0">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type='video/</a:t>
            </a:r>
            <a:r>
              <a:rPr lang="en-US" sz="1200" b="1" dirty="0" err="1">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webm</a:t>
            </a:r>
            <a:r>
              <a:rPr lang="en-US" sz="1200" b="1" dirty="0">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 codecs="vp8, </a:t>
            </a:r>
            <a:r>
              <a:rPr lang="en-US" sz="1200" b="1" dirty="0" err="1">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vorbis</a:t>
            </a:r>
            <a:r>
              <a:rPr lang="en-US" sz="1200" b="1" dirty="0">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&gt;</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    &lt;source </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src</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="media/</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sjv_speakers_sampson.ogv</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 </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            </a:t>
            </a:r>
            <a:r>
              <a:rPr lang="en-US" sz="1200" b="1" dirty="0">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type='video/</a:t>
            </a:r>
            <a:r>
              <a:rPr lang="en-US" sz="1200" b="1" dirty="0" err="1">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ogg</a:t>
            </a:r>
            <a:r>
              <a:rPr lang="en-US" sz="1200" b="1" dirty="0">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 codecs="</a:t>
            </a:r>
            <a:r>
              <a:rPr lang="en-US" sz="1200" b="1" dirty="0" err="1">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theora</a:t>
            </a:r>
            <a:r>
              <a:rPr lang="en-US" sz="1200" b="1" dirty="0">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 </a:t>
            </a:r>
            <a:r>
              <a:rPr lang="en-US" sz="1200" b="1" dirty="0" err="1">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vorbis</a:t>
            </a:r>
            <a:r>
              <a:rPr lang="en-US" sz="1200" b="1" dirty="0">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&gt;</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&lt;/video&gt;</a:t>
            </a:r>
          </a:p>
        </p:txBody>
      </p:sp>
      <p:sp>
        <p:nvSpPr>
          <p:cNvPr id="9" name="Rectangle 8">
            <a:extLst>
              <a:ext uri="{FF2B5EF4-FFF2-40B4-BE49-F238E27FC236}">
                <a16:creationId xmlns:a16="http://schemas.microsoft.com/office/drawing/2014/main" id="{9DD2379D-C88B-4FA7-804A-EEF7369BF193}"/>
              </a:ext>
            </a:extLst>
          </p:cNvPr>
          <p:cNvSpPr/>
          <p:nvPr/>
        </p:nvSpPr>
        <p:spPr>
          <a:xfrm>
            <a:off x="457200" y="3673117"/>
            <a:ext cx="8763000" cy="1215717"/>
          </a:xfrm>
          <a:prstGeom prst="rect">
            <a:avLst/>
          </a:prstGeom>
        </p:spPr>
        <p:txBody>
          <a:bodyPr wrap="square">
            <a:spAutoFit/>
          </a:bodyPr>
          <a:lstStyle/>
          <a:p>
            <a:pPr>
              <a:spcAft>
                <a:spcPts val="600"/>
              </a:spcAft>
              <a:tabLst>
                <a:tab pos="1371600" algn="l"/>
              </a:tabLst>
            </a:pPr>
            <a:r>
              <a:rPr lang="en-US" sz="2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Audio Element for Playing MP3 and </a:t>
            </a:r>
            <a:r>
              <a:rPr lang="en-US" sz="2000" b="1" dirty="0" err="1">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Ogg</a:t>
            </a:r>
            <a:r>
              <a:rPr lang="en-US" sz="2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a:t>
            </a:r>
            <a:r>
              <a:rPr lang="en-US" sz="2000" b="1" dirty="0" err="1">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Vorbis</a:t>
            </a:r>
            <a:r>
              <a:rPr lang="en-US" sz="2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media types</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&lt;audio id="</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audioplayer</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 controls </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autoplay</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&gt;</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    &lt;source </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src</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="media/sjv_welcome.ogg" type="audio/</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ogg</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"&gt;</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    &lt;source </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src</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="media/sjv_welcome.mp3" type="audio/mp3"&gt;</a:t>
            </a: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&lt;/audio&gt;</a:t>
            </a:r>
          </a:p>
        </p:txBody>
      </p:sp>
    </p:spTree>
    <p:extLst>
      <p:ext uri="{BB962C8B-B14F-4D97-AF65-F5344CB8AC3E}">
        <p14:creationId xmlns:p14="http://schemas.microsoft.com/office/powerpoint/2010/main" val="10479199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92" y="639634"/>
            <a:ext cx="8229600" cy="443484"/>
          </a:xfrm>
        </p:spPr>
        <p:txBody>
          <a:bodyPr>
            <a:noAutofit/>
          </a:bodyPr>
          <a:lstStyle/>
          <a:p>
            <a:r>
              <a:rPr lang="en-US" sz="2800" dirty="0"/>
              <a:t>The Object and </a:t>
            </a:r>
            <a:r>
              <a:rPr lang="en-US" sz="2800" dirty="0" err="1"/>
              <a:t>Param</a:t>
            </a:r>
            <a:r>
              <a:rPr lang="en-US" sz="2800" dirty="0"/>
              <a:t> Elements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9692197"/>
              </p:ext>
            </p:extLst>
          </p:nvPr>
        </p:nvGraphicFramePr>
        <p:xfrm>
          <a:off x="381000" y="1083118"/>
          <a:ext cx="8228929" cy="1668780"/>
        </p:xfrm>
        <a:graphic>
          <a:graphicData uri="http://schemas.openxmlformats.org/drawingml/2006/table">
            <a:tbl>
              <a:tblPr firstRow="1" bandRow="1">
                <a:tableStyleId>{5C22544A-7EE6-4342-B048-85BDC9FD1C3A}</a:tableStyleId>
              </a:tblPr>
              <a:tblGrid>
                <a:gridCol w="1322143">
                  <a:extLst>
                    <a:ext uri="{9D8B030D-6E8A-4147-A177-3AD203B41FA5}">
                      <a16:colId xmlns:a16="http://schemas.microsoft.com/office/drawing/2014/main" val="20000"/>
                    </a:ext>
                  </a:extLst>
                </a:gridCol>
                <a:gridCol w="6906786">
                  <a:extLst>
                    <a:ext uri="{9D8B030D-6E8A-4147-A177-3AD203B41FA5}">
                      <a16:colId xmlns:a16="http://schemas.microsoft.com/office/drawing/2014/main" val="20001"/>
                    </a:ext>
                  </a:extLst>
                </a:gridCol>
              </a:tblGrid>
              <a:tr h="99060">
                <a:tc>
                  <a:txBody>
                    <a:bodyPr/>
                    <a:lstStyle/>
                    <a:p>
                      <a:r>
                        <a:rPr lang="en-US" sz="1200" kern="1200" dirty="0">
                          <a:effectLst/>
                          <a:latin typeface="+mj-lt"/>
                        </a:rPr>
                        <a:t>Element	</a:t>
                      </a:r>
                      <a:endParaRPr lang="en-US" sz="1200" dirty="0">
                        <a:solidFill>
                          <a:schemeClr val="tx1"/>
                        </a:solidFill>
                        <a:latin typeface="+mj-lt"/>
                      </a:endParaRPr>
                    </a:p>
                  </a:txBody>
                  <a:tcPr marL="90394" marR="90394"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effectLst/>
                          <a:latin typeface="+mj-lt"/>
                        </a:rPr>
                        <a:t>Description</a:t>
                      </a:r>
                      <a:endParaRPr lang="en-US" sz="1200" b="1" kern="1200" dirty="0">
                        <a:solidFill>
                          <a:schemeClr val="tx1"/>
                        </a:solidFill>
                        <a:effectLst/>
                        <a:latin typeface="+mj-lt"/>
                        <a:ea typeface="+mn-ea"/>
                        <a:cs typeface="+mn-cs"/>
                      </a:endParaRPr>
                    </a:p>
                  </a:txBody>
                  <a:tcPr marL="90394" marR="90394" marT="34290" marB="34290"/>
                </a:tc>
                <a:extLst>
                  <a:ext uri="{0D108BD9-81ED-4DB2-BD59-A6C34878D82A}">
                    <a16:rowId xmlns:a16="http://schemas.microsoft.com/office/drawing/2014/main" val="10000"/>
                  </a:ext>
                </a:extLst>
              </a:tr>
              <a:tr h="2334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object	</a:t>
                      </a:r>
                      <a:endParaRPr lang="en-US" sz="1100" dirty="0">
                        <a:solidFill>
                          <a:schemeClr val="tx1"/>
                        </a:solidFill>
                        <a:latin typeface="+mj-lt"/>
                      </a:endParaRPr>
                    </a:p>
                  </a:txBody>
                  <a:tcPr marL="90394" marR="90394"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Embeds a media file into a web page.</a:t>
                      </a:r>
                      <a:endParaRPr lang="en-US" sz="1100" b="1" kern="1200" dirty="0">
                        <a:solidFill>
                          <a:schemeClr val="tx1"/>
                        </a:solidFill>
                        <a:effectLst/>
                        <a:latin typeface="+mj-lt"/>
                        <a:ea typeface="+mn-ea"/>
                        <a:cs typeface="+mn-cs"/>
                      </a:endParaRPr>
                    </a:p>
                  </a:txBody>
                  <a:tcPr marL="90394" marR="90394" marT="34290" marB="34290"/>
                </a:tc>
                <a:extLst>
                  <a:ext uri="{0D108BD9-81ED-4DB2-BD59-A6C34878D82A}">
                    <a16:rowId xmlns:a16="http://schemas.microsoft.com/office/drawing/2014/main" val="10001"/>
                  </a:ext>
                </a:extLst>
              </a:tr>
              <a:tr h="2334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err="1">
                          <a:effectLst/>
                          <a:latin typeface="+mj-lt"/>
                        </a:rPr>
                        <a:t>param</a:t>
                      </a:r>
                      <a:r>
                        <a:rPr lang="en-US" sz="1100" kern="1200" dirty="0">
                          <a:effectLst/>
                          <a:latin typeface="+mj-lt"/>
                        </a:rPr>
                        <a:t>	</a:t>
                      </a:r>
                      <a:endParaRPr lang="en-US" sz="1100" dirty="0">
                        <a:solidFill>
                          <a:schemeClr val="tx1"/>
                        </a:solidFill>
                        <a:latin typeface="+mj-lt"/>
                      </a:endParaRPr>
                    </a:p>
                  </a:txBody>
                  <a:tcPr marL="90394" marR="90394"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Provides parameters to the media player that’s used to open a file.</a:t>
                      </a:r>
                      <a:endParaRPr lang="en-US" sz="1100" b="1" kern="1200" dirty="0">
                        <a:solidFill>
                          <a:schemeClr val="tx1"/>
                        </a:solidFill>
                        <a:effectLst/>
                        <a:latin typeface="+mj-lt"/>
                        <a:ea typeface="+mn-ea"/>
                        <a:cs typeface="+mn-cs"/>
                      </a:endParaRPr>
                    </a:p>
                  </a:txBody>
                  <a:tcPr marL="90394" marR="90394" marT="34290" marB="34290"/>
                </a:tc>
                <a:extLst>
                  <a:ext uri="{0D108BD9-81ED-4DB2-BD59-A6C34878D82A}">
                    <a16:rowId xmlns:a16="http://schemas.microsoft.com/office/drawing/2014/main" val="10002"/>
                  </a:ext>
                </a:extLst>
              </a:tr>
              <a:tr h="233478">
                <a:tc>
                  <a:txBody>
                    <a:bodyPr/>
                    <a:lstStyle/>
                    <a:p>
                      <a:pPr lvl="0"/>
                      <a:r>
                        <a:rPr lang="en-US" sz="1100" kern="1200" dirty="0">
                          <a:effectLst/>
                          <a:latin typeface="+mj-lt"/>
                        </a:rPr>
                        <a:t>type</a:t>
                      </a:r>
                      <a:endParaRPr lang="en-US" sz="1100" b="1" kern="1200" dirty="0">
                        <a:solidFill>
                          <a:schemeClr val="dk1"/>
                        </a:solidFill>
                        <a:effectLst/>
                        <a:latin typeface="+mj-lt"/>
                        <a:ea typeface="+mn-ea"/>
                        <a:cs typeface="+mn-cs"/>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The MIME Type</a:t>
                      </a:r>
                      <a:endParaRPr lang="en-US" sz="1100" b="1" kern="1200" dirty="0">
                        <a:solidFill>
                          <a:schemeClr val="tx1"/>
                        </a:solidFill>
                        <a:effectLst/>
                        <a:latin typeface="+mj-lt"/>
                        <a:ea typeface="+mn-ea"/>
                        <a:cs typeface="+mn-cs"/>
                      </a:endParaRPr>
                    </a:p>
                  </a:txBody>
                  <a:tcPr marT="34290" marB="34290"/>
                </a:tc>
                <a:extLst>
                  <a:ext uri="{0D108BD9-81ED-4DB2-BD59-A6C34878D82A}">
                    <a16:rowId xmlns:a16="http://schemas.microsoft.com/office/drawing/2014/main" val="3773944896"/>
                  </a:ext>
                </a:extLst>
              </a:tr>
              <a:tr h="2334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data	</a:t>
                      </a:r>
                      <a:endParaRPr lang="en-US" sz="1100" b="1" dirty="0">
                        <a:solidFill>
                          <a:schemeClr val="tx1"/>
                        </a:solidFill>
                        <a:latin typeface="+mj-lt"/>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j-lt"/>
                        </a:rPr>
                        <a:t>URL</a:t>
                      </a:r>
                      <a:endParaRPr lang="en-US" sz="1100" b="1" dirty="0">
                        <a:solidFill>
                          <a:schemeClr val="tx1"/>
                        </a:solidFill>
                        <a:latin typeface="+mj-lt"/>
                      </a:endParaRPr>
                    </a:p>
                  </a:txBody>
                  <a:tcPr marT="34290" marB="34290"/>
                </a:tc>
                <a:extLst>
                  <a:ext uri="{0D108BD9-81ED-4DB2-BD59-A6C34878D82A}">
                    <a16:rowId xmlns:a16="http://schemas.microsoft.com/office/drawing/2014/main" val="3624722111"/>
                  </a:ext>
                </a:extLst>
              </a:tr>
              <a:tr h="2334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width</a:t>
                      </a:r>
                      <a:endParaRPr lang="en-US" sz="1100" dirty="0">
                        <a:solidFill>
                          <a:schemeClr val="tx1"/>
                        </a:solidFill>
                        <a:latin typeface="+mj-lt"/>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Width</a:t>
                      </a:r>
                      <a:endParaRPr lang="en-US" sz="1100" b="1" kern="1200" dirty="0">
                        <a:solidFill>
                          <a:schemeClr val="tx1"/>
                        </a:solidFill>
                        <a:effectLst/>
                        <a:latin typeface="+mj-lt"/>
                        <a:ea typeface="+mn-ea"/>
                        <a:cs typeface="+mn-cs"/>
                      </a:endParaRPr>
                    </a:p>
                  </a:txBody>
                  <a:tcPr marT="34290" marB="34290"/>
                </a:tc>
                <a:extLst>
                  <a:ext uri="{0D108BD9-81ED-4DB2-BD59-A6C34878D82A}">
                    <a16:rowId xmlns:a16="http://schemas.microsoft.com/office/drawing/2014/main" val="1343415363"/>
                  </a:ext>
                </a:extLst>
              </a:tr>
              <a:tr h="2334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height</a:t>
                      </a:r>
                      <a:endParaRPr lang="en-US" sz="1100" dirty="0">
                        <a:solidFill>
                          <a:schemeClr val="tx1"/>
                        </a:solidFill>
                        <a:latin typeface="+mj-lt"/>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Height</a:t>
                      </a:r>
                      <a:endParaRPr lang="en-US" sz="1100" b="1" kern="1200" dirty="0">
                        <a:solidFill>
                          <a:schemeClr val="tx1"/>
                        </a:solidFill>
                        <a:effectLst/>
                        <a:latin typeface="+mj-lt"/>
                        <a:ea typeface="+mn-ea"/>
                        <a:cs typeface="+mn-cs"/>
                      </a:endParaRPr>
                    </a:p>
                  </a:txBody>
                  <a:tcPr marT="34290" marB="34290"/>
                </a:tc>
                <a:extLst>
                  <a:ext uri="{0D108BD9-81ED-4DB2-BD59-A6C34878D82A}">
                    <a16:rowId xmlns:a16="http://schemas.microsoft.com/office/drawing/2014/main" val="3523241871"/>
                  </a:ext>
                </a:extLst>
              </a:tr>
            </a:tbl>
          </a:graphicData>
        </a:graphic>
      </p:graphicFrame>
      <p:sp>
        <p:nvSpPr>
          <p:cNvPr id="9" name="Title 1"/>
          <p:cNvSpPr txBox="1">
            <a:spLocks/>
          </p:cNvSpPr>
          <p:nvPr/>
        </p:nvSpPr>
        <p:spPr bwMode="auto">
          <a:xfrm>
            <a:off x="342564" y="2989341"/>
            <a:ext cx="8305800" cy="5016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buClr>
                <a:srgbClr val="A50021"/>
              </a:buClr>
              <a:defRPr sz="3600" b="1">
                <a:solidFill>
                  <a:srgbClr val="002060"/>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2pPr>
            <a:lvl3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3pPr>
            <a:lvl4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4pPr>
            <a:lvl5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5pPr>
            <a:lvl6pPr marL="4572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6pPr>
            <a:lvl7pPr marL="9144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7pPr>
            <a:lvl8pPr marL="13716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8pPr>
            <a:lvl9pPr marL="18288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9pPr>
          </a:lstStyle>
          <a:p>
            <a:r>
              <a:rPr lang="en-US" sz="2800" dirty="0">
                <a:solidFill>
                  <a:srgbClr val="04617B"/>
                </a:solidFill>
              </a:rPr>
              <a:t>Attributes of the </a:t>
            </a:r>
            <a:r>
              <a:rPr lang="en-US" sz="2800" dirty="0" err="1">
                <a:solidFill>
                  <a:srgbClr val="04617B"/>
                </a:solidFill>
              </a:rPr>
              <a:t>Param</a:t>
            </a:r>
            <a:r>
              <a:rPr lang="en-US" sz="2800" dirty="0">
                <a:solidFill>
                  <a:srgbClr val="04617B"/>
                </a:solidFill>
              </a:rPr>
              <a:t> Elements</a:t>
            </a:r>
          </a:p>
        </p:txBody>
      </p:sp>
      <p:graphicFrame>
        <p:nvGraphicFramePr>
          <p:cNvPr id="12" name="Content Placeholder 3"/>
          <p:cNvGraphicFramePr>
            <a:graphicFrameLocks/>
          </p:cNvGraphicFramePr>
          <p:nvPr>
            <p:extLst>
              <p:ext uri="{D42A27DB-BD31-4B8C-83A1-F6EECF244321}">
                <p14:modId xmlns:p14="http://schemas.microsoft.com/office/powerpoint/2010/main" val="3158922354"/>
              </p:ext>
            </p:extLst>
          </p:nvPr>
        </p:nvGraphicFramePr>
        <p:xfrm>
          <a:off x="381000" y="3405207"/>
          <a:ext cx="8010185" cy="723900"/>
        </p:xfrm>
        <a:graphic>
          <a:graphicData uri="http://schemas.openxmlformats.org/drawingml/2006/table">
            <a:tbl>
              <a:tblPr firstRow="1" bandRow="1">
                <a:tableStyleId>{5C22544A-7EE6-4342-B048-85BDC9FD1C3A}</a:tableStyleId>
              </a:tblPr>
              <a:tblGrid>
                <a:gridCol w="1286998">
                  <a:extLst>
                    <a:ext uri="{9D8B030D-6E8A-4147-A177-3AD203B41FA5}">
                      <a16:colId xmlns:a16="http://schemas.microsoft.com/office/drawing/2014/main" val="20000"/>
                    </a:ext>
                  </a:extLst>
                </a:gridCol>
                <a:gridCol w="6723187">
                  <a:extLst>
                    <a:ext uri="{9D8B030D-6E8A-4147-A177-3AD203B41FA5}">
                      <a16:colId xmlns:a16="http://schemas.microsoft.com/office/drawing/2014/main" val="20001"/>
                    </a:ext>
                  </a:extLst>
                </a:gridCol>
              </a:tblGrid>
              <a:tr h="251460">
                <a:tc>
                  <a:txBody>
                    <a:bodyPr/>
                    <a:lstStyle/>
                    <a:p>
                      <a:r>
                        <a:rPr lang="en-US" sz="1200" kern="1200" dirty="0">
                          <a:effectLst/>
                          <a:latin typeface="+mj-lt"/>
                        </a:rPr>
                        <a:t>Element	</a:t>
                      </a:r>
                      <a:endParaRPr lang="en-US" sz="1200" dirty="0">
                        <a:solidFill>
                          <a:schemeClr val="tx1"/>
                        </a:solidFill>
                        <a:latin typeface="+mj-lt"/>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effectLst/>
                          <a:latin typeface="+mj-lt"/>
                        </a:rPr>
                        <a:t>Description</a:t>
                      </a:r>
                      <a:endParaRPr lang="en-US" sz="1200" b="1" kern="1200" dirty="0">
                        <a:solidFill>
                          <a:schemeClr val="tx1"/>
                        </a:solidFill>
                        <a:effectLst/>
                        <a:latin typeface="+mj-lt"/>
                        <a:ea typeface="+mn-ea"/>
                        <a:cs typeface="+mn-cs"/>
                      </a:endParaRPr>
                    </a:p>
                  </a:txBody>
                  <a:tcPr marT="34290" marB="34290"/>
                </a:tc>
                <a:extLst>
                  <a:ext uri="{0D108BD9-81ED-4DB2-BD59-A6C34878D82A}">
                    <a16:rowId xmlns:a16="http://schemas.microsoft.com/office/drawing/2014/main" val="10000"/>
                  </a:ext>
                </a:extLst>
              </a:tr>
              <a:tr h="228600">
                <a:tc>
                  <a:txBody>
                    <a:bodyPr/>
                    <a:lstStyle/>
                    <a:p>
                      <a:pPr lvl="0"/>
                      <a:r>
                        <a:rPr lang="en-US" sz="1100" kern="1200" dirty="0">
                          <a:effectLst/>
                          <a:latin typeface="+mj-lt"/>
                        </a:rPr>
                        <a:t>name</a:t>
                      </a:r>
                      <a:endParaRPr lang="en-US" sz="1100" b="1" kern="1200" dirty="0">
                        <a:solidFill>
                          <a:schemeClr val="dk1"/>
                        </a:solidFill>
                        <a:effectLst/>
                        <a:latin typeface="+mj-lt"/>
                        <a:ea typeface="+mn-ea"/>
                        <a:cs typeface="+mn-cs"/>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The name of the parameter</a:t>
                      </a:r>
                      <a:endParaRPr lang="en-US" sz="1100" b="1" kern="1200" dirty="0">
                        <a:solidFill>
                          <a:schemeClr val="tx1"/>
                        </a:solidFill>
                        <a:effectLst/>
                        <a:latin typeface="+mj-lt"/>
                        <a:ea typeface="+mn-ea"/>
                        <a:cs typeface="+mn-cs"/>
                      </a:endParaRPr>
                    </a:p>
                  </a:txBody>
                  <a:tcPr marT="34290" marB="34290"/>
                </a:tc>
                <a:extLst>
                  <a:ext uri="{0D108BD9-81ED-4DB2-BD59-A6C34878D82A}">
                    <a16:rowId xmlns:a16="http://schemas.microsoft.com/office/drawing/2014/main" val="10001"/>
                  </a:ext>
                </a:extLst>
              </a:tr>
              <a:tr h="228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value</a:t>
                      </a:r>
                      <a:endParaRPr lang="en-US" sz="1100" dirty="0">
                        <a:solidFill>
                          <a:schemeClr val="tx1"/>
                        </a:solidFill>
                        <a:latin typeface="+mj-lt"/>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The value of the parameter</a:t>
                      </a:r>
                      <a:endParaRPr lang="en-US" sz="1100" b="1" kern="1200" dirty="0">
                        <a:solidFill>
                          <a:schemeClr val="tx1"/>
                        </a:solidFill>
                        <a:effectLst/>
                        <a:latin typeface="+mj-lt"/>
                        <a:ea typeface="+mn-ea"/>
                        <a:cs typeface="+mn-cs"/>
                      </a:endParaRPr>
                    </a:p>
                  </a:txBody>
                  <a:tcPr marT="34290" marB="34290"/>
                </a:tc>
                <a:extLst>
                  <a:ext uri="{0D108BD9-81ED-4DB2-BD59-A6C34878D82A}">
                    <a16:rowId xmlns:a16="http://schemas.microsoft.com/office/drawing/2014/main" val="10002"/>
                  </a:ext>
                </a:extLst>
              </a:tr>
            </a:tbl>
          </a:graphicData>
        </a:graphic>
      </p:graphicFrame>
      <p:sp>
        <p:nvSpPr>
          <p:cNvPr id="3" name="Date Placeholder 2"/>
          <p:cNvSpPr>
            <a:spLocks noGrp="1"/>
          </p:cNvSpPr>
          <p:nvPr>
            <p:ph type="dt" sz="half" idx="10"/>
          </p:nvPr>
        </p:nvSpPr>
        <p:spPr/>
        <p:txBody>
          <a:bodyPr/>
          <a:lstStyle/>
          <a:p>
            <a:fld id="{6D079976-6DCC-4A54-AD8B-02A26EC50C06}"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78</a:t>
            </a:fld>
            <a:endParaRPr lang="en-US"/>
          </a:p>
        </p:txBody>
      </p:sp>
    </p:spTree>
    <p:extLst>
      <p:ext uri="{BB962C8B-B14F-4D97-AF65-F5344CB8AC3E}">
        <p14:creationId xmlns:p14="http://schemas.microsoft.com/office/powerpoint/2010/main" val="22936606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Object Element for Flash File</a:t>
            </a:r>
          </a:p>
        </p:txBody>
      </p:sp>
      <p:sp>
        <p:nvSpPr>
          <p:cNvPr id="4" name="Date Placeholder 3"/>
          <p:cNvSpPr>
            <a:spLocks noGrp="1"/>
          </p:cNvSpPr>
          <p:nvPr>
            <p:ph type="dt" sz="half" idx="10"/>
          </p:nvPr>
        </p:nvSpPr>
        <p:spPr/>
        <p:txBody>
          <a:bodyPr/>
          <a:lstStyle/>
          <a:p>
            <a:fld id="{65AD92F8-D529-4D1E-B4DC-A0ADD3A8CC33}" type="datetime1">
              <a:rPr lang="en-US" smtClean="0"/>
              <a:t>1/21/2019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79</a:t>
            </a:fld>
            <a:endParaRPr lang="en-US"/>
          </a:p>
        </p:txBody>
      </p:sp>
      <p:sp>
        <p:nvSpPr>
          <p:cNvPr id="3" name="Rectangle 2">
            <a:extLst>
              <a:ext uri="{FF2B5EF4-FFF2-40B4-BE49-F238E27FC236}">
                <a16:creationId xmlns:a16="http://schemas.microsoft.com/office/drawing/2014/main" id="{64C241D2-593F-4BE2-A45D-C7700584611E}"/>
              </a:ext>
            </a:extLst>
          </p:cNvPr>
          <p:cNvSpPr/>
          <p:nvPr/>
        </p:nvSpPr>
        <p:spPr>
          <a:xfrm>
            <a:off x="114300" y="1598961"/>
            <a:ext cx="8458200" cy="1477328"/>
          </a:xfrm>
          <a:prstGeom prst="rect">
            <a:avLst/>
          </a:prstGeom>
        </p:spPr>
        <p:txBody>
          <a:bodyPr wrap="square">
            <a:spAutoFit/>
          </a:bodyPr>
          <a:lstStyle/>
          <a:p>
            <a:pPr marL="347345" marR="0">
              <a:spcBef>
                <a:spcPts val="0"/>
              </a:spcBef>
              <a:spcAft>
                <a:spcPts val="0"/>
              </a:spcAft>
              <a:tabLst>
                <a:tab pos="1371600" algn="l"/>
              </a:tabLst>
            </a:pPr>
            <a:r>
              <a:rPr lang="en-US" b="1" dirty="0">
                <a:latin typeface="Courier New" panose="02070309020205020404" pitchFamily="49" charset="0"/>
                <a:ea typeface="Times New Roman" panose="02020603050405020304" pitchFamily="18" charset="0"/>
                <a:cs typeface="Times New Roman" panose="02020603050405020304" pitchFamily="18" charset="0"/>
              </a:rPr>
              <a:t>&lt;object type="application/x-shockwave-flash"</a:t>
            </a:r>
          </a:p>
          <a:p>
            <a:pPr marL="347345" marR="0">
              <a:spcBef>
                <a:spcPts val="0"/>
              </a:spcBef>
              <a:spcAft>
                <a:spcPts val="0"/>
              </a:spcAft>
              <a:tabLst>
                <a:tab pos="1371600" algn="l"/>
              </a:tabLst>
            </a:pPr>
            <a:r>
              <a:rPr lang="en-US" b="1" dirty="0">
                <a:latin typeface="Courier New" panose="02070309020205020404" pitchFamily="49" charset="0"/>
                <a:ea typeface="Times New Roman" panose="02020603050405020304" pitchFamily="18" charset="0"/>
                <a:cs typeface="Times New Roman" panose="02020603050405020304" pitchFamily="18" charset="0"/>
              </a:rPr>
              <a:t>        data="media/sjv_anniversary.swf" width="400" </a:t>
            </a:r>
          </a:p>
          <a:p>
            <a:pPr marL="347345" marR="0">
              <a:spcBef>
                <a:spcPts val="0"/>
              </a:spcBef>
              <a:spcAft>
                <a:spcPts val="0"/>
              </a:spcAft>
              <a:tabLst>
                <a:tab pos="1371600" algn="l"/>
              </a:tabLst>
            </a:pPr>
            <a:r>
              <a:rPr lang="en-US" b="1" dirty="0">
                <a:latin typeface="Courier New" panose="02070309020205020404" pitchFamily="49" charset="0"/>
                <a:ea typeface="Times New Roman" panose="02020603050405020304" pitchFamily="18" charset="0"/>
                <a:cs typeface="Times New Roman" panose="02020603050405020304" pitchFamily="18" charset="0"/>
              </a:rPr>
              <a:t>        height="150"&gt;</a:t>
            </a:r>
          </a:p>
          <a:p>
            <a:pPr marL="347345" marR="0">
              <a:spcBef>
                <a:spcPts val="0"/>
              </a:spcBef>
              <a:spcAft>
                <a:spcPts val="0"/>
              </a:spcAft>
              <a:tabLst>
                <a:tab pos="1371600" algn="l"/>
              </a:tabLst>
            </a:pPr>
            <a:r>
              <a:rPr lang="en-US" b="1" dirty="0">
                <a:latin typeface="Courier New" panose="02070309020205020404" pitchFamily="49" charset="0"/>
                <a:ea typeface="Times New Roman" panose="02020603050405020304" pitchFamily="18" charset="0"/>
                <a:cs typeface="Times New Roman" panose="02020603050405020304" pitchFamily="18" charset="0"/>
              </a:rPr>
              <a:t>    &lt;</a:t>
            </a:r>
            <a:r>
              <a:rPr lang="en-US" b="1" dirty="0" err="1">
                <a:latin typeface="Courier New" panose="02070309020205020404" pitchFamily="49" charset="0"/>
                <a:ea typeface="Times New Roman" panose="02020603050405020304" pitchFamily="18" charset="0"/>
                <a:cs typeface="Times New Roman" panose="02020603050405020304" pitchFamily="18" charset="0"/>
              </a:rPr>
              <a:t>param</a:t>
            </a:r>
            <a:r>
              <a:rPr lang="en-US" b="1" dirty="0">
                <a:latin typeface="Courier New" panose="02070309020205020404" pitchFamily="49" charset="0"/>
                <a:ea typeface="Times New Roman" panose="02020603050405020304" pitchFamily="18" charset="0"/>
                <a:cs typeface="Times New Roman" panose="02020603050405020304" pitchFamily="18" charset="0"/>
              </a:rPr>
              <a:t> name="</a:t>
            </a:r>
            <a:r>
              <a:rPr lang="en-US" b="1" dirty="0" err="1">
                <a:latin typeface="Courier New" panose="02070309020205020404" pitchFamily="49" charset="0"/>
                <a:ea typeface="Times New Roman" panose="02020603050405020304" pitchFamily="18" charset="0"/>
                <a:cs typeface="Times New Roman" panose="02020603050405020304" pitchFamily="18" charset="0"/>
              </a:rPr>
              <a:t>autoplay</a:t>
            </a:r>
            <a:r>
              <a:rPr lang="en-US" b="1" dirty="0">
                <a:latin typeface="Courier New" panose="02070309020205020404" pitchFamily="49" charset="0"/>
                <a:ea typeface="Times New Roman" panose="02020603050405020304" pitchFamily="18" charset="0"/>
                <a:cs typeface="Times New Roman" panose="02020603050405020304" pitchFamily="18" charset="0"/>
              </a:rPr>
              <a:t>" value="true"&gt;</a:t>
            </a:r>
          </a:p>
          <a:p>
            <a:pPr marL="347345" marR="0">
              <a:spcBef>
                <a:spcPts val="0"/>
              </a:spcBef>
              <a:spcAft>
                <a:spcPts val="0"/>
              </a:spcAft>
              <a:tabLst>
                <a:tab pos="1371600" algn="l"/>
              </a:tabLst>
            </a:pPr>
            <a:r>
              <a:rPr lang="en-US" b="1" dirty="0">
                <a:latin typeface="Courier New" panose="02070309020205020404" pitchFamily="49" charset="0"/>
                <a:ea typeface="Times New Roman" panose="02020603050405020304" pitchFamily="18" charset="0"/>
                <a:cs typeface="Times New Roman" panose="02020603050405020304" pitchFamily="18" charset="0"/>
              </a:rPr>
              <a:t>&lt;/object&gt;</a:t>
            </a:r>
          </a:p>
        </p:txBody>
      </p:sp>
    </p:spTree>
    <p:extLst>
      <p:ext uri="{BB962C8B-B14F-4D97-AF65-F5344CB8AC3E}">
        <p14:creationId xmlns:p14="http://schemas.microsoft.com/office/powerpoint/2010/main" val="54445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595884"/>
          </a:xfrm>
        </p:spPr>
        <p:txBody>
          <a:bodyPr/>
          <a:lstStyle/>
          <a:p>
            <a:r>
              <a:rPr lang="en-US" sz="2800" b="1" dirty="0">
                <a:effectLst>
                  <a:outerShdw blurRad="38100" dist="38100" dir="2700000" algn="tl">
                    <a:srgbClr val="000000">
                      <a:alpha val="43137"/>
                    </a:srgbClr>
                  </a:outerShdw>
                </a:effectLst>
              </a:rPr>
              <a:t>The Document Object Model (DOM) for a Web Page</a:t>
            </a:r>
          </a:p>
        </p:txBody>
      </p:sp>
      <p:sp>
        <p:nvSpPr>
          <p:cNvPr id="3" name="Date Placeholder 2"/>
          <p:cNvSpPr>
            <a:spLocks noGrp="1"/>
          </p:cNvSpPr>
          <p:nvPr>
            <p:ph type="dt" sz="half" idx="10"/>
          </p:nvPr>
        </p:nvSpPr>
        <p:spPr/>
        <p:txBody>
          <a:bodyPr/>
          <a:lstStyle/>
          <a:p>
            <a:fld id="{2C57D5B2-8D29-4B4F-A757-54EED2C9CA67}" type="datetime1">
              <a:rPr lang="en-US" smtClean="0"/>
              <a:t>1/21/2019</a:t>
            </a:fld>
            <a:endParaRPr lang="en-US" dirty="0"/>
          </a:p>
        </p:txBody>
      </p:sp>
      <p:sp>
        <p:nvSpPr>
          <p:cNvPr id="5" name="Footer Placeholder 4"/>
          <p:cNvSpPr>
            <a:spLocks noGrp="1"/>
          </p:cNvSpPr>
          <p:nvPr>
            <p:ph type="ftr" sz="quarter" idx="11"/>
          </p:nvPr>
        </p:nvSpPr>
        <p:spPr/>
        <p:txBody>
          <a:bodyPr/>
          <a:lstStyle/>
          <a:p>
            <a:r>
              <a:rPr lang="en-US"/>
              <a:t>Copyright © 2007 - 2019 Carl M. Burnett</a:t>
            </a:r>
            <a:endParaRPr lang="en-US" dirty="0"/>
          </a:p>
        </p:txBody>
      </p:sp>
      <p:sp>
        <p:nvSpPr>
          <p:cNvPr id="4" name="Slide Number Placeholder 3"/>
          <p:cNvSpPr>
            <a:spLocks noGrp="1"/>
          </p:cNvSpPr>
          <p:nvPr>
            <p:ph type="sldNum" sz="quarter" idx="12"/>
          </p:nvPr>
        </p:nvSpPr>
        <p:spPr/>
        <p:txBody>
          <a:bodyPr/>
          <a:lstStyle/>
          <a:p>
            <a:pPr>
              <a:defRPr/>
            </a:pPr>
            <a:fld id="{11F27299-7934-46F6-B99A-F9E924C38745}" type="slidenum">
              <a:rPr lang="en-US" smtClean="0"/>
              <a:pPr>
                <a:defRPr/>
              </a:pPr>
              <a:t>8</a:t>
            </a:fld>
            <a:endParaRPr lang="en-US" dirty="0"/>
          </a:p>
        </p:txBody>
      </p:sp>
      <p:grpSp>
        <p:nvGrpSpPr>
          <p:cNvPr id="73" name="Group 72"/>
          <p:cNvGrpSpPr/>
          <p:nvPr/>
        </p:nvGrpSpPr>
        <p:grpSpPr>
          <a:xfrm>
            <a:off x="1882878" y="1442391"/>
            <a:ext cx="3299469" cy="382045"/>
            <a:chOff x="1882877" y="1602658"/>
            <a:chExt cx="3299469" cy="424495"/>
          </a:xfrm>
        </p:grpSpPr>
        <p:sp>
          <p:nvSpPr>
            <p:cNvPr id="6" name="Rounded Rectangle 5"/>
            <p:cNvSpPr/>
            <p:nvPr/>
          </p:nvSpPr>
          <p:spPr>
            <a:xfrm>
              <a:off x="1882877" y="1602658"/>
              <a:ext cx="993058" cy="3834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effectLst>
                    <a:outerShdw blurRad="38100" dist="38100" dir="2700000" algn="tl">
                      <a:srgbClr val="000000">
                        <a:alpha val="43137"/>
                      </a:srgbClr>
                    </a:outerShdw>
                  </a:effectLst>
                  <a:latin typeface="+mj-lt"/>
                </a:rPr>
                <a:t>HTML</a:t>
              </a:r>
            </a:p>
          </p:txBody>
        </p:sp>
        <p:sp>
          <p:nvSpPr>
            <p:cNvPr id="7" name="TextBox 6"/>
            <p:cNvSpPr txBox="1"/>
            <p:nvPr/>
          </p:nvSpPr>
          <p:spPr>
            <a:xfrm>
              <a:off x="3067665" y="1616784"/>
              <a:ext cx="2114681" cy="410369"/>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&lt;html&gt; &lt;/html&gt;</a:t>
              </a:r>
            </a:p>
          </p:txBody>
        </p:sp>
      </p:grpSp>
      <p:grpSp>
        <p:nvGrpSpPr>
          <p:cNvPr id="74" name="Group 73"/>
          <p:cNvGrpSpPr/>
          <p:nvPr/>
        </p:nvGrpSpPr>
        <p:grpSpPr>
          <a:xfrm>
            <a:off x="412956" y="1787504"/>
            <a:ext cx="3240475" cy="665776"/>
            <a:chOff x="412955" y="1986115"/>
            <a:chExt cx="3240475" cy="739751"/>
          </a:xfrm>
        </p:grpSpPr>
        <p:sp>
          <p:nvSpPr>
            <p:cNvPr id="8" name="Rounded Rectangle 7"/>
            <p:cNvSpPr/>
            <p:nvPr/>
          </p:nvSpPr>
          <p:spPr>
            <a:xfrm>
              <a:off x="412955" y="2315497"/>
              <a:ext cx="993058" cy="3834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effectLst>
                    <a:outerShdw blurRad="38100" dist="38100" dir="2700000" algn="tl">
                      <a:srgbClr val="000000">
                        <a:alpha val="43137"/>
                      </a:srgbClr>
                    </a:outerShdw>
                  </a:effectLst>
                  <a:latin typeface="+mj-lt"/>
                </a:rPr>
                <a:t>Head</a:t>
              </a:r>
            </a:p>
          </p:txBody>
        </p:sp>
        <p:sp>
          <p:nvSpPr>
            <p:cNvPr id="9" name="TextBox 8"/>
            <p:cNvSpPr txBox="1"/>
            <p:nvPr/>
          </p:nvSpPr>
          <p:spPr>
            <a:xfrm>
              <a:off x="1538749" y="2315497"/>
              <a:ext cx="2114681" cy="410369"/>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&lt;head&gt; &lt;/head&gt;</a:t>
              </a:r>
            </a:p>
          </p:txBody>
        </p:sp>
        <p:cxnSp>
          <p:nvCxnSpPr>
            <p:cNvPr id="32" name="Elbow Connector 31"/>
            <p:cNvCxnSpPr>
              <a:stCxn id="6" idx="2"/>
              <a:endCxn id="8" idx="0"/>
            </p:cNvCxnSpPr>
            <p:nvPr/>
          </p:nvCxnSpPr>
          <p:spPr>
            <a:xfrm rot="5400000">
              <a:off x="1479755" y="1415845"/>
              <a:ext cx="329381" cy="1469922"/>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5" name="Group 74"/>
          <p:cNvGrpSpPr/>
          <p:nvPr/>
        </p:nvGrpSpPr>
        <p:grpSpPr>
          <a:xfrm>
            <a:off x="2379405" y="1787504"/>
            <a:ext cx="5226594" cy="992909"/>
            <a:chOff x="2379405" y="1986116"/>
            <a:chExt cx="5226594" cy="1103232"/>
          </a:xfrm>
        </p:grpSpPr>
        <p:sp>
          <p:nvSpPr>
            <p:cNvPr id="10" name="Rounded Rectangle 9"/>
            <p:cNvSpPr/>
            <p:nvPr/>
          </p:nvSpPr>
          <p:spPr>
            <a:xfrm>
              <a:off x="4262284" y="2644878"/>
              <a:ext cx="993058" cy="3834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effectLst>
                    <a:outerShdw blurRad="38100" dist="38100" dir="2700000" algn="tl">
                      <a:srgbClr val="000000">
                        <a:alpha val="43137"/>
                      </a:srgbClr>
                    </a:outerShdw>
                  </a:effectLst>
                  <a:latin typeface="+mj-lt"/>
                </a:rPr>
                <a:t>Body</a:t>
              </a:r>
            </a:p>
          </p:txBody>
        </p:sp>
        <p:sp>
          <p:nvSpPr>
            <p:cNvPr id="11" name="TextBox 10"/>
            <p:cNvSpPr txBox="1"/>
            <p:nvPr/>
          </p:nvSpPr>
          <p:spPr>
            <a:xfrm>
              <a:off x="5491318" y="2678979"/>
              <a:ext cx="2114681" cy="410369"/>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&lt;body&gt; &lt;/body&gt;</a:t>
              </a:r>
            </a:p>
          </p:txBody>
        </p:sp>
        <p:cxnSp>
          <p:nvCxnSpPr>
            <p:cNvPr id="33" name="Elbow Connector 32"/>
            <p:cNvCxnSpPr>
              <a:stCxn id="6" idx="2"/>
              <a:endCxn id="10" idx="0"/>
            </p:cNvCxnSpPr>
            <p:nvPr/>
          </p:nvCxnSpPr>
          <p:spPr>
            <a:xfrm rot="16200000" flipH="1">
              <a:off x="3239728" y="1125793"/>
              <a:ext cx="658762" cy="2379407"/>
            </a:xfrm>
            <a:prstGeom prst="bentConnector3">
              <a:avLst>
                <a:gd name="adj1" fmla="val 25505"/>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388374" y="2725502"/>
            <a:ext cx="4370440" cy="909345"/>
            <a:chOff x="388374" y="3028336"/>
            <a:chExt cx="4370440" cy="1010384"/>
          </a:xfrm>
        </p:grpSpPr>
        <p:sp>
          <p:nvSpPr>
            <p:cNvPr id="17" name="Rounded Rectangle 16"/>
            <p:cNvSpPr/>
            <p:nvPr/>
          </p:nvSpPr>
          <p:spPr>
            <a:xfrm>
              <a:off x="388374" y="3686905"/>
              <a:ext cx="914399" cy="3077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effectLst>
                    <a:outerShdw blurRad="38100" dist="38100" dir="2700000" algn="tl">
                      <a:srgbClr val="000000">
                        <a:alpha val="43137"/>
                      </a:srgbClr>
                    </a:outerShdw>
                  </a:effectLst>
                  <a:latin typeface="+mj-lt"/>
                </a:rPr>
                <a:t>section</a:t>
              </a:r>
            </a:p>
          </p:txBody>
        </p:sp>
        <p:sp>
          <p:nvSpPr>
            <p:cNvPr id="19" name="TextBox 18"/>
            <p:cNvSpPr txBox="1"/>
            <p:nvPr/>
          </p:nvSpPr>
          <p:spPr>
            <a:xfrm>
              <a:off x="1320740" y="3696745"/>
              <a:ext cx="2332690" cy="341975"/>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&lt;section&gt; &lt;/section&gt;</a:t>
              </a:r>
            </a:p>
          </p:txBody>
        </p:sp>
        <p:cxnSp>
          <p:nvCxnSpPr>
            <p:cNvPr id="39" name="Elbow Connector 38"/>
            <p:cNvCxnSpPr>
              <a:stCxn id="10" idx="2"/>
              <a:endCxn id="17" idx="0"/>
            </p:cNvCxnSpPr>
            <p:nvPr/>
          </p:nvCxnSpPr>
          <p:spPr>
            <a:xfrm rot="5400000">
              <a:off x="2472910" y="1401001"/>
              <a:ext cx="658569" cy="3913239"/>
            </a:xfrm>
            <a:prstGeom prst="bentConnector3">
              <a:avLst>
                <a:gd name="adj1" fmla="val 7450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3620178" y="2725501"/>
            <a:ext cx="1813413" cy="888094"/>
            <a:chOff x="3620177" y="3028336"/>
            <a:chExt cx="1813413" cy="986771"/>
          </a:xfrm>
        </p:grpSpPr>
        <p:sp>
          <p:nvSpPr>
            <p:cNvPr id="13" name="Rounded Rectangle 12"/>
            <p:cNvSpPr/>
            <p:nvPr/>
          </p:nvSpPr>
          <p:spPr>
            <a:xfrm>
              <a:off x="3620177" y="3696745"/>
              <a:ext cx="467033" cy="2605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effectLst>
                    <a:outerShdw blurRad="38100" dist="38100" dir="2700000" algn="tl">
                      <a:srgbClr val="000000">
                        <a:alpha val="43137"/>
                      </a:srgbClr>
                    </a:outerShdw>
                  </a:effectLst>
                  <a:latin typeface="+mj-lt"/>
                </a:rPr>
                <a:t>h1</a:t>
              </a:r>
            </a:p>
          </p:txBody>
        </p:sp>
        <p:sp>
          <p:nvSpPr>
            <p:cNvPr id="20" name="TextBox 19"/>
            <p:cNvSpPr txBox="1"/>
            <p:nvPr/>
          </p:nvSpPr>
          <p:spPr>
            <a:xfrm>
              <a:off x="4174912" y="3673133"/>
              <a:ext cx="1258678" cy="34197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&lt;h1&gt; &lt;/h1&gt;</a:t>
              </a:r>
            </a:p>
          </p:txBody>
        </p:sp>
        <p:cxnSp>
          <p:nvCxnSpPr>
            <p:cNvPr id="43" name="Elbow Connector 42"/>
            <p:cNvCxnSpPr>
              <a:stCxn id="10" idx="2"/>
              <a:endCxn id="13" idx="0"/>
            </p:cNvCxnSpPr>
            <p:nvPr/>
          </p:nvCxnSpPr>
          <p:spPr>
            <a:xfrm rot="5400000">
              <a:off x="3972050" y="2909981"/>
              <a:ext cx="668409" cy="905119"/>
            </a:xfrm>
            <a:prstGeom prst="bentConnector3">
              <a:avLst>
                <a:gd name="adj1" fmla="val 728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4758814" y="2725503"/>
            <a:ext cx="2419185" cy="878567"/>
            <a:chOff x="4758813" y="3028336"/>
            <a:chExt cx="2419185" cy="976186"/>
          </a:xfrm>
        </p:grpSpPr>
        <p:sp>
          <p:nvSpPr>
            <p:cNvPr id="14" name="Rounded Rectangle 13"/>
            <p:cNvSpPr/>
            <p:nvPr/>
          </p:nvSpPr>
          <p:spPr>
            <a:xfrm>
              <a:off x="5433590" y="3621064"/>
              <a:ext cx="467033" cy="3834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a:solidFill>
                    <a:schemeClr val="tx1"/>
                  </a:solidFill>
                  <a:effectLst>
                    <a:outerShdw blurRad="38100" dist="38100" dir="2700000" algn="tl">
                      <a:srgbClr val="000000">
                        <a:alpha val="43137"/>
                      </a:srgbClr>
                    </a:outerShdw>
                  </a:effectLst>
                  <a:latin typeface="+mj-lt"/>
                </a:rPr>
                <a:t>ul</a:t>
              </a:r>
              <a:endParaRPr lang="en-US" sz="1600" b="1" dirty="0">
                <a:solidFill>
                  <a:schemeClr val="tx1"/>
                </a:solidFill>
                <a:effectLst>
                  <a:outerShdw blurRad="38100" dist="38100" dir="2700000" algn="tl">
                    <a:srgbClr val="000000">
                      <a:alpha val="43137"/>
                    </a:srgbClr>
                  </a:outerShdw>
                </a:effectLst>
                <a:latin typeface="+mj-lt"/>
              </a:endParaRPr>
            </a:p>
          </p:txBody>
        </p:sp>
        <p:sp>
          <p:nvSpPr>
            <p:cNvPr id="21" name="TextBox 20"/>
            <p:cNvSpPr txBox="1"/>
            <p:nvPr/>
          </p:nvSpPr>
          <p:spPr>
            <a:xfrm>
              <a:off x="5919320" y="3658201"/>
              <a:ext cx="1258678" cy="341975"/>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&lt;</a:t>
              </a:r>
              <a:r>
                <a:rPr lang="en-US" sz="1400" b="1" dirty="0" err="1">
                  <a:latin typeface="Courier New" panose="02070309020205020404" pitchFamily="49" charset="0"/>
                  <a:cs typeface="Courier New" panose="02070309020205020404" pitchFamily="49" charset="0"/>
                </a:rPr>
                <a:t>ul</a:t>
              </a:r>
              <a:r>
                <a:rPr lang="en-US" sz="1400" b="1" dirty="0">
                  <a:latin typeface="Courier New" panose="02070309020205020404" pitchFamily="49" charset="0"/>
                  <a:cs typeface="Courier New" panose="02070309020205020404" pitchFamily="49" charset="0"/>
                </a:rPr>
                <a:t>&gt; &lt;/</a:t>
              </a:r>
              <a:r>
                <a:rPr lang="en-US" sz="1400" b="1" dirty="0" err="1">
                  <a:latin typeface="Courier New" panose="02070309020205020404" pitchFamily="49" charset="0"/>
                  <a:cs typeface="Courier New" panose="02070309020205020404" pitchFamily="49" charset="0"/>
                </a:rPr>
                <a:t>ul</a:t>
              </a:r>
              <a:r>
                <a:rPr lang="en-US" sz="1400" b="1" dirty="0">
                  <a:latin typeface="Courier New" panose="02070309020205020404" pitchFamily="49" charset="0"/>
                  <a:cs typeface="Courier New" panose="02070309020205020404" pitchFamily="49" charset="0"/>
                </a:rPr>
                <a:t>&gt;</a:t>
              </a:r>
            </a:p>
          </p:txBody>
        </p:sp>
        <p:cxnSp>
          <p:nvCxnSpPr>
            <p:cNvPr id="47" name="Elbow Connector 46"/>
            <p:cNvCxnSpPr>
              <a:stCxn id="10" idx="2"/>
              <a:endCxn id="14" idx="0"/>
            </p:cNvCxnSpPr>
            <p:nvPr/>
          </p:nvCxnSpPr>
          <p:spPr>
            <a:xfrm rot="16200000" flipH="1">
              <a:off x="4916596" y="2870553"/>
              <a:ext cx="592728" cy="908294"/>
            </a:xfrm>
            <a:prstGeom prst="bentConnector3">
              <a:avLst>
                <a:gd name="adj1" fmla="val 81761"/>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4758813" y="2725504"/>
            <a:ext cx="4068042" cy="910051"/>
            <a:chOff x="4758813" y="3028336"/>
            <a:chExt cx="4068042" cy="1011168"/>
          </a:xfrm>
        </p:grpSpPr>
        <p:sp>
          <p:nvSpPr>
            <p:cNvPr id="16" name="Rounded Rectangle 15"/>
            <p:cNvSpPr/>
            <p:nvPr/>
          </p:nvSpPr>
          <p:spPr>
            <a:xfrm>
              <a:off x="7298812" y="3649064"/>
              <a:ext cx="467033" cy="3834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effectLst>
                    <a:outerShdw blurRad="38100" dist="38100" dir="2700000" algn="tl">
                      <a:srgbClr val="000000">
                        <a:alpha val="43137"/>
                      </a:srgbClr>
                    </a:outerShdw>
                  </a:effectLst>
                  <a:latin typeface="+mj-lt"/>
                </a:rPr>
                <a:t>p</a:t>
              </a:r>
            </a:p>
          </p:txBody>
        </p:sp>
        <p:sp>
          <p:nvSpPr>
            <p:cNvPr id="22" name="TextBox 21"/>
            <p:cNvSpPr txBox="1"/>
            <p:nvPr/>
          </p:nvSpPr>
          <p:spPr>
            <a:xfrm>
              <a:off x="7782979" y="3697529"/>
              <a:ext cx="1043876" cy="341975"/>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&lt;p&gt; &lt;/p&gt;</a:t>
              </a:r>
            </a:p>
          </p:txBody>
        </p:sp>
        <p:cxnSp>
          <p:nvCxnSpPr>
            <p:cNvPr id="51" name="Elbow Connector 50"/>
            <p:cNvCxnSpPr>
              <a:stCxn id="10" idx="2"/>
              <a:endCxn id="16" idx="0"/>
            </p:cNvCxnSpPr>
            <p:nvPr/>
          </p:nvCxnSpPr>
          <p:spPr>
            <a:xfrm rot="16200000" flipH="1">
              <a:off x="5835207" y="1951942"/>
              <a:ext cx="620728" cy="2773516"/>
            </a:xfrm>
            <a:prstGeom prst="bentConnector3">
              <a:avLst>
                <a:gd name="adj1" fmla="val 78884"/>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4788309" y="3604069"/>
            <a:ext cx="3820654" cy="832648"/>
            <a:chOff x="4788309" y="4004521"/>
            <a:chExt cx="3820654" cy="925164"/>
          </a:xfrm>
        </p:grpSpPr>
        <p:sp>
          <p:nvSpPr>
            <p:cNvPr id="24" name="Rounded Rectangle 23"/>
            <p:cNvSpPr/>
            <p:nvPr/>
          </p:nvSpPr>
          <p:spPr>
            <a:xfrm>
              <a:off x="4788309" y="4541163"/>
              <a:ext cx="467033" cy="3834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effectLst>
                    <a:outerShdw blurRad="38100" dist="38100" dir="2700000" algn="tl">
                      <a:srgbClr val="000000">
                        <a:alpha val="43137"/>
                      </a:srgbClr>
                    </a:outerShdw>
                  </a:effectLst>
                  <a:latin typeface="+mj-lt"/>
                </a:rPr>
                <a:t>li</a:t>
              </a:r>
            </a:p>
          </p:txBody>
        </p:sp>
        <p:sp>
          <p:nvSpPr>
            <p:cNvPr id="25" name="TextBox 24"/>
            <p:cNvSpPr txBox="1"/>
            <p:nvPr/>
          </p:nvSpPr>
          <p:spPr>
            <a:xfrm>
              <a:off x="5358805" y="4579003"/>
              <a:ext cx="1258678" cy="34197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&lt;li&gt; &lt;/li&gt;</a:t>
              </a:r>
            </a:p>
          </p:txBody>
        </p:sp>
        <p:sp>
          <p:nvSpPr>
            <p:cNvPr id="26" name="Rounded Rectangle 25"/>
            <p:cNvSpPr/>
            <p:nvPr/>
          </p:nvSpPr>
          <p:spPr>
            <a:xfrm>
              <a:off x="6779789" y="4546227"/>
              <a:ext cx="467033" cy="3834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effectLst>
                    <a:outerShdw blurRad="38100" dist="38100" dir="2700000" algn="tl">
                      <a:srgbClr val="000000">
                        <a:alpha val="43137"/>
                      </a:srgbClr>
                    </a:outerShdw>
                  </a:effectLst>
                  <a:latin typeface="+mj-lt"/>
                </a:rPr>
                <a:t>li</a:t>
              </a:r>
            </a:p>
          </p:txBody>
        </p:sp>
        <p:sp>
          <p:nvSpPr>
            <p:cNvPr id="27" name="TextBox 26"/>
            <p:cNvSpPr txBox="1"/>
            <p:nvPr/>
          </p:nvSpPr>
          <p:spPr>
            <a:xfrm>
              <a:off x="7350285" y="4584067"/>
              <a:ext cx="1258678" cy="34197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&lt;li&gt; &lt;/li&gt;</a:t>
              </a:r>
            </a:p>
          </p:txBody>
        </p:sp>
        <p:cxnSp>
          <p:nvCxnSpPr>
            <p:cNvPr id="55" name="Elbow Connector 54"/>
            <p:cNvCxnSpPr>
              <a:stCxn id="14" idx="2"/>
              <a:endCxn id="24" idx="0"/>
            </p:cNvCxnSpPr>
            <p:nvPr/>
          </p:nvCxnSpPr>
          <p:spPr>
            <a:xfrm rot="5400000">
              <a:off x="5076147" y="3950202"/>
              <a:ext cx="536641" cy="645281"/>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Elbow Connector 57"/>
            <p:cNvCxnSpPr>
              <a:stCxn id="14" idx="2"/>
              <a:endCxn id="26" idx="0"/>
            </p:cNvCxnSpPr>
            <p:nvPr/>
          </p:nvCxnSpPr>
          <p:spPr>
            <a:xfrm rot="16200000" flipH="1">
              <a:off x="6069354" y="3602274"/>
              <a:ext cx="541705" cy="1346199"/>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412955" y="2429059"/>
            <a:ext cx="3516192" cy="678488"/>
            <a:chOff x="412955" y="2698955"/>
            <a:chExt cx="3516192" cy="753876"/>
          </a:xfrm>
        </p:grpSpPr>
        <p:sp>
          <p:nvSpPr>
            <p:cNvPr id="12" name="Rounded Rectangle 11"/>
            <p:cNvSpPr/>
            <p:nvPr/>
          </p:nvSpPr>
          <p:spPr>
            <a:xfrm>
              <a:off x="412955" y="3028336"/>
              <a:ext cx="993058" cy="3834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effectLst>
                    <a:outerShdw blurRad="38100" dist="38100" dir="2700000" algn="tl">
                      <a:srgbClr val="000000">
                        <a:alpha val="43137"/>
                      </a:srgbClr>
                    </a:outerShdw>
                  </a:effectLst>
                  <a:latin typeface="+mj-lt"/>
                </a:rPr>
                <a:t>Title</a:t>
              </a:r>
            </a:p>
          </p:txBody>
        </p:sp>
        <p:sp>
          <p:nvSpPr>
            <p:cNvPr id="18" name="TextBox 17"/>
            <p:cNvSpPr txBox="1"/>
            <p:nvPr/>
          </p:nvSpPr>
          <p:spPr>
            <a:xfrm>
              <a:off x="1538749" y="3042462"/>
              <a:ext cx="2390398" cy="410369"/>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&lt;title&gt; &lt;/title&gt;</a:t>
              </a:r>
            </a:p>
          </p:txBody>
        </p:sp>
        <p:cxnSp>
          <p:nvCxnSpPr>
            <p:cNvPr id="62" name="Straight Connector 61"/>
            <p:cNvCxnSpPr>
              <a:stCxn id="8" idx="2"/>
              <a:endCxn id="12" idx="0"/>
            </p:cNvCxnSpPr>
            <p:nvPr/>
          </p:nvCxnSpPr>
          <p:spPr>
            <a:xfrm>
              <a:off x="909484" y="2698955"/>
              <a:ext cx="0" cy="329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81"/>
          <p:cNvGrpSpPr/>
          <p:nvPr/>
        </p:nvGrpSpPr>
        <p:grpSpPr>
          <a:xfrm>
            <a:off x="3515600" y="3561570"/>
            <a:ext cx="4351027" cy="1211409"/>
            <a:chOff x="3515599" y="3957300"/>
            <a:chExt cx="4351027" cy="1346010"/>
          </a:xfrm>
        </p:grpSpPr>
        <p:sp>
          <p:nvSpPr>
            <p:cNvPr id="23" name="Rectangle 22"/>
            <p:cNvSpPr/>
            <p:nvPr/>
          </p:nvSpPr>
          <p:spPr>
            <a:xfrm>
              <a:off x="3515599" y="4232787"/>
              <a:ext cx="668593" cy="2654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solidFill>
                    <a:sysClr val="windowText" lastClr="000000"/>
                  </a:solidFill>
                  <a:latin typeface="Courier New" panose="02070309020205020404" pitchFamily="49" charset="0"/>
                  <a:cs typeface="Courier New" panose="02070309020205020404" pitchFamily="49" charset="0"/>
                </a:rPr>
                <a:t>Text</a:t>
              </a:r>
              <a:endParaRPr lang="en-US" b="1" i="1" dirty="0">
                <a:solidFill>
                  <a:sysClr val="windowText" lastClr="000000"/>
                </a:solidFill>
                <a:latin typeface="Courier New" panose="02070309020205020404" pitchFamily="49" charset="0"/>
                <a:cs typeface="Courier New" panose="02070309020205020404" pitchFamily="49" charset="0"/>
              </a:endParaRPr>
            </a:p>
          </p:txBody>
        </p:sp>
        <p:sp>
          <p:nvSpPr>
            <p:cNvPr id="28" name="Rectangle 27"/>
            <p:cNvSpPr/>
            <p:nvPr/>
          </p:nvSpPr>
          <p:spPr>
            <a:xfrm>
              <a:off x="7198033" y="4232786"/>
              <a:ext cx="668593" cy="2654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solidFill>
                    <a:sysClr val="windowText" lastClr="000000"/>
                  </a:solidFill>
                  <a:latin typeface="Courier New" panose="02070309020205020404" pitchFamily="49" charset="0"/>
                  <a:cs typeface="Courier New" panose="02070309020205020404" pitchFamily="49" charset="0"/>
                </a:rPr>
                <a:t>Text</a:t>
              </a:r>
              <a:endParaRPr lang="en-US" b="1" i="1" dirty="0">
                <a:solidFill>
                  <a:sysClr val="windowText" lastClr="000000"/>
                </a:solidFill>
                <a:latin typeface="Courier New" panose="02070309020205020404" pitchFamily="49" charset="0"/>
                <a:cs typeface="Courier New" panose="02070309020205020404" pitchFamily="49" charset="0"/>
              </a:endParaRPr>
            </a:p>
          </p:txBody>
        </p:sp>
        <p:sp>
          <p:nvSpPr>
            <p:cNvPr id="29" name="Rectangle 28"/>
            <p:cNvSpPr/>
            <p:nvPr/>
          </p:nvSpPr>
          <p:spPr>
            <a:xfrm>
              <a:off x="6681692" y="5037839"/>
              <a:ext cx="668593" cy="2654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solidFill>
                    <a:sysClr val="windowText" lastClr="000000"/>
                  </a:solidFill>
                  <a:latin typeface="Courier New" panose="02070309020205020404" pitchFamily="49" charset="0"/>
                  <a:cs typeface="Courier New" panose="02070309020205020404" pitchFamily="49" charset="0"/>
                </a:rPr>
                <a:t>Text</a:t>
              </a:r>
              <a:endParaRPr lang="en-US" b="1" i="1" dirty="0">
                <a:solidFill>
                  <a:sysClr val="windowText" lastClr="000000"/>
                </a:solidFill>
                <a:latin typeface="Courier New" panose="02070309020205020404" pitchFamily="49" charset="0"/>
                <a:cs typeface="Courier New" panose="02070309020205020404" pitchFamily="49" charset="0"/>
              </a:endParaRPr>
            </a:p>
          </p:txBody>
        </p:sp>
        <p:sp>
          <p:nvSpPr>
            <p:cNvPr id="30" name="Rectangle 29"/>
            <p:cNvSpPr/>
            <p:nvPr/>
          </p:nvSpPr>
          <p:spPr>
            <a:xfrm>
              <a:off x="4690212" y="5008341"/>
              <a:ext cx="668593" cy="2654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solidFill>
                    <a:sysClr val="windowText" lastClr="000000"/>
                  </a:solidFill>
                  <a:latin typeface="Courier New" panose="02070309020205020404" pitchFamily="49" charset="0"/>
                  <a:cs typeface="Courier New" panose="02070309020205020404" pitchFamily="49" charset="0"/>
                </a:rPr>
                <a:t>Text</a:t>
              </a:r>
              <a:endParaRPr lang="en-US" b="1" i="1" dirty="0">
                <a:solidFill>
                  <a:sysClr val="windowText" lastClr="000000"/>
                </a:solidFill>
                <a:latin typeface="Courier New" panose="02070309020205020404" pitchFamily="49" charset="0"/>
                <a:cs typeface="Courier New" panose="02070309020205020404" pitchFamily="49" charset="0"/>
              </a:endParaRPr>
            </a:p>
          </p:txBody>
        </p:sp>
        <p:cxnSp>
          <p:nvCxnSpPr>
            <p:cNvPr id="63" name="Straight Connector 62"/>
            <p:cNvCxnSpPr>
              <a:stCxn id="13" idx="2"/>
              <a:endCxn id="23" idx="0"/>
            </p:cNvCxnSpPr>
            <p:nvPr/>
          </p:nvCxnSpPr>
          <p:spPr>
            <a:xfrm flipH="1">
              <a:off x="3849896" y="3957300"/>
              <a:ext cx="3798" cy="2754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16" idx="2"/>
              <a:endCxn id="28" idx="0"/>
            </p:cNvCxnSpPr>
            <p:nvPr/>
          </p:nvCxnSpPr>
          <p:spPr>
            <a:xfrm>
              <a:off x="7532329" y="4032522"/>
              <a:ext cx="1" cy="2002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0" name="TextBox 49"/>
          <p:cNvSpPr txBox="1"/>
          <p:nvPr/>
        </p:nvSpPr>
        <p:spPr>
          <a:xfrm>
            <a:off x="6131571" y="1249799"/>
            <a:ext cx="1961819" cy="1169551"/>
          </a:xfrm>
          <a:prstGeom prst="rect">
            <a:avLst/>
          </a:prstGeom>
          <a:noFill/>
        </p:spPr>
        <p:txBody>
          <a:bodyPr wrap="none" rtlCol="0">
            <a:spAutoFit/>
          </a:bodyPr>
          <a:lstStyle/>
          <a:p>
            <a:r>
              <a:rPr lang="en-US" sz="1400" b="1" dirty="0">
                <a:effectLst>
                  <a:outerShdw blurRad="38100" dist="38100" dir="2700000" algn="tl">
                    <a:srgbClr val="000000">
                      <a:alpha val="43137"/>
                    </a:srgbClr>
                  </a:outerShdw>
                </a:effectLst>
                <a:latin typeface="+mj-lt"/>
              </a:rPr>
              <a:t>Objects</a:t>
            </a:r>
          </a:p>
          <a:p>
            <a:pPr marL="342900" indent="-342900">
              <a:buAutoNum type="arabicPeriod"/>
            </a:pPr>
            <a:r>
              <a:rPr lang="en-US" sz="1400" b="1" dirty="0">
                <a:effectLst>
                  <a:outerShdw blurRad="38100" dist="38100" dir="2700000" algn="tl">
                    <a:srgbClr val="000000">
                      <a:alpha val="43137"/>
                    </a:srgbClr>
                  </a:outerShdw>
                </a:effectLst>
                <a:latin typeface="+mj-lt"/>
              </a:rPr>
              <a:t>Properties</a:t>
            </a:r>
          </a:p>
          <a:p>
            <a:pPr marL="342900" indent="-342900">
              <a:buAutoNum type="arabicPeriod"/>
            </a:pPr>
            <a:r>
              <a:rPr lang="en-US" sz="1400" b="1" dirty="0">
                <a:effectLst>
                  <a:outerShdw blurRad="38100" dist="38100" dir="2700000" algn="tl">
                    <a:srgbClr val="000000">
                      <a:alpha val="43137"/>
                    </a:srgbClr>
                  </a:outerShdw>
                </a:effectLst>
                <a:latin typeface="+mj-lt"/>
              </a:rPr>
              <a:t>Methods</a:t>
            </a:r>
          </a:p>
          <a:p>
            <a:pPr marL="342900" indent="-342900">
              <a:buAutoNum type="arabicPeriod"/>
            </a:pPr>
            <a:r>
              <a:rPr lang="en-US" sz="1400" b="1" dirty="0">
                <a:effectLst>
                  <a:outerShdw blurRad="38100" dist="38100" dir="2700000" algn="tl">
                    <a:srgbClr val="000000">
                      <a:alpha val="43137"/>
                    </a:srgbClr>
                  </a:outerShdw>
                </a:effectLst>
                <a:latin typeface="+mj-lt"/>
              </a:rPr>
              <a:t>Inheritance</a:t>
            </a:r>
          </a:p>
          <a:p>
            <a:pPr marL="342900" indent="-342900">
              <a:buAutoNum type="arabicPeriod"/>
            </a:pPr>
            <a:r>
              <a:rPr lang="en-US" sz="1400" b="1" dirty="0">
                <a:effectLst>
                  <a:outerShdw blurRad="38100" dist="38100" dir="2700000" algn="tl">
                    <a:srgbClr val="000000">
                      <a:alpha val="43137"/>
                    </a:srgbClr>
                  </a:outerShdw>
                </a:effectLst>
                <a:latin typeface="+mj-lt"/>
              </a:rPr>
              <a:t>Data Encapsulation</a:t>
            </a:r>
          </a:p>
        </p:txBody>
      </p:sp>
    </p:spTree>
    <p:extLst>
      <p:ext uri="{BB962C8B-B14F-4D97-AF65-F5344CB8AC3E}">
        <p14:creationId xmlns:p14="http://schemas.microsoft.com/office/powerpoint/2010/main" val="363787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24772"/>
            <a:ext cx="8229600" cy="596635"/>
          </a:xfrm>
        </p:spPr>
        <p:txBody>
          <a:bodyPr>
            <a:normAutofit fontScale="90000"/>
          </a:bodyPr>
          <a:lstStyle/>
          <a:p>
            <a:r>
              <a:rPr lang="en-US" dirty="0"/>
              <a:t>Attributes of the Embed Elements</a:t>
            </a:r>
          </a:p>
        </p:txBody>
      </p:sp>
      <p:sp>
        <p:nvSpPr>
          <p:cNvPr id="6" name="Title 1"/>
          <p:cNvSpPr txBox="1">
            <a:spLocks/>
          </p:cNvSpPr>
          <p:nvPr/>
        </p:nvSpPr>
        <p:spPr bwMode="auto">
          <a:xfrm>
            <a:off x="-1" y="623090"/>
            <a:ext cx="8762999" cy="5016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buClr>
                <a:srgbClr val="A50021"/>
              </a:buClr>
              <a:defRPr sz="3600" b="1">
                <a:solidFill>
                  <a:srgbClr val="002060"/>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2pPr>
            <a:lvl3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3pPr>
            <a:lvl4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4pPr>
            <a:lvl5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5pPr>
            <a:lvl6pPr marL="4572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6pPr>
            <a:lvl7pPr marL="9144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7pPr>
            <a:lvl8pPr marL="13716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8pPr>
            <a:lvl9pPr marL="18288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9pPr>
          </a:lstStyle>
          <a:p>
            <a:endParaRPr lang="en-US" sz="2800" kern="0" dirty="0"/>
          </a:p>
        </p:txBody>
      </p:sp>
      <p:graphicFrame>
        <p:nvGraphicFramePr>
          <p:cNvPr id="7" name="Content Placeholder 3"/>
          <p:cNvGraphicFramePr>
            <a:graphicFrameLocks/>
          </p:cNvGraphicFramePr>
          <p:nvPr>
            <p:extLst>
              <p:ext uri="{D42A27DB-BD31-4B8C-83A1-F6EECF244321}">
                <p14:modId xmlns:p14="http://schemas.microsoft.com/office/powerpoint/2010/main" val="1614956977"/>
              </p:ext>
            </p:extLst>
          </p:nvPr>
        </p:nvGraphicFramePr>
        <p:xfrm>
          <a:off x="438826" y="971550"/>
          <a:ext cx="8324172" cy="1196340"/>
        </p:xfrm>
        <a:graphic>
          <a:graphicData uri="http://schemas.openxmlformats.org/drawingml/2006/table">
            <a:tbl>
              <a:tblPr firstRow="1" bandRow="1">
                <a:tableStyleId>{5C22544A-7EE6-4342-B048-85BDC9FD1C3A}</a:tableStyleId>
              </a:tblPr>
              <a:tblGrid>
                <a:gridCol w="1337446">
                  <a:extLst>
                    <a:ext uri="{9D8B030D-6E8A-4147-A177-3AD203B41FA5}">
                      <a16:colId xmlns:a16="http://schemas.microsoft.com/office/drawing/2014/main" val="20000"/>
                    </a:ext>
                  </a:extLst>
                </a:gridCol>
                <a:gridCol w="6986726">
                  <a:extLst>
                    <a:ext uri="{9D8B030D-6E8A-4147-A177-3AD203B41FA5}">
                      <a16:colId xmlns:a16="http://schemas.microsoft.com/office/drawing/2014/main" val="20001"/>
                    </a:ext>
                  </a:extLst>
                </a:gridCol>
              </a:tblGrid>
              <a:tr h="251460">
                <a:tc>
                  <a:txBody>
                    <a:bodyPr/>
                    <a:lstStyle/>
                    <a:p>
                      <a:r>
                        <a:rPr lang="en-US" sz="1200" kern="1200" dirty="0">
                          <a:effectLst/>
                          <a:latin typeface="+mj-lt"/>
                        </a:rPr>
                        <a:t>Element	</a:t>
                      </a:r>
                      <a:endParaRPr lang="en-US" sz="1200" dirty="0">
                        <a:solidFill>
                          <a:schemeClr val="tx1"/>
                        </a:solidFill>
                        <a:latin typeface="+mj-lt"/>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effectLst/>
                          <a:latin typeface="+mj-lt"/>
                        </a:rPr>
                        <a:t>Description</a:t>
                      </a:r>
                      <a:endParaRPr lang="en-US" sz="1200" b="1" kern="1200" dirty="0">
                        <a:solidFill>
                          <a:schemeClr val="tx1"/>
                        </a:solidFill>
                        <a:effectLst/>
                        <a:latin typeface="+mj-lt"/>
                        <a:ea typeface="+mn-ea"/>
                        <a:cs typeface="+mn-cs"/>
                      </a:endParaRPr>
                    </a:p>
                  </a:txBody>
                  <a:tcPr marT="34290" marB="34290"/>
                </a:tc>
                <a:extLst>
                  <a:ext uri="{0D108BD9-81ED-4DB2-BD59-A6C34878D82A}">
                    <a16:rowId xmlns:a16="http://schemas.microsoft.com/office/drawing/2014/main" val="10000"/>
                  </a:ext>
                </a:extLst>
              </a:tr>
              <a:tr h="233148">
                <a:tc>
                  <a:txBody>
                    <a:bodyPr/>
                    <a:lstStyle/>
                    <a:p>
                      <a:pPr lvl="0"/>
                      <a:r>
                        <a:rPr lang="en-US" sz="1100" kern="1200" dirty="0">
                          <a:effectLst/>
                          <a:latin typeface="+mj-lt"/>
                        </a:rPr>
                        <a:t>type</a:t>
                      </a:r>
                      <a:endParaRPr lang="en-US" sz="1100" b="0" kern="1200" dirty="0">
                        <a:solidFill>
                          <a:schemeClr val="dk1"/>
                        </a:solidFill>
                        <a:effectLst/>
                        <a:latin typeface="+mj-lt"/>
                        <a:ea typeface="+mn-ea"/>
                        <a:cs typeface="+mn-cs"/>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The MIME Type</a:t>
                      </a:r>
                      <a:endParaRPr lang="en-US" sz="1100" b="0" kern="1200" dirty="0">
                        <a:solidFill>
                          <a:schemeClr val="tx1"/>
                        </a:solidFill>
                        <a:effectLst/>
                        <a:latin typeface="+mj-lt"/>
                        <a:ea typeface="+mn-ea"/>
                        <a:cs typeface="+mn-cs"/>
                      </a:endParaRPr>
                    </a:p>
                  </a:txBody>
                  <a:tcPr marT="34290" marB="34290"/>
                </a:tc>
                <a:extLst>
                  <a:ext uri="{0D108BD9-81ED-4DB2-BD59-A6C34878D82A}">
                    <a16:rowId xmlns:a16="http://schemas.microsoft.com/office/drawing/2014/main" val="10001"/>
                  </a:ext>
                </a:extLst>
              </a:tr>
              <a:tr h="2331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data	</a:t>
                      </a:r>
                      <a:endParaRPr lang="en-US" sz="1100" b="0" dirty="0">
                        <a:solidFill>
                          <a:schemeClr val="tx1"/>
                        </a:solidFill>
                        <a:latin typeface="+mj-lt"/>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j-lt"/>
                        </a:rPr>
                        <a:t>URL</a:t>
                      </a:r>
                      <a:endParaRPr lang="en-US" sz="1100" b="0" dirty="0">
                        <a:solidFill>
                          <a:schemeClr val="tx1"/>
                        </a:solidFill>
                        <a:latin typeface="+mj-lt"/>
                      </a:endParaRPr>
                    </a:p>
                  </a:txBody>
                  <a:tcPr marT="34290" marB="34290"/>
                </a:tc>
                <a:extLst>
                  <a:ext uri="{0D108BD9-81ED-4DB2-BD59-A6C34878D82A}">
                    <a16:rowId xmlns:a16="http://schemas.microsoft.com/office/drawing/2014/main" val="10002"/>
                  </a:ext>
                </a:extLst>
              </a:tr>
              <a:tr h="2331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width</a:t>
                      </a:r>
                      <a:endParaRPr lang="en-US" sz="1100" b="0" dirty="0">
                        <a:solidFill>
                          <a:schemeClr val="tx1"/>
                        </a:solidFill>
                        <a:latin typeface="+mj-lt"/>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Width</a:t>
                      </a:r>
                      <a:endParaRPr lang="en-US" sz="1100" b="0" kern="1200" dirty="0">
                        <a:solidFill>
                          <a:schemeClr val="tx1"/>
                        </a:solidFill>
                        <a:effectLst/>
                        <a:latin typeface="+mj-lt"/>
                        <a:ea typeface="+mn-ea"/>
                        <a:cs typeface="+mn-cs"/>
                      </a:endParaRPr>
                    </a:p>
                  </a:txBody>
                  <a:tcPr marT="34290" marB="34290"/>
                </a:tc>
                <a:extLst>
                  <a:ext uri="{0D108BD9-81ED-4DB2-BD59-A6C34878D82A}">
                    <a16:rowId xmlns:a16="http://schemas.microsoft.com/office/drawing/2014/main" val="10003"/>
                  </a:ext>
                </a:extLst>
              </a:tr>
              <a:tr h="2331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height</a:t>
                      </a:r>
                      <a:endParaRPr lang="en-US" sz="1100" b="0" dirty="0">
                        <a:solidFill>
                          <a:schemeClr val="tx1"/>
                        </a:solidFill>
                        <a:latin typeface="+mj-lt"/>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effectLst/>
                          <a:latin typeface="+mj-lt"/>
                        </a:rPr>
                        <a:t>Height</a:t>
                      </a:r>
                      <a:endParaRPr lang="en-US" sz="1100" b="0" kern="1200" dirty="0">
                        <a:solidFill>
                          <a:schemeClr val="tx1"/>
                        </a:solidFill>
                        <a:effectLst/>
                        <a:latin typeface="+mj-lt"/>
                        <a:ea typeface="+mn-ea"/>
                        <a:cs typeface="+mn-cs"/>
                      </a:endParaRPr>
                    </a:p>
                  </a:txBody>
                  <a:tcPr marT="34290" marB="34290"/>
                </a:tc>
                <a:extLst>
                  <a:ext uri="{0D108BD9-81ED-4DB2-BD59-A6C34878D82A}">
                    <a16:rowId xmlns:a16="http://schemas.microsoft.com/office/drawing/2014/main" val="10004"/>
                  </a:ext>
                </a:extLst>
              </a:tr>
            </a:tbl>
          </a:graphicData>
        </a:graphic>
      </p:graphicFrame>
      <p:sp>
        <p:nvSpPr>
          <p:cNvPr id="9" name="Date Placeholder 8"/>
          <p:cNvSpPr>
            <a:spLocks noGrp="1"/>
          </p:cNvSpPr>
          <p:nvPr>
            <p:ph type="dt" sz="half" idx="10"/>
          </p:nvPr>
        </p:nvSpPr>
        <p:spPr/>
        <p:txBody>
          <a:bodyPr/>
          <a:lstStyle/>
          <a:p>
            <a:fld id="{64319096-CC7B-4C4E-AE93-F07908042850}" type="datetime1">
              <a:rPr lang="en-US" smtClean="0"/>
              <a:t>1/21/2019</a:t>
            </a:fld>
            <a:endParaRPr lang="en-US"/>
          </a:p>
        </p:txBody>
      </p:sp>
      <p:sp>
        <p:nvSpPr>
          <p:cNvPr id="10" name="Footer Placeholder 9"/>
          <p:cNvSpPr>
            <a:spLocks noGrp="1"/>
          </p:cNvSpPr>
          <p:nvPr>
            <p:ph type="ftr" sz="quarter" idx="11"/>
          </p:nvPr>
        </p:nvSpPr>
        <p:spPr/>
        <p:txBody>
          <a:bodyPr/>
          <a:lstStyle/>
          <a:p>
            <a:r>
              <a:rPr lang="en-US"/>
              <a:t>Copyright © 2007 - 2019 Carl M. Burnett</a:t>
            </a:r>
          </a:p>
        </p:txBody>
      </p:sp>
      <p:sp>
        <p:nvSpPr>
          <p:cNvPr id="11" name="Slide Number Placeholder 10"/>
          <p:cNvSpPr>
            <a:spLocks noGrp="1"/>
          </p:cNvSpPr>
          <p:nvPr>
            <p:ph type="sldNum" sz="quarter" idx="12"/>
          </p:nvPr>
        </p:nvSpPr>
        <p:spPr/>
        <p:txBody>
          <a:bodyPr/>
          <a:lstStyle/>
          <a:p>
            <a:fld id="{3D46CBA2-ECE5-4BE9-B546-6761E0E67089}" type="slidenum">
              <a:rPr lang="en-US" smtClean="0"/>
              <a:t>80</a:t>
            </a:fld>
            <a:endParaRPr lang="en-US"/>
          </a:p>
        </p:txBody>
      </p:sp>
      <p:sp>
        <p:nvSpPr>
          <p:cNvPr id="14" name="Rectangle 13">
            <a:extLst>
              <a:ext uri="{FF2B5EF4-FFF2-40B4-BE49-F238E27FC236}">
                <a16:creationId xmlns:a16="http://schemas.microsoft.com/office/drawing/2014/main" id="{3831BA01-86B1-4CFE-A283-0B84E47EFA50}"/>
              </a:ext>
            </a:extLst>
          </p:cNvPr>
          <p:cNvSpPr/>
          <p:nvPr/>
        </p:nvSpPr>
        <p:spPr>
          <a:xfrm>
            <a:off x="362628" y="2443562"/>
            <a:ext cx="8324172" cy="2154436"/>
          </a:xfrm>
          <a:prstGeom prst="rect">
            <a:avLst/>
          </a:prstGeom>
        </p:spPr>
        <p:txBody>
          <a:bodyPr wrap="square">
            <a:spAutoFit/>
          </a:bodyPr>
          <a:lstStyle/>
          <a:p>
            <a:pPr>
              <a:spcAft>
                <a:spcPts val="600"/>
              </a:spcAft>
              <a:tabLst>
                <a:tab pos="1371600" algn="l"/>
              </a:tabLst>
            </a:pPr>
            <a:r>
              <a:rPr lang="en-US" sz="2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Web sites for information about other attributes</a:t>
            </a:r>
            <a:endParaRPr lang="en-US" sz="28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endParaRPr>
          </a:p>
          <a:p>
            <a:pPr marL="347345" marR="0">
              <a:spcBef>
                <a:spcPts val="0"/>
              </a:spcBef>
              <a:spcAft>
                <a:spcPts val="600"/>
              </a:spcAft>
              <a:tabLst>
                <a:tab pos="1371600" algn="l"/>
                <a:tab pos="2743200" algn="l"/>
              </a:tabLst>
            </a:pPr>
            <a:r>
              <a:rPr lang="en-US" sz="1600" b="1" spc="-10" dirty="0">
                <a:latin typeface="Arial" panose="020B0604020202020204" pitchFamily="34" charset="0"/>
                <a:ea typeface="Times New Roman" panose="02020603050405020304" pitchFamily="18" charset="0"/>
                <a:cs typeface="Times New Roman" panose="02020603050405020304" pitchFamily="18" charset="0"/>
              </a:rPr>
              <a:t>QuickTime attributes</a:t>
            </a:r>
            <a:endParaRPr lang="en-US" sz="2400" b="1" spc="-10" dirty="0">
              <a:latin typeface="Arial" panose="020B0604020202020204" pitchFamily="34" charset="0"/>
              <a:ea typeface="Times New Roman" panose="02020603050405020304" pitchFamily="18" charset="0"/>
              <a:cs typeface="Times New Roman" panose="02020603050405020304" pitchFamily="18" charset="0"/>
            </a:endParaRPr>
          </a:p>
          <a:p>
            <a:pPr marL="347345" marR="0">
              <a:spcBef>
                <a:spcPts val="0"/>
              </a:spcBef>
              <a:spcAft>
                <a:spcPts val="600"/>
              </a:spcAft>
              <a:tabLst>
                <a:tab pos="1371600" algn="l"/>
              </a:tabLst>
            </a:pPr>
            <a:r>
              <a:rPr lang="en-US" sz="1200" b="1" u="sng"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hlinkClick r:id="rId3"/>
              </a:rPr>
              <a:t>http://support.apple.com/kb/TA26485</a:t>
            </a:r>
            <a:endParaRPr lang="en-US" b="1" dirty="0">
              <a:latin typeface="Courier New" panose="02070309020205020404" pitchFamily="49" charset="0"/>
              <a:ea typeface="Times New Roman" panose="02020603050405020304" pitchFamily="18" charset="0"/>
              <a:cs typeface="Times New Roman" panose="02020603050405020304" pitchFamily="18" charset="0"/>
            </a:endParaRPr>
          </a:p>
          <a:p>
            <a:pPr marL="347345" marR="0">
              <a:spcBef>
                <a:spcPts val="0"/>
              </a:spcBef>
              <a:spcAft>
                <a:spcPts val="600"/>
              </a:spcAft>
              <a:tabLst>
                <a:tab pos="1371600" algn="l"/>
                <a:tab pos="2743200" algn="l"/>
              </a:tabLst>
            </a:pPr>
            <a:r>
              <a:rPr lang="en-US" sz="1600" b="1" spc="-10" dirty="0">
                <a:latin typeface="Arial" panose="020B0604020202020204" pitchFamily="34" charset="0"/>
                <a:ea typeface="Times New Roman" panose="02020603050405020304" pitchFamily="18" charset="0"/>
                <a:cs typeface="Times New Roman" panose="02020603050405020304" pitchFamily="18" charset="0"/>
              </a:rPr>
              <a:t>Flash attributes</a:t>
            </a:r>
            <a:endParaRPr lang="en-US" sz="2400" b="1" spc="-10" dirty="0">
              <a:latin typeface="Arial" panose="020B0604020202020204" pitchFamily="34" charset="0"/>
              <a:ea typeface="Times New Roman" panose="02020603050405020304" pitchFamily="18" charset="0"/>
              <a:cs typeface="Times New Roman" panose="02020603050405020304" pitchFamily="18" charset="0"/>
            </a:endParaRPr>
          </a:p>
          <a:p>
            <a:pPr marL="347345" marR="0">
              <a:spcBef>
                <a:spcPts val="0"/>
              </a:spcBef>
              <a:spcAft>
                <a:spcPts val="600"/>
              </a:spcAft>
              <a:tabLst>
                <a:tab pos="1371600" algn="l"/>
              </a:tabLst>
            </a:pPr>
            <a:r>
              <a:rPr lang="en-US" sz="1200" b="1" u="sng"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hlinkClick r:id="rId4"/>
              </a:rPr>
              <a:t>http://kb2.adobe.com/cps/127/tn_12701.html</a:t>
            </a:r>
            <a:endParaRPr lang="en-US" b="1" dirty="0">
              <a:latin typeface="Courier New" panose="02070309020205020404" pitchFamily="49" charset="0"/>
              <a:ea typeface="Times New Roman" panose="02020603050405020304" pitchFamily="18" charset="0"/>
              <a:cs typeface="Times New Roman" panose="02020603050405020304" pitchFamily="18" charset="0"/>
            </a:endParaRPr>
          </a:p>
          <a:p>
            <a:pPr marL="347345" marR="0">
              <a:spcBef>
                <a:spcPts val="0"/>
              </a:spcBef>
              <a:spcAft>
                <a:spcPts val="600"/>
              </a:spcAft>
              <a:tabLst>
                <a:tab pos="1371600" algn="l"/>
                <a:tab pos="2743200" algn="l"/>
              </a:tabLst>
            </a:pPr>
            <a:r>
              <a:rPr lang="en-US" sz="1600" b="1" spc="-10" dirty="0">
                <a:latin typeface="Arial" panose="020B0604020202020204" pitchFamily="34" charset="0"/>
                <a:ea typeface="Times New Roman" panose="02020603050405020304" pitchFamily="18" charset="0"/>
                <a:cs typeface="Times New Roman" panose="02020603050405020304" pitchFamily="18" charset="0"/>
              </a:rPr>
              <a:t>Windows Media Player attributes</a:t>
            </a:r>
            <a:endParaRPr lang="en-US" sz="2400" b="1" spc="-10" dirty="0">
              <a:latin typeface="Arial" panose="020B0604020202020204" pitchFamily="34" charset="0"/>
              <a:ea typeface="Times New Roman" panose="02020603050405020304" pitchFamily="18" charset="0"/>
              <a:cs typeface="Times New Roman" panose="02020603050405020304" pitchFamily="18" charset="0"/>
            </a:endParaRPr>
          </a:p>
          <a:p>
            <a:pPr marL="347345" marR="0">
              <a:spcBef>
                <a:spcPts val="0"/>
              </a:spcBef>
              <a:spcAft>
                <a:spcPts val="600"/>
              </a:spcAft>
              <a:tabLst>
                <a:tab pos="1371600" algn="l"/>
              </a:tabLst>
            </a:pPr>
            <a:r>
              <a:rPr lang="en-US" sz="1200" b="1" u="sng"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hlinkClick r:id="rId5"/>
              </a:rPr>
              <a:t>http://www.microsoft.com/windows/windowsmedia/howto/articles/adsolutions2.aspx</a:t>
            </a:r>
            <a:endParaRPr lang="en-US" b="1"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94694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4C49C-A9AF-4226-ACD0-F5C7871846C6}"/>
              </a:ext>
            </a:extLst>
          </p:cNvPr>
          <p:cNvSpPr>
            <a:spLocks noGrp="1"/>
          </p:cNvSpPr>
          <p:nvPr>
            <p:ph type="title"/>
          </p:nvPr>
        </p:nvSpPr>
        <p:spPr>
          <a:xfrm>
            <a:off x="457200" y="528066"/>
            <a:ext cx="8229600" cy="519684"/>
          </a:xfrm>
        </p:spPr>
        <p:txBody>
          <a:bodyPr>
            <a:normAutofit fontScale="90000"/>
          </a:bodyPr>
          <a:lstStyle/>
          <a:p>
            <a:r>
              <a:rPr lang="en-US" dirty="0"/>
              <a:t>Attributes of the Embed Elements</a:t>
            </a:r>
          </a:p>
        </p:txBody>
      </p:sp>
      <p:sp>
        <p:nvSpPr>
          <p:cNvPr id="4" name="Date Placeholder 3">
            <a:extLst>
              <a:ext uri="{FF2B5EF4-FFF2-40B4-BE49-F238E27FC236}">
                <a16:creationId xmlns:a16="http://schemas.microsoft.com/office/drawing/2014/main" id="{CD4C236C-048E-4361-B69C-06CE18D715EF}"/>
              </a:ext>
            </a:extLst>
          </p:cNvPr>
          <p:cNvSpPr>
            <a:spLocks noGrp="1"/>
          </p:cNvSpPr>
          <p:nvPr>
            <p:ph type="dt" sz="half" idx="10"/>
          </p:nvPr>
        </p:nvSpPr>
        <p:spPr/>
        <p:txBody>
          <a:bodyPr/>
          <a:lstStyle/>
          <a:p>
            <a:fld id="{38270435-A94E-4465-B326-81529B42B66D}" type="datetime1">
              <a:rPr lang="en-US" smtClean="0"/>
              <a:t>1/21/2019</a:t>
            </a:fld>
            <a:endParaRPr lang="en-US"/>
          </a:p>
        </p:txBody>
      </p:sp>
      <p:sp>
        <p:nvSpPr>
          <p:cNvPr id="5" name="Footer Placeholder 4">
            <a:extLst>
              <a:ext uri="{FF2B5EF4-FFF2-40B4-BE49-F238E27FC236}">
                <a16:creationId xmlns:a16="http://schemas.microsoft.com/office/drawing/2014/main" id="{3408CFEF-F39E-4951-982B-34BABFFF3D3E}"/>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630B8E92-718D-499F-B94D-8F14AC21A215}"/>
              </a:ext>
            </a:extLst>
          </p:cNvPr>
          <p:cNvSpPr>
            <a:spLocks noGrp="1"/>
          </p:cNvSpPr>
          <p:nvPr>
            <p:ph type="sldNum" sz="quarter" idx="12"/>
          </p:nvPr>
        </p:nvSpPr>
        <p:spPr/>
        <p:txBody>
          <a:bodyPr/>
          <a:lstStyle/>
          <a:p>
            <a:fld id="{3D46CBA2-ECE5-4BE9-B546-6761E0E67089}" type="slidenum">
              <a:rPr lang="en-US" smtClean="0"/>
              <a:t>81</a:t>
            </a:fld>
            <a:endParaRPr lang="en-US"/>
          </a:p>
        </p:txBody>
      </p:sp>
      <p:sp>
        <p:nvSpPr>
          <p:cNvPr id="7" name="Rectangle 6">
            <a:extLst>
              <a:ext uri="{FF2B5EF4-FFF2-40B4-BE49-F238E27FC236}">
                <a16:creationId xmlns:a16="http://schemas.microsoft.com/office/drawing/2014/main" id="{912125BD-3AA6-40BB-B24C-05795A9FF418}"/>
              </a:ext>
            </a:extLst>
          </p:cNvPr>
          <p:cNvSpPr/>
          <p:nvPr/>
        </p:nvSpPr>
        <p:spPr>
          <a:xfrm>
            <a:off x="381000" y="1263766"/>
            <a:ext cx="4572000" cy="1154162"/>
          </a:xfrm>
          <a:prstGeom prst="rect">
            <a:avLst/>
          </a:prstGeom>
        </p:spPr>
        <p:txBody>
          <a:bodyPr>
            <a:spAutoFit/>
          </a:bodyPr>
          <a:lstStyle/>
          <a:p>
            <a:pPr>
              <a:spcAft>
                <a:spcPts val="600"/>
              </a:spcAft>
              <a:tabLst>
                <a:tab pos="1371600" algn="l"/>
              </a:tabLst>
            </a:pPr>
            <a:r>
              <a:rPr lang="en-US" sz="16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An embed element for playing an MP3 file</a:t>
            </a:r>
            <a:endParaRPr lang="en-US" sz="28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endParaRPr>
          </a:p>
          <a:p>
            <a:pPr>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&lt;embed type="audio/mpeg" </a:t>
            </a:r>
            <a:br>
              <a:rPr lang="en-US" sz="1200" b="1" dirty="0">
                <a:latin typeface="Courier New" panose="02070309020205020404" pitchFamily="49" charset="0"/>
                <a:ea typeface="Times New Roman" panose="02020603050405020304" pitchFamily="18" charset="0"/>
                <a:cs typeface="Times New Roman" panose="02020603050405020304" pitchFamily="18" charset="0"/>
              </a:rPr>
            </a:br>
            <a:r>
              <a:rPr lang="en-US" sz="1200" b="1" dirty="0">
                <a:latin typeface="Courier New" panose="02070309020205020404" pitchFamily="49" charset="0"/>
                <a:ea typeface="Times New Roman" panose="02020603050405020304" pitchFamily="18" charset="0"/>
                <a:cs typeface="Times New Roman" panose="02020603050405020304" pitchFamily="18" charset="0"/>
              </a:rPr>
              <a:t>    </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src</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="media/sjv_welcome.mp3"</a:t>
            </a:r>
            <a:endParaRPr lang="en-US" sz="1600" b="1" dirty="0">
              <a:latin typeface="Courier New" panose="02070309020205020404" pitchFamily="49" charset="0"/>
              <a:ea typeface="Times New Roman" panose="02020603050405020304" pitchFamily="18" charset="0"/>
              <a:cs typeface="Times New Roman" panose="02020603050405020304" pitchFamily="18" charset="0"/>
            </a:endParaRP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 width="300" height="25"</a:t>
            </a:r>
            <a:endParaRPr lang="en-US" sz="1600" b="1" dirty="0">
              <a:latin typeface="Courier New" panose="02070309020205020404" pitchFamily="49" charset="0"/>
              <a:ea typeface="Times New Roman" panose="02020603050405020304" pitchFamily="18" charset="0"/>
              <a:cs typeface="Times New Roman" panose="02020603050405020304" pitchFamily="18" charset="0"/>
            </a:endParaRP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 </a:t>
            </a: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autoplay</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="true"&gt;</a:t>
            </a:r>
            <a:endParaRPr lang="en-US" sz="1600" b="1"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54AEC433-BB54-416B-A18B-B3B85835B408}"/>
              </a:ext>
            </a:extLst>
          </p:cNvPr>
          <p:cNvSpPr/>
          <p:nvPr/>
        </p:nvSpPr>
        <p:spPr>
          <a:xfrm>
            <a:off x="381000" y="2633945"/>
            <a:ext cx="4838698" cy="969496"/>
          </a:xfrm>
          <a:prstGeom prst="rect">
            <a:avLst/>
          </a:prstGeom>
        </p:spPr>
        <p:txBody>
          <a:bodyPr wrap="square">
            <a:spAutoFit/>
          </a:bodyPr>
          <a:lstStyle/>
          <a:p>
            <a:pPr>
              <a:spcBef>
                <a:spcPts val="1200"/>
              </a:spcBef>
              <a:spcAft>
                <a:spcPts val="600"/>
              </a:spcAft>
              <a:tabLst>
                <a:tab pos="1371600" algn="l"/>
              </a:tabLst>
            </a:pPr>
            <a:r>
              <a:rPr lang="en-US" sz="16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An embed element that plays a YouTube video</a:t>
            </a:r>
            <a:endParaRPr lang="en-US" sz="28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endParaRPr>
          </a:p>
          <a:p>
            <a:pPr>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&lt;embed type="application/x-shockwave-flash" </a:t>
            </a:r>
            <a:endParaRPr lang="en-US" sz="1600" b="1" dirty="0">
              <a:latin typeface="Courier New" panose="02070309020205020404" pitchFamily="49" charset="0"/>
              <a:ea typeface="Times New Roman" panose="02020603050405020304" pitchFamily="18" charset="0"/>
              <a:cs typeface="Times New Roman" panose="02020603050405020304" pitchFamily="18" charset="0"/>
            </a:endParaRPr>
          </a:p>
          <a:p>
            <a:pPr marL="347345" marR="0">
              <a:spcBef>
                <a:spcPts val="0"/>
              </a:spcBef>
              <a:spcAft>
                <a:spcPts val="0"/>
              </a:spcAft>
              <a:tabLst>
                <a:tab pos="1371600" algn="l"/>
              </a:tabLst>
            </a:pPr>
            <a:r>
              <a:rPr lang="en-US" sz="1200" b="1" dirty="0" err="1">
                <a:latin typeface="Courier New" panose="02070309020205020404" pitchFamily="49" charset="0"/>
                <a:ea typeface="Times New Roman" panose="02020603050405020304" pitchFamily="18" charset="0"/>
                <a:cs typeface="Times New Roman" panose="02020603050405020304" pitchFamily="18" charset="0"/>
              </a:rPr>
              <a:t>src</a:t>
            </a:r>
            <a:r>
              <a:rPr lang="en-US" sz="1200" b="1" dirty="0">
                <a:latin typeface="Courier New" panose="02070309020205020404" pitchFamily="49" charset="0"/>
                <a:ea typeface="Times New Roman" panose="02020603050405020304" pitchFamily="18" charset="0"/>
                <a:cs typeface="Times New Roman" panose="02020603050405020304" pitchFamily="18" charset="0"/>
              </a:rPr>
              <a:t>="http://www.youtube.com/v/LgDqE2Tlz_U"</a:t>
            </a:r>
            <a:endParaRPr lang="en-US" sz="1600" b="1" dirty="0">
              <a:latin typeface="Courier New" panose="02070309020205020404" pitchFamily="49" charset="0"/>
              <a:ea typeface="Times New Roman" panose="02020603050405020304" pitchFamily="18" charset="0"/>
              <a:cs typeface="Times New Roman" panose="02020603050405020304" pitchFamily="18" charset="0"/>
            </a:endParaRPr>
          </a:p>
          <a:p>
            <a:pPr marL="347345" marR="0">
              <a:spcBef>
                <a:spcPts val="0"/>
              </a:spcBef>
              <a:spcAft>
                <a:spcPts val="0"/>
              </a:spcAft>
              <a:tabLst>
                <a:tab pos="1371600" algn="l"/>
              </a:tabLst>
            </a:pPr>
            <a:r>
              <a:rPr lang="en-US" sz="1200" b="1" dirty="0">
                <a:latin typeface="Courier New" panose="02070309020205020404" pitchFamily="49" charset="0"/>
                <a:ea typeface="Times New Roman" panose="02020603050405020304" pitchFamily="18" charset="0"/>
                <a:cs typeface="Times New Roman" panose="02020603050405020304" pitchFamily="18" charset="0"/>
              </a:rPr>
              <a:t>width="560" height="349"&gt;</a:t>
            </a:r>
            <a:endParaRPr lang="en-US" sz="1600" b="1"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16314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3 </a:t>
            </a:r>
          </a:p>
        </p:txBody>
      </p:sp>
      <p:sp>
        <p:nvSpPr>
          <p:cNvPr id="3" name="Content Placeholder 2"/>
          <p:cNvSpPr>
            <a:spLocks noGrp="1"/>
          </p:cNvSpPr>
          <p:nvPr>
            <p:ph idx="1"/>
          </p:nvPr>
        </p:nvSpPr>
        <p:spPr/>
        <p:txBody>
          <a:bodyPr>
            <a:normAutofit/>
          </a:bodyPr>
          <a:lstStyle/>
          <a:p>
            <a:r>
              <a:rPr lang="en-US" sz="2400" dirty="0"/>
              <a:t>Complete Chapter 14 - Exercise 14-1 on Page 527 or handout from HTML5 &amp; CSS Book using Dreamweaver.</a:t>
            </a:r>
          </a:p>
          <a:p>
            <a:r>
              <a:rPr lang="en-US" sz="2400" dirty="0"/>
              <a:t>Students will upload test files to development site.</a:t>
            </a:r>
          </a:p>
          <a:p>
            <a:r>
              <a:rPr lang="en-US" sz="2400" dirty="0"/>
              <a:t>Students will preview in browser development files.</a:t>
            </a:r>
          </a:p>
          <a:p>
            <a:r>
              <a:rPr lang="en-US" sz="2400" dirty="0"/>
              <a:t>Students will upload files to live site.</a:t>
            </a:r>
          </a:p>
          <a:p>
            <a:r>
              <a:rPr lang="en-US" sz="2400" dirty="0"/>
              <a:t>Students will preview in browser live files.</a:t>
            </a:r>
          </a:p>
          <a:p>
            <a:endParaRPr lang="en-US" sz="2400" dirty="0"/>
          </a:p>
        </p:txBody>
      </p:sp>
      <p:sp>
        <p:nvSpPr>
          <p:cNvPr id="4" name="Date Placeholder 3"/>
          <p:cNvSpPr>
            <a:spLocks noGrp="1"/>
          </p:cNvSpPr>
          <p:nvPr>
            <p:ph type="dt" sz="half" idx="10"/>
          </p:nvPr>
        </p:nvSpPr>
        <p:spPr/>
        <p:txBody>
          <a:bodyPr/>
          <a:lstStyle/>
          <a:p>
            <a:fld id="{320072CE-C8CD-45C6-890F-76100A1EE712}" type="datetime1">
              <a:rPr lang="en-US" sz="900" smtClean="0"/>
              <a:t>1/21/2019</a:t>
            </a:fld>
            <a:endParaRPr lang="en-US" sz="900" dirty="0"/>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82</a:t>
            </a:fld>
            <a:endParaRPr lang="en-US" dirty="0"/>
          </a:p>
        </p:txBody>
      </p:sp>
    </p:spTree>
    <p:extLst>
      <p:ext uri="{BB962C8B-B14F-4D97-AF65-F5344CB8AC3E}">
        <p14:creationId xmlns:p14="http://schemas.microsoft.com/office/powerpoint/2010/main" val="1725224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Basic jQuery Selectors</a:t>
            </a:r>
          </a:p>
        </p:txBody>
      </p:sp>
      <p:sp>
        <p:nvSpPr>
          <p:cNvPr id="3" name="Content Placeholder 2"/>
          <p:cNvSpPr>
            <a:spLocks noGrp="1"/>
          </p:cNvSpPr>
          <p:nvPr>
            <p:ph idx="1"/>
          </p:nvPr>
        </p:nvSpPr>
        <p:spPr>
          <a:xfrm>
            <a:off x="457200" y="1451610"/>
            <a:ext cx="8229600" cy="3291840"/>
          </a:xfrm>
        </p:spPr>
        <p:txBody>
          <a:bodyPr>
            <a:normAutofit/>
          </a:bodyPr>
          <a:lstStyle/>
          <a:p>
            <a:pPr marL="0" indent="0">
              <a:buNone/>
            </a:pPr>
            <a:r>
              <a:rPr lang="en-US" sz="2000" dirty="0">
                <a:solidFill>
                  <a:srgbClr val="002060"/>
                </a:solidFill>
                <a:effectLst>
                  <a:outerShdw blurRad="38100" dist="38100" dir="2700000" algn="tl">
                    <a:srgbClr val="000000">
                      <a:alpha val="43137"/>
                    </a:srgbClr>
                  </a:outerShdw>
                </a:effectLst>
              </a:rPr>
              <a:t>A Element selector that selects HTML elements.</a:t>
            </a:r>
          </a:p>
          <a:p>
            <a:pPr marL="0" indent="0">
              <a:buNone/>
            </a:pPr>
            <a:r>
              <a:rPr lang="en-US" sz="2000" dirty="0">
                <a:latin typeface="Courier New" panose="02070309020205020404" pitchFamily="49" charset="0"/>
                <a:cs typeface="Courier New" panose="02070309020205020404" pitchFamily="49" charset="0"/>
              </a:rPr>
              <a:t>$("h1")</a:t>
            </a:r>
            <a:br>
              <a:rPr lang="en-US" sz="2000" dirty="0">
                <a:latin typeface="Courier New" panose="02070309020205020404" pitchFamily="49" charset="0"/>
                <a:cs typeface="Courier New" panose="02070309020205020404" pitchFamily="49" charset="0"/>
              </a:rPr>
            </a:br>
            <a:endParaRPr lang="en-US" sz="2000" dirty="0">
              <a:latin typeface="Courier New" panose="02070309020205020404" pitchFamily="49" charset="0"/>
              <a:cs typeface="Courier New" panose="02070309020205020404" pitchFamily="49" charset="0"/>
            </a:endParaRPr>
          </a:p>
          <a:p>
            <a:pPr marL="0" indent="0">
              <a:buNone/>
            </a:pPr>
            <a:r>
              <a:rPr lang="en-US" sz="2000" dirty="0">
                <a:solidFill>
                  <a:srgbClr val="002060"/>
                </a:solidFill>
                <a:effectLst>
                  <a:outerShdw blurRad="38100" dist="38100" dir="2700000" algn="tl">
                    <a:srgbClr val="000000">
                      <a:alpha val="43137"/>
                    </a:srgbClr>
                  </a:outerShdw>
                </a:effectLst>
              </a:rPr>
              <a:t>An id selector selects HTML elements with a id attribute.</a:t>
            </a:r>
          </a:p>
          <a:p>
            <a:pPr marL="0" indent="0">
              <a:buNone/>
            </a:pPr>
            <a:r>
              <a:rPr lang="en-US" sz="2000" dirty="0">
                <a:latin typeface="Courier New" panose="02070309020205020404" pitchFamily="49" charset="0"/>
                <a:cs typeface="Courier New" panose="02070309020205020404" pitchFamily="49" charset="0"/>
              </a:rPr>
              <a:t>$("#accordion")</a:t>
            </a:r>
            <a:br>
              <a:rPr lang="en-US" sz="2000" dirty="0">
                <a:latin typeface="Courier New" panose="02070309020205020404" pitchFamily="49" charset="0"/>
                <a:cs typeface="Courier New" panose="02070309020205020404" pitchFamily="49" charset="0"/>
              </a:rPr>
            </a:br>
            <a:endParaRPr lang="en-US" sz="2000" dirty="0">
              <a:latin typeface="Courier New" panose="02070309020205020404" pitchFamily="49" charset="0"/>
              <a:cs typeface="Courier New" panose="02070309020205020404" pitchFamily="49" charset="0"/>
            </a:endParaRPr>
          </a:p>
          <a:p>
            <a:pPr marL="0" indent="0">
              <a:buNone/>
            </a:pPr>
            <a:r>
              <a:rPr lang="en-US" sz="2000" dirty="0">
                <a:solidFill>
                  <a:srgbClr val="002060"/>
                </a:solidFill>
                <a:effectLst>
                  <a:outerShdw blurRad="38100" dist="38100" dir="2700000" algn="tl">
                    <a:srgbClr val="000000">
                      <a:alpha val="43137"/>
                    </a:srgbClr>
                  </a:outerShdw>
                </a:effectLst>
              </a:rPr>
              <a:t>A class selector selects HTML element with a class attribute.</a:t>
            </a:r>
          </a:p>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fadein</a:t>
            </a:r>
            <a:r>
              <a:rPr lang="en-US" sz="2000" dirty="0">
                <a:latin typeface="Courier New" panose="02070309020205020404" pitchFamily="49" charset="0"/>
                <a:cs typeface="Courier New" panose="02070309020205020404" pitchFamily="49" charset="0"/>
              </a:rPr>
              <a:t>")</a:t>
            </a:r>
            <a:endParaRPr lang="en-US" sz="2000" dirty="0">
              <a:solidFill>
                <a:srgbClr val="002060"/>
              </a:solidFill>
              <a:effectLst>
                <a:outerShdw blurRad="38100" dist="38100" dir="2700000" algn="tl">
                  <a:srgbClr val="000000">
                    <a:alpha val="43137"/>
                  </a:srgbClr>
                </a:outerShdw>
              </a:effectLst>
            </a:endParaRPr>
          </a:p>
          <a:p>
            <a:pPr marL="0" indent="0">
              <a:buNone/>
            </a:pPr>
            <a:endParaRPr lang="en-US" sz="2000" dirty="0">
              <a:solidFill>
                <a:srgbClr val="002060"/>
              </a:solidFill>
              <a:effectLst>
                <a:outerShdw blurRad="38100" dist="38100" dir="2700000" algn="tl">
                  <a:srgbClr val="000000">
                    <a:alpha val="43137"/>
                  </a:srgbClr>
                </a:outerShdw>
              </a:effectLst>
            </a:endParaRPr>
          </a:p>
          <a:p>
            <a:pPr marL="0" indent="0">
              <a:buNone/>
            </a:pPr>
            <a:endParaRPr lang="en-US" sz="1800" dirty="0"/>
          </a:p>
        </p:txBody>
      </p:sp>
      <p:sp>
        <p:nvSpPr>
          <p:cNvPr id="4" name="Date Placeholder 3"/>
          <p:cNvSpPr>
            <a:spLocks noGrp="1"/>
          </p:cNvSpPr>
          <p:nvPr>
            <p:ph type="dt" sz="half" idx="10"/>
          </p:nvPr>
        </p:nvSpPr>
        <p:spPr/>
        <p:txBody>
          <a:bodyPr/>
          <a:lstStyle/>
          <a:p>
            <a:fld id="{B80AF066-E9B3-4498-8920-A9E3F385C141}" type="datetime1">
              <a:rPr lang="en-US" smtClean="0"/>
              <a:t>1/21/2019</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9</a:t>
            </a:fld>
            <a:endParaRPr lang="en-US" dirty="0"/>
          </a:p>
        </p:txBody>
      </p:sp>
    </p:spTree>
    <p:extLst>
      <p:ext uri="{BB962C8B-B14F-4D97-AF65-F5344CB8AC3E}">
        <p14:creationId xmlns:p14="http://schemas.microsoft.com/office/powerpoint/2010/main" val="2654678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fBurnet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ProfBurnett</Template>
  <TotalTime>846</TotalTime>
  <Words>6634</Words>
  <Application>Microsoft Office PowerPoint</Application>
  <PresentationFormat>On-screen Show (16:9)</PresentationFormat>
  <Paragraphs>1259</Paragraphs>
  <Slides>82</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92" baseType="lpstr">
      <vt:lpstr>Arial</vt:lpstr>
      <vt:lpstr>Calibri</vt:lpstr>
      <vt:lpstr>Constantia</vt:lpstr>
      <vt:lpstr>Courier New</vt:lpstr>
      <vt:lpstr>Times New Roman</vt:lpstr>
      <vt:lpstr>Verdana</vt:lpstr>
      <vt:lpstr>Wingdings</vt:lpstr>
      <vt:lpstr>Wingdings 2</vt:lpstr>
      <vt:lpstr>ProfBurnett</vt:lpstr>
      <vt:lpstr>Document</vt:lpstr>
      <vt:lpstr>jQuery</vt:lpstr>
      <vt:lpstr>Class Outline</vt:lpstr>
      <vt:lpstr>JavaScript Frameworks</vt:lpstr>
      <vt:lpstr>Intro to jQuery</vt:lpstr>
      <vt:lpstr>Including jQuery files on your Web Site</vt:lpstr>
      <vt:lpstr>How to include the jQuery files from a CDN</vt:lpstr>
      <vt:lpstr>SRI checking with the jQuery CDN</vt:lpstr>
      <vt:lpstr>The Document Object Model (DOM) for a Web Page</vt:lpstr>
      <vt:lpstr>Basic jQuery Selectors</vt:lpstr>
      <vt:lpstr>jQuery Syntax for Calling a Method</vt:lpstr>
      <vt:lpstr>Examples that call jQuery methods</vt:lpstr>
      <vt:lpstr>Advanced jQuery Selectors</vt:lpstr>
      <vt:lpstr>jQuery Traversing</vt:lpstr>
      <vt:lpstr>jQuery Traversing</vt:lpstr>
      <vt:lpstr>jQuery Traversing Selectors</vt:lpstr>
      <vt:lpstr>jQuery Traversing Selectors</vt:lpstr>
      <vt:lpstr>jQuery Looping &amp; Chaining</vt:lpstr>
      <vt:lpstr>jQuery Methods</vt:lpstr>
      <vt:lpstr>jQuery HTML Methods</vt:lpstr>
      <vt:lpstr>jQuery HTML Methods</vt:lpstr>
      <vt:lpstr>jQuery HTML Methods</vt:lpstr>
      <vt:lpstr>jQuery HTML Methods</vt:lpstr>
      <vt:lpstr>jQuery HTML Methods for Manipulating Content</vt:lpstr>
      <vt:lpstr>jQuery CSS Methods</vt:lpstr>
      <vt:lpstr>JavaScript Object Literal</vt:lpstr>
      <vt:lpstr>Using JavaScript Object Literal </vt:lpstr>
      <vt:lpstr>jQuery CSS Methods</vt:lpstr>
      <vt:lpstr>jQuery Filtering Methods</vt:lpstr>
      <vt:lpstr>jQuery Filtering Methods</vt:lpstr>
      <vt:lpstr>jQuery Miscellaneous Methods</vt:lpstr>
      <vt:lpstr>jQuery Anonymous Functions </vt:lpstr>
      <vt:lpstr>jQuery Anonymous Functions </vt:lpstr>
      <vt:lpstr>jQuery this and $(this) </vt:lpstr>
      <vt:lpstr>jQuery this and $(this) </vt:lpstr>
      <vt:lpstr>The JavaScript DOM Event Cycle</vt:lpstr>
      <vt:lpstr>jQuery Events</vt:lpstr>
      <vt:lpstr>jQuery Mouse Events</vt:lpstr>
      <vt:lpstr>jQuery Mouse Events</vt:lpstr>
      <vt:lpstr>jQuery Window Events</vt:lpstr>
      <vt:lpstr>jQuery Form Events</vt:lpstr>
      <vt:lpstr>jQuery Keyboard Events</vt:lpstr>
      <vt:lpstr>Other jQuery Events</vt:lpstr>
      <vt:lpstr>Other jQuery Events</vt:lpstr>
      <vt:lpstr>Other jQuery Events</vt:lpstr>
      <vt:lpstr>Other jQuery Events</vt:lpstr>
      <vt:lpstr>Other jQuery Events</vt:lpstr>
      <vt:lpstr>jQuery Syntax For Event Methods</vt:lpstr>
      <vt:lpstr>Student Exercise 1 </vt:lpstr>
      <vt:lpstr>Anatomy of a jQuery Event Function</vt:lpstr>
      <vt:lpstr>More jQuery Event Concepts</vt:lpstr>
      <vt:lpstr>Shorthand Ready Function</vt:lpstr>
      <vt:lpstr>Mousing Over and Off an Element </vt:lpstr>
      <vt:lpstr>Event Properties</vt:lpstr>
      <vt:lpstr>Stopping an Event’s Normal Behavior </vt:lpstr>
      <vt:lpstr>Stopping an Event in Its Tracks </vt:lpstr>
      <vt:lpstr>Removing Events </vt:lpstr>
      <vt:lpstr>Advanced Event Management </vt:lpstr>
      <vt:lpstr>The on() Function </vt:lpstr>
      <vt:lpstr>Other Ways to Use the on() Function</vt:lpstr>
      <vt:lpstr>Delegating Events with on() </vt:lpstr>
      <vt:lpstr>jQuery Examples</vt:lpstr>
      <vt:lpstr>Student Exercise 2 </vt:lpstr>
      <vt:lpstr>HTML5 Book - Chapter 14 - How to Work with Audio and Video </vt:lpstr>
      <vt:lpstr>Common Video Media</vt:lpstr>
      <vt:lpstr>Common Video Media</vt:lpstr>
      <vt:lpstr>Common Audio Media</vt:lpstr>
      <vt:lpstr>Video Codecs</vt:lpstr>
      <vt:lpstr>What a Media Player Does</vt:lpstr>
      <vt:lpstr>Audio Codecs</vt:lpstr>
      <vt:lpstr>Video Codec support in Browsers</vt:lpstr>
      <vt:lpstr>Audio Codec support in Browsers</vt:lpstr>
      <vt:lpstr>MIME Types for Audio and Video</vt:lpstr>
      <vt:lpstr>HTML5 Video</vt:lpstr>
      <vt:lpstr>HTML5 Audio</vt:lpstr>
      <vt:lpstr>Common Attributes for Audio and Video Elements</vt:lpstr>
      <vt:lpstr>Attributes for Source Element</vt:lpstr>
      <vt:lpstr>PowerPoint Presentation</vt:lpstr>
      <vt:lpstr>The Object and Param Elements</vt:lpstr>
      <vt:lpstr>Object Element for Flash File</vt:lpstr>
      <vt:lpstr>Attributes of the Embed Elements</vt:lpstr>
      <vt:lpstr>Attributes of the Embed Elements</vt:lpstr>
      <vt:lpstr>Student Exercise 3 </vt:lpstr>
    </vt:vector>
  </TitlesOfParts>
  <Company>BWGM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Professor Burnett</dc:creator>
  <cp:lastModifiedBy>Carl Burnett</cp:lastModifiedBy>
  <cp:revision>77</cp:revision>
  <dcterms:created xsi:type="dcterms:W3CDTF">2015-01-18T18:04:19Z</dcterms:created>
  <dcterms:modified xsi:type="dcterms:W3CDTF">2019-01-21T14:39:36Z</dcterms:modified>
</cp:coreProperties>
</file>