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7" r:id="rId2"/>
    <p:sldId id="28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81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54AA-E62F-4B7A-97CC-FA955243BA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54EF1-0235-49DF-9264-8794CE74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6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1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54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12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72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893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620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893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735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088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17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1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041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60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830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862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331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456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72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034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81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11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4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93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6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336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52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91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054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0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2/25/2014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5_list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6_list_bo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7_textarea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8_label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9_fieldset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0_fileupload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1_align_control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2_format_control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3_access_key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4_validation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5_reg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6_datalist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7_email_url_tel_control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8_number_range_control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19_date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20_search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21_color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22_output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23_progress_meter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HTML5_Form/HTML5_Form.tx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rofburnett.com/applications/ITI_134_HTML5_Desktop_and_Mobile_II/ch10/HTML5_Form/member.html" TargetMode="External"/><Relationship Id="rId4" Type="http://schemas.openxmlformats.org/officeDocument/2006/relationships/hyperlink" Target="http://profburnett.com/applications/ITI_134_HTML5_Desktop_and_Mobile_II/ch10/HTML5_Form/HTML5_Form_css3.tx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1_form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2_button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3_textfield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10/04_radio_and_checkbo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2800350"/>
            <a:ext cx="8572500" cy="10993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VII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/>
              <a:t>Part 10 - How to Create a Page with a Forms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2" y="209550"/>
            <a:ext cx="8762999" cy="2895600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HTML5-CSS3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" y="4171950"/>
            <a:ext cx="857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Font typeface="Wingdings" pitchFamily="2" charset="2"/>
              <a:buNone/>
              <a:defRPr sz="280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E3B8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en-US" sz="1600" i="0" dirty="0">
                <a:latin typeface="+mj-lt"/>
                <a:hlinkClick r:id="rId3"/>
              </a:rPr>
              <a:t>www.profburnett.com</a:t>
            </a:r>
            <a:endParaRPr lang="en-US" sz="1600" i="0" dirty="0">
              <a:latin typeface="+mj-lt"/>
            </a:endParaRPr>
          </a:p>
          <a:p>
            <a:pPr algn="r">
              <a:defRPr/>
            </a:pPr>
            <a:r>
              <a:rPr lang="en-US" sz="1600" i="0" dirty="0">
                <a:solidFill>
                  <a:srgbClr val="FFC000"/>
                </a:solidFill>
                <a:latin typeface="+mj-lt"/>
              </a:rPr>
              <a:t>Master a Skill </a:t>
            </a:r>
            <a:r>
              <a:rPr lang="en-US" sz="1600" i="0" dirty="0">
                <a:latin typeface="+mj-lt"/>
              </a:rPr>
              <a:t>/ </a:t>
            </a:r>
            <a:r>
              <a:rPr lang="en-US" sz="1600" i="0" dirty="0">
                <a:solidFill>
                  <a:srgbClr val="FFFF00"/>
                </a:solidFill>
                <a:latin typeface="+mj-lt"/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1438431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19684"/>
          </a:xfrm>
        </p:spPr>
        <p:txBody>
          <a:bodyPr>
            <a:noAutofit/>
          </a:bodyPr>
          <a:lstStyle/>
          <a:p>
            <a:r>
              <a:rPr lang="en-US" sz="3200" dirty="0"/>
              <a:t>Attributes of </a:t>
            </a:r>
            <a:r>
              <a:rPr lang="en-US" sz="3200" dirty="0" err="1"/>
              <a:t>Optgroup</a:t>
            </a:r>
            <a:r>
              <a:rPr lang="en-US" sz="3200" dirty="0"/>
              <a:t> and Option Element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477962"/>
              </p:ext>
            </p:extLst>
          </p:nvPr>
        </p:nvGraphicFramePr>
        <p:xfrm>
          <a:off x="419588" y="1201579"/>
          <a:ext cx="8304825" cy="112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9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optgroup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Label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Text used to identify group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option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Value sent to server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option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selected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</a:t>
                      </a:r>
                      <a:r>
                        <a:rPr lang="en-US" sz="1400" baseline="0" dirty="0">
                          <a:latin typeface="+mj-lt"/>
                        </a:rPr>
                        <a:t> value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6725" y="2469808"/>
            <a:ext cx="64008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Style:&lt;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&lt;select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style_and_size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label="The New Yorker"&gt;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value="ny10"&gt;10"&lt;/option&gt;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value="ny12"&gt;12"&lt;/option&gt;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value="ny16"&gt;16"&lt;/option&gt;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label="The Chicago"&gt;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value="chi10"&gt;10"&lt;/option&gt;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value="chi12"&gt;12"&lt;/option&gt;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&lt;option value="chi16"&gt;16"&lt;/option&gt;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&lt;/select&gt;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6490109" y="3738538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519684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Select Element for List Boxes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42716"/>
              </p:ext>
            </p:extLst>
          </p:nvPr>
        </p:nvGraphicFramePr>
        <p:xfrm>
          <a:off x="419588" y="1210152"/>
          <a:ext cx="8304824" cy="845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size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Number if</a:t>
                      </a:r>
                      <a:r>
                        <a:rPr lang="en-US" sz="1400" baseline="0" dirty="0">
                          <a:latin typeface="+mj-lt"/>
                        </a:rPr>
                        <a:t> item to display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multiple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for multiple</a:t>
                      </a:r>
                      <a:r>
                        <a:rPr lang="en-US" sz="1400" baseline="0" dirty="0">
                          <a:latin typeface="+mj-lt"/>
                        </a:rPr>
                        <a:t> select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5774" y="2274177"/>
            <a:ext cx="6391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&lt;select name="toppings" size="4" multiple&gt;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value="pepperoni"&gt;Pepperoni&lt;/option&gt;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value="sausage" selected&gt;Sausage&lt;/option&gt;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value="mushrooms"&gt;Mushrooms&lt;/option&gt;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value="olives"&gt;Black olives&lt;/option&gt;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value="onions"&gt;Onions&lt;/option&gt;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value="bacon"&gt;Canadian bacon&lt;/option&gt;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value="pineapple"&gt;Pineapple&lt;/option&gt;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&lt;/select&gt;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556784" y="3619205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42938"/>
            <a:ext cx="8324850" cy="360045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Textarea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921250"/>
              </p:ext>
            </p:extLst>
          </p:nvPr>
        </p:nvGraphicFramePr>
        <p:xfrm>
          <a:off x="419588" y="1098709"/>
          <a:ext cx="8304824" cy="112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rows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Approximate number of rows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cols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Approximate number of columns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wrap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Text wrap specifications</a:t>
                      </a:r>
                      <a:r>
                        <a:rPr lang="en-US" sz="1400" baseline="0" dirty="0"/>
                        <a:t>: hard | soft (default)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16780" y="3430447"/>
            <a:ext cx="2338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CSS for Text Area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781" y="2228769"/>
            <a:ext cx="273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HTML for Text Area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780" y="2571751"/>
            <a:ext cx="6853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Comments:&lt;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textarea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name="comments" placeholder="If you have any comments, please enter them here."&gt;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textarea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781" y="3809083"/>
            <a:ext cx="5614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textarea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height: 5em;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25em;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font-family: Arial, Helvetica, sans-serif; }</a:t>
            </a:r>
          </a:p>
        </p:txBody>
      </p:sp>
      <p:sp>
        <p:nvSpPr>
          <p:cNvPr id="14" name="Rounded Rectangle 13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25793"/>
            <a:ext cx="8362950" cy="345757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HTML for a form with label elements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612045"/>
              </p:ext>
            </p:extLst>
          </p:nvPr>
        </p:nvGraphicFramePr>
        <p:xfrm>
          <a:off x="419588" y="1098709"/>
          <a:ext cx="8304824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for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Set the id of the related control. id</a:t>
                      </a:r>
                      <a:r>
                        <a:rPr lang="en-US" sz="1400" baseline="0" dirty="0">
                          <a:latin typeface="+mj-lt"/>
                        </a:rPr>
                        <a:t> required for form that use labels for attributes.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0051" y="1965327"/>
            <a:ext cx="6448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for="quantity" id="quantity"&gt;Quantity:&lt;/label&gt;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name="quantity" id="quantity"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value="1" size="5"&gt;&lt;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Crust:&lt;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id="crust1"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value="thin"&gt;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for="crust1"&gt;Thin Crust&lt;/label&gt;&lt;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id="crust2"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value="deep"&gt;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for="crust2"&gt;Deep Dish&lt;/label&gt;&lt;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id="crust3"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value="hand"&gt;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for="crust3"&gt;Hand Tossed&lt;/label&gt;&lt;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5716793" y="3304155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that uses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fieldset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legend elements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526" y="1532763"/>
            <a:ext cx="64674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name="order" action="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order.php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method="post"&gt;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&lt;legend&gt;Crust&lt;/legend&gt;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type="radio" name="crust" id="crust1"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value="thin"&gt;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for="crust1"&gt;Thin Crust&lt;/label&gt;&lt;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type="radio" name="crust" id="crust2"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value="deep"&gt;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for="crust2"&gt;Deep Dish&lt;/label&gt;&lt;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type="radio" name="crust" id="crust3"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value="hand"&gt;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for="crust3"&gt;Hand Tossed&lt;/label&gt;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248400" y="2643245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68" y="660083"/>
            <a:ext cx="8496533" cy="463867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the input element for a file upload control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62144"/>
              </p:ext>
            </p:extLst>
          </p:nvPr>
        </p:nvGraphicFramePr>
        <p:xfrm>
          <a:off x="252730" y="1304450"/>
          <a:ext cx="8304824" cy="845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accept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The types of files accepted for upload.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multiple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attribute to upload more than one file.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6468" y="2937663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upload_form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action="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sendemail.php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method="post"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="multipart/form-data"&gt;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Attach an image:&lt;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type="file"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fileupload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accept="image/jpeg, image/gif"&gt;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468" y="2364001"/>
            <a:ext cx="4637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HTML for a file upload control</a:t>
            </a:r>
          </a:p>
        </p:txBody>
      </p:sp>
      <p:sp>
        <p:nvSpPr>
          <p:cNvPr id="11" name="Rounded Rectangle 10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305801" cy="51435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Aligned label, text box, and button controls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0" y="1649376"/>
            <a:ext cx="51149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"&gt;First name:&lt;/label&gt;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autofocus&gt;&lt;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"&gt;Last name:&lt;/label&gt;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for="address"&gt;Address:&lt;/label&gt;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name="address" id="address"&gt;&lt;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for="city"&gt;City:&lt;/label&gt;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name="city" id="city"&gt;&lt;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for="state"&gt;State:&lt;/label&gt;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name="state" id="state"&gt;&lt;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for="zip"&gt;Zip code:&lt;/label&gt;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name="zip" id="zip"&gt;&lt;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name="register" id="button"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value="Register"&gt;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type="reset" name="reset" id="reset"&gt; 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5715000" y="377675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1119930"/>
            <a:ext cx="372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 for the controls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093" y="1047750"/>
            <a:ext cx="4063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the controls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8774" y="1657654"/>
            <a:ext cx="3038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float: left;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5em;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right;}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margin-left: 1em;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margin-bottom: .5em;}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#button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margin-left: 7em;}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14350"/>
            <a:ext cx="8305801" cy="540067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CSS for the enhanced form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71550"/>
            <a:ext cx="4667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font: 90% Arial, Helvetica, sans-serif;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margin: 20px;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color: navy;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float: left;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8em;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font-weight: bold;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right;}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15em;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margin-left: 1em;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margin-bottom: .5em;}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input:focus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2px solid navy;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#button, #reset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7em;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box-shadow: 2px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2px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 navy;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background-color: silver;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#button { margin-left: 9.5em; }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5510826" y="241417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64" y="361950"/>
            <a:ext cx="8286149" cy="420053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attributes for tab order and access keys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007158"/>
              </p:ext>
            </p:extLst>
          </p:nvPr>
        </p:nvGraphicFramePr>
        <p:xfrm>
          <a:off x="486263" y="1092709"/>
          <a:ext cx="8304824" cy="1243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dirty="0" err="1">
                          <a:latin typeface="+mj-lt"/>
                          <a:cs typeface="Courier New" panose="02070309020205020404" pitchFamily="49" charset="0"/>
                        </a:rPr>
                        <a:t>tabindex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Sets the tab order of the control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latin typeface="+mj-lt"/>
                          <a:cs typeface="Courier New" panose="02070309020205020404" pitchFamily="49" charset="0"/>
                        </a:rPr>
                        <a:t>accesskey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Keyboard and control</a:t>
                      </a:r>
                      <a:r>
                        <a:rPr lang="en-US" sz="1400" baseline="0" dirty="0">
                          <a:latin typeface="+mj-lt"/>
                        </a:rPr>
                        <a:t> key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64">
                <a:tc gridSpan="2"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Accessibility guideline - </a:t>
                      </a:r>
                      <a:r>
                        <a:rPr lang="en-US" sz="1100" dirty="0">
                          <a:latin typeface="+mj-lt"/>
                        </a:rPr>
                        <a:t>Setting a proper tab order and providing access keys improves the accessibility for users who can’t use a mouse.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6967" y="274791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"&gt;&lt;u&gt;F&lt;/u&gt;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="F"&gt;&lt;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"&gt;&lt;u&gt;L&lt;/u&gt;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="L"&gt;&lt;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for="email"&gt;&lt;u&gt;E&lt;/u&gt;mail:&lt;/label&gt;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name="email" id="email"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852" y="2374582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the controls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5826" y="2706982"/>
            <a:ext cx="429276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="F"&gt;&lt;u&gt;F&lt;/u&gt;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="L"&gt;&lt;u&gt;L&lt;/u&gt;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for="email"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="E"&gt;&lt;u&gt;E&lt;/u&gt;mail:&lt;/label&gt;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name="email" id="email"&gt;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2374582"/>
            <a:ext cx="3823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Another way to define the access keys</a:t>
            </a:r>
          </a:p>
        </p:txBody>
      </p:sp>
      <p:sp>
        <p:nvSpPr>
          <p:cNvPr id="13" name="Rounded Rectangle 12">
            <a:hlinkClick r:id="rId3"/>
          </p:cNvPr>
          <p:cNvSpPr/>
          <p:nvPr/>
        </p:nvSpPr>
        <p:spPr>
          <a:xfrm>
            <a:off x="1447800" y="423781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38150"/>
            <a:ext cx="8305800" cy="531494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HTML5 attributes for data validation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943859"/>
              </p:ext>
            </p:extLst>
          </p:nvPr>
        </p:nvGraphicFramePr>
        <p:xfrm>
          <a:off x="419588" y="1047750"/>
          <a:ext cx="8304824" cy="112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7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autocomplete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Set attribute to off – disables auto-completion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required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attribute – Form submitted</a:t>
                      </a:r>
                      <a:r>
                        <a:rPr lang="en-US" sz="1400" baseline="0" dirty="0">
                          <a:latin typeface="+mj-lt"/>
                        </a:rPr>
                        <a:t> empty browser display error message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latin typeface="+mj-lt"/>
                          <a:cs typeface="Courier New" panose="02070309020205020404" pitchFamily="49" charset="0"/>
                        </a:rPr>
                        <a:t>novalidate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attribute to tell browser not to validate form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1" y="2681024"/>
            <a:ext cx="49815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Name:    &lt;input type="text" name="name" required&gt;&lt;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Address: &lt;input type="text" name="address"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novalidate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Zip:     &lt;input type="text" name="zip" required&gt;&lt;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Phone:   &lt;input type="text" name="phone"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required autocomplete="off"&gt;&lt;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name="submit" value="Submit Survey"&gt;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320652"/>
            <a:ext cx="403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HTML that uses the validation attributes</a:t>
            </a:r>
          </a:p>
        </p:txBody>
      </p:sp>
      <p:sp>
        <p:nvSpPr>
          <p:cNvPr id="11" name="Rounded Rectangle 10">
            <a:hlinkClick r:id="rId3"/>
          </p:cNvPr>
          <p:cNvSpPr/>
          <p:nvPr/>
        </p:nvSpPr>
        <p:spPr>
          <a:xfrm>
            <a:off x="5867400" y="386657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219" y="2985722"/>
            <a:ext cx="18112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:valid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:invalid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input[required]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24567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:required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958297"/>
            <a:ext cx="5317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Selector for controls with required attribute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4985" y="2343375"/>
            <a:ext cx="3380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CSS3 pseudo-classes  for validation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CDD560-73D6-4932-AA1D-78F0D448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Element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955C-B813-43AC-A7A3-5B8CA36D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EE14-9957-43DC-BB11-ED49B7E8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76A5-1524-4E17-B668-A6124EEF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7257C-2C9B-42CE-B8BC-0E064883CBE9}"/>
              </a:ext>
            </a:extLst>
          </p:cNvPr>
          <p:cNvPicPr/>
          <p:nvPr/>
        </p:nvPicPr>
        <p:blipFill rotWithShape="1">
          <a:blip r:embed="rId2"/>
          <a:srcRect t="17463" b="20091"/>
          <a:stretch/>
        </p:blipFill>
        <p:spPr bwMode="auto">
          <a:xfrm>
            <a:off x="533400" y="1657350"/>
            <a:ext cx="5314950" cy="2588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DF000C-4094-4FE4-A3D6-84B89070DCDD}"/>
              </a:ext>
            </a:extLst>
          </p:cNvPr>
          <p:cNvSpPr txBox="1"/>
          <p:nvPr/>
        </p:nvSpPr>
        <p:spPr>
          <a:xfrm>
            <a:off x="6477000" y="1624853"/>
            <a:ext cx="1149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&lt;form&gt;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….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36472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366"/>
            <a:ext cx="8305801" cy="428624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using regular expressions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836525"/>
              </p:ext>
            </p:extLst>
          </p:nvPr>
        </p:nvGraphicFramePr>
        <p:xfrm>
          <a:off x="419588" y="1140143"/>
          <a:ext cx="8304824" cy="845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pattern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Specifies regular expression</a:t>
                      </a:r>
                      <a:r>
                        <a:rPr lang="en-US" sz="1400" baseline="0" dirty="0">
                          <a:latin typeface="+mj-lt"/>
                        </a:rPr>
                        <a:t> to valid entry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title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Test that is displayed in tool</a:t>
                      </a:r>
                      <a:r>
                        <a:rPr lang="en-US" sz="1400" baseline="0" dirty="0">
                          <a:latin typeface="+mj-lt"/>
                        </a:rPr>
                        <a:t>tip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5074" y="2073152"/>
            <a:ext cx="363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 for common entries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497038"/>
              </p:ext>
            </p:extLst>
          </p:nvPr>
        </p:nvGraphicFramePr>
        <p:xfrm>
          <a:off x="419588" y="2503170"/>
          <a:ext cx="8304824" cy="2037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2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Used For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Pattern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Password (6+ alphanumeric)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[a-zA-Z0-9]{6,}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	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Zip code (99999 or 99999-9999)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\d{5}([\-]\d{4})?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Phone number (999-999-9999)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\d{3}[\-]\d{3}[\-]\d{4}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Date (MM/DD/YYYY)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[01]?\d\/[0-3]\d\/\d{4}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URL (starting with http:// or https://)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https?://.+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Credit card  (9999-9999-9999-9999)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^\d{4}-\d{4}-\d{4}-\d{4}$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8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83432"/>
            <a:ext cx="8458201" cy="468154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that uses regular expressions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075" y="1320541"/>
            <a:ext cx="6762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Name: &lt;input type="text" name="name"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required autofocus&gt;&lt;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Zip: &lt;input type="text" name="zip" required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pattern="\d{5}([\-]\d{4})?"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title="Must be 99999 or 99999-9999"&gt;&lt;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Phone: &lt;input type="text" name="phone" required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pattern="\d{3}[\-]\d{3}[\-]\d{4}"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title="Must be 999-999-9999"&gt;&lt;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name="submit" value="Submit Survey"&gt;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54844"/>
            <a:ext cx="8324850" cy="416719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the option elements within 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datalist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309811"/>
              </p:ext>
            </p:extLst>
          </p:nvPr>
        </p:nvGraphicFramePr>
        <p:xfrm>
          <a:off x="419588" y="1167290"/>
          <a:ext cx="8304824" cy="845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The value of the option in the </a:t>
                      </a:r>
                      <a:r>
                        <a:rPr lang="en-US" sz="1400" dirty="0" err="1">
                          <a:latin typeface="+mj-lt"/>
                        </a:rPr>
                        <a:t>datalist</a:t>
                      </a:r>
                      <a:r>
                        <a:rPr lang="en-US" sz="1400" dirty="0">
                          <a:latin typeface="+mj-lt"/>
                        </a:rPr>
                        <a:t>. Left</a:t>
                      </a:r>
                      <a:r>
                        <a:rPr lang="en-US" sz="1400" baseline="0" dirty="0">
                          <a:latin typeface="+mj-lt"/>
                        </a:rPr>
                        <a:t> aligned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j-lt"/>
                          <a:cs typeface="Courier New" panose="02070309020205020404" pitchFamily="49" charset="0"/>
                        </a:rPr>
                        <a:t>label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Description of item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8150" y="2038350"/>
            <a:ext cx="5972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&lt;p&gt;Our company is conducting a survey. Please answer the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question below.&lt;/p&gt;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for="link"&gt;What is your preferred search engine: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name="link" id="link" list="links"&gt;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id="links"&gt;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value="http://www.google.com/"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label="Google"&gt;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value="http://www.yahoo.com/" label="Yahoo"&gt;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value="http://www.bing.com/" label="Bing"&gt;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&lt;option value="http://www.dogpile.com/"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label="Dogpile"&gt;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name="submit" value="Submit Survey"&gt;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6477000" y="27241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42938"/>
            <a:ext cx="8343901" cy="471488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type attribute for email,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252308"/>
              </p:ext>
            </p:extLst>
          </p:nvPr>
        </p:nvGraphicFramePr>
        <p:xfrm>
          <a:off x="419588" y="1149288"/>
          <a:ext cx="8304824" cy="11338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9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dirty="0">
                          <a:latin typeface="+mj-lt"/>
                        </a:rPr>
                        <a:t>email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 control</a:t>
                      </a:r>
                      <a:r>
                        <a:rPr lang="en-US" sz="1400" baseline="0" dirty="0">
                          <a:latin typeface="+mj-lt"/>
                        </a:rPr>
                        <a:t> for </a:t>
                      </a:r>
                      <a:r>
                        <a:rPr lang="en-US" sz="1400" baseline="0" dirty="0" err="1">
                          <a:latin typeface="+mj-lt"/>
                        </a:rPr>
                        <a:t>receiveing</a:t>
                      </a:r>
                      <a:r>
                        <a:rPr lang="en-US" sz="1400" baseline="0" dirty="0">
                          <a:latin typeface="+mj-lt"/>
                        </a:rPr>
                        <a:t> email address (Implies Validation)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latin typeface="+mj-lt"/>
                        </a:rPr>
                        <a:t>url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 control for</a:t>
                      </a:r>
                      <a:r>
                        <a:rPr lang="en-US" sz="1400" baseline="0" dirty="0">
                          <a:latin typeface="+mj-lt"/>
                        </a:rPr>
                        <a:t> receiving a URL (Implies Validation)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latin typeface="+mj-lt"/>
                        </a:rPr>
                        <a:t>tel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 control for receiving a telephone number </a:t>
                      </a:r>
                      <a:r>
                        <a:rPr lang="en-US" sz="1400" baseline="0" dirty="0">
                          <a:latin typeface="+mj-lt"/>
                        </a:rPr>
                        <a:t>(Does not Imply Validation)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19100" y="2326068"/>
            <a:ext cx="46291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email_form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action="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survey.php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method="post"&gt;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&lt;h3&gt;Your information:&lt;/h3&gt;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for="email"&gt;Your email address:&lt;/label&gt;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type="email" name="email" id="email"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required&gt;&lt;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for="link"&gt;Your web site:&lt;/label&gt;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name="link" id="link"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list="links"&gt;&lt;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for="phone"&gt;Your phone number:&lt;/label&gt;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name="phone" id="phone"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required&gt;&lt;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type="submit" name="submit"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value="Submit Survey"&gt;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5510826" y="3154219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1"/>
            <a:ext cx="8305801" cy="454342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the number and range controls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133763"/>
              </p:ext>
            </p:extLst>
          </p:nvPr>
        </p:nvGraphicFramePr>
        <p:xfrm>
          <a:off x="419588" y="1123570"/>
          <a:ext cx="8304824" cy="11338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b="0" dirty="0">
                          <a:effectLst/>
                          <a:latin typeface="+mj-lt"/>
                        </a:rPr>
                        <a:t>min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+mj-lt"/>
                        </a:rPr>
                        <a:t>Minimum</a:t>
                      </a:r>
                      <a:r>
                        <a:rPr lang="en-US" sz="1400" b="0" baseline="0" dirty="0">
                          <a:effectLst/>
                          <a:latin typeface="+mj-lt"/>
                        </a:rPr>
                        <a:t> value</a:t>
                      </a:r>
                      <a:endParaRPr lang="en-US" sz="1400" b="0" dirty="0">
                        <a:effectLst/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effectLst/>
                          <a:latin typeface="+mj-lt"/>
                        </a:rPr>
                        <a:t>max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+mj-lt"/>
                        </a:rPr>
                        <a:t>Maximum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effectLst/>
                          <a:latin typeface="+mj-lt"/>
                        </a:rPr>
                        <a:t>step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+mj-lt"/>
                        </a:rPr>
                        <a:t>The increase and decrease by user clicks or up and down arrow keys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0049" y="2394648"/>
            <a:ext cx="5514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&lt;h3&gt;Your information:&lt;/h3&gt;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test_form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action="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test.php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method="get"&gt;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for="investment"&gt;Monthly investment: 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type="number" name="investment"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id="investment" min="100" max="1000"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step="100" value="300"&gt;&lt;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&lt;label for="book"&gt;Rate the book from 1 to 5: &lt;/label&gt;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type="range" name="book" id="book"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min="1" max="5" step="1"&gt;&lt;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type="submit" name="submit"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value="Submit Survey"&gt;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6477000" y="3087929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625793"/>
            <a:ext cx="8353425" cy="51435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the date and time controls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107605"/>
              </p:ext>
            </p:extLst>
          </p:nvPr>
        </p:nvGraphicFramePr>
        <p:xfrm>
          <a:off x="419588" y="1244442"/>
          <a:ext cx="8304824" cy="851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3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dirty="0">
                          <a:latin typeface="+mj-lt"/>
                        </a:rPr>
                        <a:t>min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Minimum</a:t>
                      </a:r>
                      <a:r>
                        <a:rPr lang="en-US" sz="1400" baseline="0" dirty="0">
                          <a:latin typeface="+mj-lt"/>
                        </a:rPr>
                        <a:t> value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+mj-lt"/>
                        </a:rPr>
                        <a:t>max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Maximum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9576" y="2211384"/>
            <a:ext cx="50577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 and time:&amp;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date and time:&amp;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-local"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name="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datetimelocal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Month:&amp;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type="month" name="month"&gt;&lt;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Week:&amp;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type="week" name="week"&gt;&lt;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type="time" name="time"&gt;&lt;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Date:&amp;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;&amp;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type="date" name="date"&gt;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3018" y="3661065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Opera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search function that uses a search control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75542"/>
            <a:ext cx="655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method="get" action="http://www.google.com/search"&gt;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&lt;input type="search" name="q" size="30"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maxlength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="255"&gt;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&lt;input type="hidden" name="domains"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value="http://www.murach.com"&gt;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&lt;input type="hidden"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sitesearch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value="http://www.murach.com"&gt;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&lt;input type="submit" name="search" value="Search"&gt;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HTML for a color control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576" y="1574553"/>
            <a:ext cx="6448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&lt;label for="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firstcolor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"&gt;Choose your first background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color:&lt;/label&gt;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type="color"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firstcolor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id="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firstcolor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3018" y="3661065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Opera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10585"/>
            <a:ext cx="8286751" cy="460148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attribute for the output element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988715"/>
              </p:ext>
            </p:extLst>
          </p:nvPr>
        </p:nvGraphicFramePr>
        <p:xfrm>
          <a:off x="419588" y="1102030"/>
          <a:ext cx="8304824" cy="569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for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Can</a:t>
                      </a:r>
                      <a:r>
                        <a:rPr lang="en-US" sz="1400" baseline="0" dirty="0">
                          <a:latin typeface="+mj-lt"/>
                        </a:rPr>
                        <a:t> be used to associate output element with one or more controls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6250" y="1902847"/>
            <a:ext cx="8667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&lt;p&gt;Enter numbers in both fields and click the Calculate button.&lt;/p&gt;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onsubmit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="return false"&gt;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name="x" type="number" min="100" step="5"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value="100"&gt; +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name="y" type="number" min="100" step="5"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value="100"&gt;&lt;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type="button" value="Calculate"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Total: &lt;output name="result" for="x y"&gt;&lt;/output&gt;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3018" y="3661065"/>
            <a:ext cx="96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Safari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46" y="361950"/>
            <a:ext cx="8248652" cy="540067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for the progress and meter elements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71541"/>
              </p:ext>
            </p:extLst>
          </p:nvPr>
        </p:nvGraphicFramePr>
        <p:xfrm>
          <a:off x="486575" y="971550"/>
          <a:ext cx="8304824" cy="20011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7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high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High point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low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Low</a:t>
                      </a:r>
                      <a:r>
                        <a:rPr lang="en-US" sz="1400" baseline="0" dirty="0">
                          <a:latin typeface="+mj-lt"/>
                        </a:rPr>
                        <a:t> point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min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Lowest limit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max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Maximum</a:t>
                      </a:r>
                      <a:r>
                        <a:rPr lang="en-US" sz="1400" baseline="0" dirty="0">
                          <a:latin typeface="+mj-lt"/>
                        </a:rPr>
                        <a:t> limit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optimum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Optimum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+mj-lt"/>
                        </a:rPr>
                        <a:t>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Current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4349" y="3114735"/>
            <a:ext cx="51720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&lt;body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onLoad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setProgressAndMeter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&lt;h3&gt;Progress Element&lt;/h3&gt;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Progress set by JavaScript on page load: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&lt;progress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progressBar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max="100"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value="0"&gt;&lt;/progress&gt;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&lt;h3&gt;Meter Element&lt;/h3&gt;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Meter set by JavaScript on page load: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&lt;meter id="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meterBar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max="100" value="0" optimum="50"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high="60"&gt;&lt;/meter&gt;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</p:txBody>
      </p:sp>
      <p:sp>
        <p:nvSpPr>
          <p:cNvPr id="10" name="Rounded Rectangle 9">
            <a:hlinkClick r:id="rId3"/>
          </p:cNvPr>
          <p:cNvSpPr/>
          <p:nvPr/>
        </p:nvSpPr>
        <p:spPr>
          <a:xfrm>
            <a:off x="6642509" y="4007287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3018" y="3661065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Opera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51968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Form Element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9885702"/>
              </p:ext>
            </p:extLst>
          </p:nvPr>
        </p:nvGraphicFramePr>
        <p:xfrm>
          <a:off x="464571" y="3155818"/>
          <a:ext cx="8214858" cy="1409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02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type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Type of control</a:t>
                      </a:r>
                      <a:r>
                        <a:rPr lang="en-US" sz="1400" b="0" baseline="0" dirty="0">
                          <a:latin typeface="+mj-lt"/>
                        </a:rPr>
                        <a:t> </a:t>
                      </a:r>
                      <a:r>
                        <a:rPr lang="en-US" sz="1400" b="0" baseline="0" dirty="0" err="1">
                          <a:latin typeface="+mj-lt"/>
                        </a:rPr>
                        <a:t>ie</a:t>
                      </a:r>
                      <a:r>
                        <a:rPr lang="en-US" sz="1400" b="0" baseline="0" dirty="0">
                          <a:latin typeface="+mj-lt"/>
                        </a:rPr>
                        <a:t> “button”, “text”, “checkbox”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name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Name of Code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disabled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Boolean that</a:t>
                      </a:r>
                      <a:r>
                        <a:rPr lang="en-US" sz="1400" b="0" baseline="0" dirty="0">
                          <a:latin typeface="+mj-lt"/>
                        </a:rPr>
                        <a:t> disables control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readonly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</a:rPr>
                        <a:t>Boolean that</a:t>
                      </a:r>
                      <a:r>
                        <a:rPr lang="en-US" sz="1400" b="0" baseline="0" dirty="0">
                          <a:latin typeface="+mj-lt"/>
                        </a:rPr>
                        <a:t> means user can change control value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2419350"/>
            <a:ext cx="6504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Attributes - Input Elements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31500"/>
              </p:ext>
            </p:extLst>
          </p:nvPr>
        </p:nvGraphicFramePr>
        <p:xfrm>
          <a:off x="419588" y="1123950"/>
          <a:ext cx="8304824" cy="1409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3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Name for code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action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URL of processing file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method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Get or Post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target</a:t>
                      </a:r>
                      <a:endParaRPr lang="en-US" sz="1400" b="0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Where to open page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web page that uses HTML5 data validation (Opera)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3440317" y="1670924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HTML</a:t>
            </a:r>
          </a:p>
        </p:txBody>
      </p:sp>
      <p:sp>
        <p:nvSpPr>
          <p:cNvPr id="9" name="Rounded Rectangle 8">
            <a:hlinkClick r:id="rId4"/>
          </p:cNvPr>
          <p:cNvSpPr/>
          <p:nvPr/>
        </p:nvSpPr>
        <p:spPr>
          <a:xfrm>
            <a:off x="3440317" y="257568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CSS</a:t>
            </a:r>
          </a:p>
        </p:txBody>
      </p:sp>
      <p:sp>
        <p:nvSpPr>
          <p:cNvPr id="10" name="Rounded Rectangle 9">
            <a:hlinkClick r:id="rId5"/>
          </p:cNvPr>
          <p:cNvSpPr/>
          <p:nvPr/>
        </p:nvSpPr>
        <p:spPr>
          <a:xfrm>
            <a:off x="3440317" y="3661065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1590" y="3321949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Opera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10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382000" cy="3291840"/>
          </a:xfrm>
        </p:spPr>
        <p:txBody>
          <a:bodyPr>
            <a:normAutofit/>
          </a:bodyPr>
          <a:lstStyle/>
          <a:p>
            <a:r>
              <a:rPr lang="en-US" sz="2400" dirty="0"/>
              <a:t>Students will complete Part 10 exercise in developmental PDF. </a:t>
            </a:r>
          </a:p>
          <a:p>
            <a:r>
              <a:rPr lang="en-US" sz="2400" dirty="0"/>
              <a:t>Students will upload files to testing site.</a:t>
            </a:r>
          </a:p>
          <a:p>
            <a:r>
              <a:rPr lang="en-US" sz="2400" dirty="0"/>
              <a:t>Students will preview in browser testing site files.</a:t>
            </a:r>
          </a:p>
          <a:p>
            <a:r>
              <a:rPr lang="en-US" sz="2400" dirty="0"/>
              <a:t>Students will upload files to live site.</a:t>
            </a:r>
          </a:p>
          <a:p>
            <a:r>
              <a:rPr lang="en-US" sz="2400" dirty="0"/>
              <a:t>Students will preview in browser live files.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11368"/>
            <a:ext cx="8277225" cy="547688"/>
          </a:xfrm>
        </p:spPr>
        <p:txBody>
          <a:bodyPr>
            <a:noAutofit/>
          </a:bodyPr>
          <a:lstStyle/>
          <a:p>
            <a:r>
              <a:rPr lang="en-US" sz="3200" dirty="0"/>
              <a:t>HTML for 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159056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&lt;form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email_form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action="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subscribe.php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method="post"&gt;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&lt;p&gt;Please enter your e-mail address to subscribe to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our newsletter.&lt;/p&gt;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&lt;p&gt;E-Mail: &lt;input type="text" name="email"&gt;&lt;/p&gt;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&lt;p&gt;&lt;input type="submit" name="submit"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value="Subscribe"&gt;&lt;/p&gt;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825" y="3413114"/>
            <a:ext cx="6391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subscribe.php?email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=zak%40modulemedia.com&amp;submit=Subscribe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674" y="2876550"/>
            <a:ext cx="823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URL when form submitted with “get” method</a:t>
            </a:r>
          </a:p>
        </p:txBody>
      </p:sp>
      <p:sp>
        <p:nvSpPr>
          <p:cNvPr id="12" name="Rounded Rectangle 11">
            <a:hlinkClick r:id="rId3"/>
          </p:cNvPr>
          <p:cNvSpPr/>
          <p:nvPr/>
        </p:nvSpPr>
        <p:spPr>
          <a:xfrm>
            <a:off x="3440317" y="3961423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Attributes Input Element Buttons and Button Element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529946"/>
              </p:ext>
            </p:extLst>
          </p:nvPr>
        </p:nvGraphicFramePr>
        <p:xfrm>
          <a:off x="457200" y="1450975"/>
          <a:ext cx="8228633" cy="19735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Submit, Reset, button, or</a:t>
                      </a:r>
                      <a:r>
                        <a:rPr lang="en-US" sz="1400" baseline="0" dirty="0">
                          <a:latin typeface="+mj-lt"/>
                        </a:rPr>
                        <a:t> image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value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Text to display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src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Relative or Absolute</a:t>
                      </a:r>
                      <a:r>
                        <a:rPr lang="en-US" sz="1400" baseline="0" dirty="0">
                          <a:latin typeface="+mj-lt"/>
                        </a:rPr>
                        <a:t> URL of image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Alternate Text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height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Pixels or Percent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width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0601" marR="90601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Pixels or Percent</a:t>
                      </a:r>
                    </a:p>
                  </a:txBody>
                  <a:tcPr marL="90601" marR="90601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47" y="1365947"/>
            <a:ext cx="63436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type="button" name="message" value="Alert Me"&gt;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type="submit" name="checkout" value="Checkout"&gt;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type="reset"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resetform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value="Reset"&gt;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type="image"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="images/submit.jpg"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alt="Submit button" width="114" height="42"&gt;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49" y="815004"/>
            <a:ext cx="8286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Four buttons that are created by the input element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348" y="3011492"/>
            <a:ext cx="6581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&lt;button type="submit"&gt;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="images/addtocart.png" width="30"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height="23" alt="Add to Cart"&gt;Add to Cart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&lt;/button&gt;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247" y="2571749"/>
            <a:ext cx="8286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button that is created by the button element</a:t>
            </a:r>
          </a:p>
        </p:txBody>
      </p:sp>
      <p:sp>
        <p:nvSpPr>
          <p:cNvPr id="11" name="Rounded Rectangle 10">
            <a:hlinkClick r:id="rId3"/>
          </p:cNvPr>
          <p:cNvSpPr/>
          <p:nvPr/>
        </p:nvSpPr>
        <p:spPr>
          <a:xfrm>
            <a:off x="3440317" y="3961423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Attributes  - Input Element  Text Fields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289351"/>
              </p:ext>
            </p:extLst>
          </p:nvPr>
        </p:nvGraphicFramePr>
        <p:xfrm>
          <a:off x="393700" y="1450182"/>
          <a:ext cx="8304824" cy="2186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8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type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text, password, or hidden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value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Default value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maxlength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Max</a:t>
                      </a:r>
                      <a:r>
                        <a:rPr lang="en-US" sz="1400" baseline="0" dirty="0">
                          <a:latin typeface="+mj-lt"/>
                        </a:rPr>
                        <a:t> Characters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size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Width of</a:t>
                      </a:r>
                      <a:r>
                        <a:rPr lang="en-US" sz="1400" baseline="0" dirty="0">
                          <a:latin typeface="+mj-lt"/>
                        </a:rPr>
                        <a:t> the field in characters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autofocus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 </a:t>
                      </a:r>
                      <a:r>
                        <a:rPr lang="en-US" sz="1400" dirty="0" err="1">
                          <a:latin typeface="+mj-lt"/>
                        </a:rPr>
                        <a:t>boolean</a:t>
                      </a:r>
                      <a:r>
                        <a:rPr lang="en-US" sz="1400" dirty="0">
                          <a:latin typeface="+mj-lt"/>
                        </a:rPr>
                        <a:t> attribute to set</a:t>
                      </a:r>
                      <a:r>
                        <a:rPr lang="en-US" sz="1400" baseline="0" dirty="0">
                          <a:latin typeface="+mj-lt"/>
                        </a:rPr>
                        <a:t> focus 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placeholder</a:t>
                      </a:r>
                      <a:endParaRPr lang="en-US" sz="1300" b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Puts a default value or hint in the field.</a:t>
                      </a:r>
                      <a:r>
                        <a:rPr lang="en-US" sz="1400" baseline="0" dirty="0">
                          <a:latin typeface="+mj-lt"/>
                        </a:rPr>
                        <a:t> Value is removed when user’s cursor enters the control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550" y="1371655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Quantity:&lt;input type="text" name="quantity" value="1"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size="5"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Username:&lt;input type="text" name="username"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autofocus&gt;&lt;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Password:&lt;input type="password" name="password"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maxlength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="6"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placeholder="Enter your password"&gt;&lt;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	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Hidden:&lt;input type="hidden"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value="widget"&gt;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647" y="666750"/>
            <a:ext cx="5388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Text Fields</a:t>
            </a:r>
          </a:p>
        </p:txBody>
      </p:sp>
      <p:sp>
        <p:nvSpPr>
          <p:cNvPr id="9" name="Rounded Rectangle 8">
            <a:hlinkClick r:id="rId3"/>
          </p:cNvPr>
          <p:cNvSpPr/>
          <p:nvPr/>
        </p:nvSpPr>
        <p:spPr>
          <a:xfrm>
            <a:off x="3450287" y="3522176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697706"/>
            <a:ext cx="8353425" cy="502444"/>
          </a:xfrm>
        </p:spPr>
        <p:txBody>
          <a:bodyPr>
            <a:noAutofit/>
          </a:bodyPr>
          <a:lstStyle/>
          <a:p>
            <a:r>
              <a:rPr lang="en-US" sz="3200" dirty="0"/>
              <a:t>Attributes of Radio Buttons and Check Boxes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108553"/>
              </p:ext>
            </p:extLst>
          </p:nvPr>
        </p:nvGraphicFramePr>
        <p:xfrm>
          <a:off x="419588" y="1227774"/>
          <a:ext cx="8304824" cy="112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Attributes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type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Radio</a:t>
                      </a:r>
                      <a:r>
                        <a:rPr lang="en-US" sz="1400" baseline="0" dirty="0">
                          <a:latin typeface="+mj-lt"/>
                        </a:rPr>
                        <a:t> or checkbox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0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Value Submitted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checked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Boolean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9575" y="2454656"/>
            <a:ext cx="83248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Crust:&lt;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value="thin"&gt;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Thin Crust&lt;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value="deep" checked&gt;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Deep Dish&lt;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type="radio" name="crust" value="hand"&gt;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Hand Tossed&lt;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Toppings:&lt;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type="checkbox" name="topping1" value="pepperoni"&gt;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Pepperoni&lt;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type="checkbox" name="topping2" value="mushrooms"&gt;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Mushrooms&lt;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type="checkbox" name="topping3" value="olives"&gt;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Olives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471059" y="3805889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83</TotalTime>
  <Words>3755</Words>
  <Application>Microsoft Office PowerPoint</Application>
  <PresentationFormat>On-screen Show (16:9)</PresentationFormat>
  <Paragraphs>629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Constantia</vt:lpstr>
      <vt:lpstr>Courier New</vt:lpstr>
      <vt:lpstr>Wingdings</vt:lpstr>
      <vt:lpstr>Wingdings 2</vt:lpstr>
      <vt:lpstr>ProfBurnett</vt:lpstr>
      <vt:lpstr>HTML5-CSS3</vt:lpstr>
      <vt:lpstr>Form Element</vt:lpstr>
      <vt:lpstr>Attributes of Form Element</vt:lpstr>
      <vt:lpstr>HTML for Form</vt:lpstr>
      <vt:lpstr>Attributes Input Element Buttons and Button Element</vt:lpstr>
      <vt:lpstr>PowerPoint Presentation</vt:lpstr>
      <vt:lpstr>Attributes  - Input Element  Text Fields</vt:lpstr>
      <vt:lpstr>PowerPoint Presentation</vt:lpstr>
      <vt:lpstr>Attributes of Radio Buttons and Check Boxes</vt:lpstr>
      <vt:lpstr>Attributes of Optgroup and Option Element </vt:lpstr>
      <vt:lpstr>Attributes of Select Element for List Boxes</vt:lpstr>
      <vt:lpstr>Attributes of Textarea Element</vt:lpstr>
      <vt:lpstr>The HTML for a form with label elements</vt:lpstr>
      <vt:lpstr>HTML that uses fieldset and legend elements</vt:lpstr>
      <vt:lpstr>Attributes of the input element for a file upload control</vt:lpstr>
      <vt:lpstr>Aligned label, text box, and button controls</vt:lpstr>
      <vt:lpstr>The CSS for the enhanced form</vt:lpstr>
      <vt:lpstr>The attributes for tab order and access keys</vt:lpstr>
      <vt:lpstr>The HTML5 attributes for data validation</vt:lpstr>
      <vt:lpstr>Attributes for using regular expressions</vt:lpstr>
      <vt:lpstr>HTML that uses regular expressions</vt:lpstr>
      <vt:lpstr>Attributes for the option elements within a datalist element</vt:lpstr>
      <vt:lpstr>The type attribute for email, url, and tel controls</vt:lpstr>
      <vt:lpstr>Attributes for the number and range controls</vt:lpstr>
      <vt:lpstr>Attributes for the date and time controls</vt:lpstr>
      <vt:lpstr>A search function that uses a search control</vt:lpstr>
      <vt:lpstr>The HTML for a color control</vt:lpstr>
      <vt:lpstr>An attribute for the output element</vt:lpstr>
      <vt:lpstr>Attributes for the progress and meter elements</vt:lpstr>
      <vt:lpstr>A web page that uses HTML5 data validation (Opera)</vt:lpstr>
      <vt:lpstr>Part 10 Exercise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134 HTML5 Desktop and Mobile  Level II</dc:title>
  <dc:creator>Professor Burnett</dc:creator>
  <cp:lastModifiedBy>Burnett, Carl M</cp:lastModifiedBy>
  <cp:revision>13</cp:revision>
  <dcterms:created xsi:type="dcterms:W3CDTF">2015-01-18T17:32:15Z</dcterms:created>
  <dcterms:modified xsi:type="dcterms:W3CDTF">2020-04-08T12:03:49Z</dcterms:modified>
</cp:coreProperties>
</file>