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sldIdLst>
    <p:sldId id="257" r:id="rId2"/>
    <p:sldId id="335" r:id="rId3"/>
    <p:sldId id="336" r:id="rId4"/>
    <p:sldId id="262" r:id="rId5"/>
    <p:sldId id="337" r:id="rId6"/>
    <p:sldId id="338" r:id="rId7"/>
    <p:sldId id="339" r:id="rId8"/>
    <p:sldId id="340" r:id="rId9"/>
    <p:sldId id="267" r:id="rId10"/>
    <p:sldId id="341" r:id="rId11"/>
    <p:sldId id="342" r:id="rId12"/>
    <p:sldId id="343" r:id="rId13"/>
    <p:sldId id="273" r:id="rId14"/>
    <p:sldId id="274" r:id="rId15"/>
    <p:sldId id="29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324" r:id="rId29"/>
    <p:sldId id="289" r:id="rId30"/>
    <p:sldId id="290" r:id="rId31"/>
    <p:sldId id="291" r:id="rId32"/>
    <p:sldId id="292" r:id="rId33"/>
    <p:sldId id="293" r:id="rId3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63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78481-C573-49B0-BC47-9DCCC6B4224D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A746-6811-4CB7-86D7-25559EFA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23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864D0-3CBE-4737-8223-7367875442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61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7095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443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733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091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226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810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959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31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144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865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438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200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26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7E4C-585D-4C3A-A111-8FDDAF321320}" type="datetime1">
              <a:rPr lang="en-US" smtClean="0"/>
              <a:t>4/8/2020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4F9FB-9F6B-4A88-BCDB-33177B11FFC9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B063-C4E5-4275-B15E-3FB9209F16A5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FC58-B441-48FB-B7E8-F8BA2D38322B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5C1E-BCD2-485A-B618-590023ACAA57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2B7A-DC8D-4616-A939-E34D0F678DE7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F925-759D-4CF5-88DD-821495E5A620}" type="datetime1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D056-9144-4239-9B7A-E03D6D36196F}" type="datetime1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9AF7-7975-478B-8776-C283923CB73E}" type="datetime1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B997-F569-4C2B-8C42-21E63A263B7F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107F-2FB4-4F56-B3B8-0D3461E3C6EA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9608FE-FC1D-4BF5-A580-62C2F5B257A1}" type="datetime1">
              <a:rPr lang="en-US" smtClean="0"/>
              <a:t>4/8/2020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2007 - 2020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burnet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/css3_gradients.asp" TargetMode="External"/><Relationship Id="rId2" Type="http://schemas.openxmlformats.org/officeDocument/2006/relationships/hyperlink" Target="http://www.w3schools.com/css/css_background.a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/css3_multiple_columns.as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burnett.com/applications/ITI_133_HTML5_Desktop_and_Mobile_I/ch06/10_text_column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/css_positioning.asp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burnett.com/applications/ITI_133_HTML5_Desktop_and_Mobile_I/ch06/13_absolute_and_fixed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burnett.com/applications/ITI_133_HTML5_Desktop_and_Mobile_I/ch06/14_toc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fburnett.com/applications/ITI_133_HTML5_Desktop_and_Mobile_I/ch06/Overlapping_Elements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" y="2371114"/>
            <a:ext cx="85725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IV</a:t>
            </a:r>
            <a:endParaRPr lang="en-US" sz="1800" dirty="0"/>
          </a:p>
          <a:p>
            <a:pPr>
              <a:defRPr/>
            </a:pPr>
            <a:r>
              <a:rPr lang="en-US" sz="1800" dirty="0"/>
              <a:t>    Part 5 - How to Enhance the Homepage</a:t>
            </a:r>
          </a:p>
          <a:p>
            <a:pPr>
              <a:defRPr/>
            </a:pPr>
            <a:r>
              <a:rPr lang="en-US" sz="1800" dirty="0"/>
              <a:t>    Part 6 - How to Use 2-Column Page Layout</a:t>
            </a:r>
          </a:p>
          <a:p>
            <a:pPr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31459" y="835054"/>
            <a:ext cx="8731541" cy="762000"/>
          </a:xfrm>
        </p:spPr>
        <p:txBody>
          <a:bodyPr/>
          <a:lstStyle/>
          <a:p>
            <a:pPr>
              <a:defRPr/>
            </a:pPr>
            <a:r>
              <a:rPr lang="en-US" sz="5400" dirty="0"/>
              <a:t>HTML5-CSS3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68E5F8-F302-4133-BFFE-B36130866F3C}"/>
              </a:ext>
            </a:extLst>
          </p:cNvPr>
          <p:cNvSpPr txBox="1">
            <a:spLocks noChangeArrowheads="1"/>
          </p:cNvSpPr>
          <p:nvPr/>
        </p:nvSpPr>
        <p:spPr>
          <a:xfrm>
            <a:off x="567578" y="3486150"/>
            <a:ext cx="8195422" cy="914400"/>
          </a:xfrm>
          <a:prstGeom prst="rect">
            <a:avLst/>
          </a:prstGeom>
        </p:spPr>
        <p:txBody>
          <a:bodyPr vert="horz" lIns="0" rIns="18288" anchor="b">
            <a:normAutofit fontScale="77500" lnSpcReduction="2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br>
              <a:rPr lang="en-US" sz="3600" dirty="0"/>
            </a:br>
            <a:r>
              <a:rPr lang="en-US" sz="2000" dirty="0">
                <a:hlinkClick r:id="rId3"/>
              </a:rPr>
              <a:t>www.profburnett.com</a:t>
            </a:r>
            <a:endParaRPr lang="en-US" sz="2000" dirty="0"/>
          </a:p>
          <a:p>
            <a:pPr>
              <a:defRPr/>
            </a:pPr>
            <a:r>
              <a:rPr lang="en-US" sz="2000" i="1" dirty="0">
                <a:solidFill>
                  <a:srgbClr val="FFC000"/>
                </a:solidFill>
              </a:rPr>
              <a:t>Master a Skill </a:t>
            </a:r>
            <a:r>
              <a:rPr lang="en-US" sz="2000" i="1" dirty="0"/>
              <a:t>/ </a:t>
            </a:r>
            <a:r>
              <a:rPr lang="en-US" sz="2000" i="1" dirty="0">
                <a:solidFill>
                  <a:srgbClr val="FFFF00"/>
                </a:solidFill>
              </a:rPr>
              <a:t>Learn for Life</a:t>
            </a:r>
          </a:p>
        </p:txBody>
      </p:sp>
    </p:spTree>
    <p:extLst>
      <p:ext uri="{BB962C8B-B14F-4D97-AF65-F5344CB8AC3E}">
        <p14:creationId xmlns:p14="http://schemas.microsoft.com/office/powerpoint/2010/main" val="52014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166">
        <p:fade/>
      </p:transition>
    </mc:Choice>
    <mc:Fallback xmlns="">
      <p:transition spd="med" advTm="11166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Set </a:t>
            </a:r>
            <a:r>
              <a:rPr lang="en-US" dirty="0">
                <a:hlinkClick r:id="rId2"/>
              </a:rPr>
              <a:t>Backgrounds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Properties for Background Color and Image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background: </a:t>
            </a:r>
            <a:r>
              <a:rPr lang="en-US" dirty="0"/>
              <a:t>color | image | repeat | attachment | position value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background-image</a:t>
            </a:r>
            <a:r>
              <a:rPr lang="en-US" dirty="0"/>
              <a:t>: Relative or Absolute URL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background-repeat</a:t>
            </a:r>
            <a:r>
              <a:rPr lang="en-US" dirty="0"/>
              <a:t>: Keyword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background-attachment</a:t>
            </a:r>
            <a:r>
              <a:rPr lang="en-US" dirty="0"/>
              <a:t>: Keyword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background-position: </a:t>
            </a:r>
            <a:r>
              <a:rPr lang="en-US" dirty="0"/>
              <a:t>Relative or Absolute Value</a:t>
            </a:r>
          </a:p>
          <a:p>
            <a:r>
              <a:rPr lang="en-US" dirty="0"/>
              <a:t>How to Set </a:t>
            </a:r>
            <a:r>
              <a:rPr lang="en-US" dirty="0">
                <a:hlinkClick r:id="rId3"/>
              </a:rPr>
              <a:t>Background Gradients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1010-D9B2-45BB-A266-CDBA99E4E256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932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5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Students will complete Part 5 exercise in developmental PDF. </a:t>
            </a:r>
          </a:p>
          <a:p>
            <a:r>
              <a:rPr lang="en-US" sz="2400" dirty="0"/>
              <a:t>Students will upload files to testing site.</a:t>
            </a:r>
          </a:p>
          <a:p>
            <a:r>
              <a:rPr lang="en-US" sz="2400" dirty="0"/>
              <a:t>Students will preview in browser testing site files.</a:t>
            </a:r>
          </a:p>
          <a:p>
            <a:r>
              <a:rPr lang="en-US" sz="2400" dirty="0"/>
              <a:t>Students will upload files to live site.</a:t>
            </a:r>
          </a:p>
          <a:p>
            <a:r>
              <a:rPr lang="en-US" sz="2400" dirty="0"/>
              <a:t>Students will preview in browser live files.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1969-526B-45FB-979F-8AB1AFDE0E91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441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E15011D-EB16-4973-897D-6BF4BFAE8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965198"/>
          </a:xfrm>
        </p:spPr>
        <p:txBody>
          <a:bodyPr/>
          <a:lstStyle/>
          <a:p>
            <a:r>
              <a:rPr lang="en-US" dirty="0"/>
              <a:t> Part 6</a:t>
            </a:r>
            <a:br>
              <a:rPr lang="en-US" dirty="0"/>
            </a:br>
            <a:r>
              <a:rPr lang="en-US" dirty="0"/>
              <a:t>How to Use 2-Column Page Layout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94DF6-65ED-47C4-8D4B-7896B3188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FC58-B441-48FB-B7E8-F8BA2D38322B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91FAC-041D-45FB-B5DC-9D3E79CDE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14AAD-734F-4394-8735-73CE165BC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33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How to Use CSS for Page Layout </a:t>
            </a:r>
          </a:p>
          <a:p>
            <a:pPr lvl="1"/>
            <a:r>
              <a:rPr lang="en-US" sz="1800" dirty="0"/>
              <a:t>HTML5 </a:t>
            </a:r>
          </a:p>
          <a:p>
            <a:pPr lvl="2"/>
            <a:r>
              <a:rPr lang="en-US" sz="1600" dirty="0"/>
              <a:t>2-Column Web Page with Fixed-Width Columns</a:t>
            </a:r>
          </a:p>
          <a:p>
            <a:pPr lvl="2"/>
            <a:r>
              <a:rPr lang="en-US" sz="1600" dirty="0"/>
              <a:t>2-Column Web Page with Liquid Widths</a:t>
            </a:r>
          </a:p>
          <a:p>
            <a:pPr lvl="2"/>
            <a:r>
              <a:rPr lang="en-US" sz="1600" dirty="0"/>
              <a:t>3-Column Web Page with Fixed-Width Columns</a:t>
            </a:r>
          </a:p>
          <a:p>
            <a:pPr lvl="1"/>
            <a:r>
              <a:rPr lang="en-US" sz="1800" dirty="0"/>
              <a:t>How to Use CSS to Create Multiple Columns</a:t>
            </a:r>
          </a:p>
          <a:p>
            <a:pPr lvl="1"/>
            <a:r>
              <a:rPr lang="en-US" sz="1800" dirty="0"/>
              <a:t>How to Use Position Elements</a:t>
            </a:r>
          </a:p>
          <a:p>
            <a:pPr lvl="1"/>
            <a:r>
              <a:rPr lang="en-US" sz="1800" dirty="0"/>
              <a:t>Student Exercise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1420-F65B-4802-A789-2256BC517800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57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HTML5 for a 2 Column Layout</a:t>
            </a:r>
          </a:p>
        </p:txBody>
      </p:sp>
      <p:sp>
        <p:nvSpPr>
          <p:cNvPr id="20482" name="Date Placehold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4836787-405F-4DA9-A9BE-937B4C67F739}" type="datetime1">
              <a:rPr lang="en-US" altLang="en-US" sz="900" smtClean="0">
                <a:latin typeface="Arial Narrow" pitchFamily="34" charset="0"/>
              </a:rPr>
              <a:t>4/8/2020</a:t>
            </a:fld>
            <a:endParaRPr lang="en-US" altLang="en-US" sz="900">
              <a:latin typeface="Arial Narrow" pitchFamily="34" charset="0"/>
            </a:endParaRPr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>
                <a:latin typeface="Arial Narrow" pitchFamily="34" charset="0"/>
              </a:rPr>
              <a:t>Copyright © 2007 - 2020 Carl M. Burnett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F0AC9D-C484-4AAE-8CF0-B76297839776}" type="slidenum">
              <a:rPr lang="en-US" altLang="en-US" sz="900" smtClean="0">
                <a:latin typeface="Arial Narrow" pitchFamily="34" charset="0"/>
              </a:rPr>
              <a:pPr/>
              <a:t>14</a:t>
            </a:fld>
            <a:endParaRPr lang="en-US" altLang="en-US" sz="900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094" y="163707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&lt;header&gt;&lt;h1&gt;Header&lt;/h1&gt;&lt;/header&gt;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&lt;section&gt;&lt;h1&gt;Section&lt;/h1&gt;&lt;/section&gt;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&lt;aside&gt;&lt;h1&gt;Aside&lt;/h1&gt;&lt;/aside&gt;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&lt;footer&gt;&lt;h1&gt;Footer&lt;/h1&gt;&lt;/footer&gt;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1441884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33B03AE-B3D0-493D-AEA6-7368CC06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2-Column Web Page with Fixed-Width Columns</a:t>
            </a:r>
            <a:endParaRPr lang="en-US" sz="28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63B6D6-C026-4E1F-AFD5-CE840D0B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E0DC-D04D-4E97-BDE8-A4149DFD6825}" type="datetime1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744CFF-28FA-4A4B-8B0A-59DC34BA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00F3BF-CEA6-49B3-8D6B-EC060840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15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2CE783-6E98-4ACF-9198-5CA455DA9952}"/>
              </a:ext>
            </a:extLst>
          </p:cNvPr>
          <p:cNvSpPr/>
          <p:nvPr/>
        </p:nvSpPr>
        <p:spPr>
          <a:xfrm>
            <a:off x="918882" y="1504950"/>
            <a:ext cx="7306235" cy="2825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23352A-5E70-4875-866A-26A0E0FADDE6}"/>
              </a:ext>
            </a:extLst>
          </p:cNvPr>
          <p:cNvSpPr/>
          <p:nvPr/>
        </p:nvSpPr>
        <p:spPr>
          <a:xfrm>
            <a:off x="1497106" y="1645920"/>
            <a:ext cx="6096000" cy="37113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Header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82719F-7A75-42F4-8BDC-C5978702FBDE}"/>
              </a:ext>
            </a:extLst>
          </p:cNvPr>
          <p:cNvSpPr/>
          <p:nvPr/>
        </p:nvSpPr>
        <p:spPr>
          <a:xfrm>
            <a:off x="1497106" y="2017058"/>
            <a:ext cx="4087906" cy="171853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Section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26C585-B4D9-498D-9F7F-6A5B7FF4CC8D}"/>
              </a:ext>
            </a:extLst>
          </p:cNvPr>
          <p:cNvSpPr/>
          <p:nvPr/>
        </p:nvSpPr>
        <p:spPr>
          <a:xfrm>
            <a:off x="1497106" y="3735593"/>
            <a:ext cx="6096000" cy="37113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Footer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9D9426-EB5E-481B-8158-49FADD340E92}"/>
              </a:ext>
            </a:extLst>
          </p:cNvPr>
          <p:cNvSpPr/>
          <p:nvPr/>
        </p:nvSpPr>
        <p:spPr>
          <a:xfrm>
            <a:off x="5585012" y="2017057"/>
            <a:ext cx="2008094" cy="171853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Aside</a:t>
            </a:r>
          </a:p>
        </p:txBody>
      </p:sp>
    </p:spTree>
    <p:extLst>
      <p:ext uri="{BB962C8B-B14F-4D97-AF65-F5344CB8AC3E}">
        <p14:creationId xmlns:p14="http://schemas.microsoft.com/office/powerpoint/2010/main" val="1298953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443484"/>
          </a:xfrm>
        </p:spPr>
        <p:txBody>
          <a:bodyPr>
            <a:noAutofit/>
          </a:bodyPr>
          <a:lstStyle/>
          <a:p>
            <a:r>
              <a:rPr lang="en-US" sz="2800" dirty="0"/>
              <a:t>CSS For 2-column web page with fixed-width columns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5DC7-7AE9-4FCD-84E7-F792E72BE649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EC4552-FCE3-4759-9876-AA52C261594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6164" y="742950"/>
            <a:ext cx="639183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{ margin: 0; padding: 0;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body {</a:t>
            </a:r>
          </a:p>
          <a:p>
            <a:r>
              <a:rPr lang="en-US" sz="12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   width: 962px;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background-color: white;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margin: 15px auto;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border: 1px solid black;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h1 { padding: 10px; 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header { border-bottom: 2px solid #ef9c00;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section {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height: 400px;     </a:t>
            </a:r>
          </a:p>
          <a:p>
            <a:r>
              <a:rPr lang="en-US" sz="12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   width: 600px;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float: left;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border-right: 2px solid #ef9c00;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float: left;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aside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width: 360px;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float: right;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footer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clear: both;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border-top: 2px solid #ef9c00; }</a:t>
            </a:r>
          </a:p>
        </p:txBody>
      </p:sp>
    </p:spTree>
    <p:extLst>
      <p:ext uri="{BB962C8B-B14F-4D97-AF65-F5344CB8AC3E}">
        <p14:creationId xmlns:p14="http://schemas.microsoft.com/office/powerpoint/2010/main" val="2298067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2-Column Web Page with Liquid Widths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8883" y="1581374"/>
            <a:ext cx="7306235" cy="2825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10553" y="1718534"/>
            <a:ext cx="6096000" cy="37113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Header</a:t>
            </a:r>
          </a:p>
        </p:txBody>
      </p:sp>
      <p:sp>
        <p:nvSpPr>
          <p:cNvPr id="9" name="Rectangle 8"/>
          <p:cNvSpPr/>
          <p:nvPr/>
        </p:nvSpPr>
        <p:spPr>
          <a:xfrm>
            <a:off x="1510553" y="2089672"/>
            <a:ext cx="4087906" cy="171853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Section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10553" y="3808207"/>
            <a:ext cx="6096000" cy="37113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Footer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98459" y="2089671"/>
            <a:ext cx="2008094" cy="171853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Aside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5ECA-6F4C-4241-A926-C23ED506743B}" type="datetime1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05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CSS For 2-Column Web Page with Liquid Widths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130" y="1393851"/>
            <a:ext cx="4572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body {</a:t>
            </a:r>
          </a:p>
          <a:p>
            <a:r>
              <a:rPr lang="en-US" sz="14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   width: 90%;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background-color: white;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margin: 15px auto;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border: 1px solid black;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section {</a:t>
            </a:r>
          </a:p>
          <a:p>
            <a:r>
              <a:rPr lang="en-US" sz="14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   width: 66%;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height: 400px;    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border-right: 2px solid #ef9c00;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float: left;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aside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width: 33%;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float: right; 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28DB-98D3-479B-8895-FCB0BFEE5115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06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19684"/>
          </a:xfrm>
        </p:spPr>
        <p:txBody>
          <a:bodyPr>
            <a:noAutofit/>
          </a:bodyPr>
          <a:lstStyle/>
          <a:p>
            <a:r>
              <a:rPr lang="en-US" sz="2400" dirty="0"/>
              <a:t>CSS for 2-Column Web Page with Fixed and Liquid Widths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988" y="157497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body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width: 90%;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background-color: white;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margin: 15px auto;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border: 1px solid black;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section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float: left;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aside {</a:t>
            </a:r>
          </a:p>
          <a:p>
            <a:r>
              <a:rPr lang="en-US" sz="14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   height: 400px;        </a:t>
            </a:r>
          </a:p>
          <a:p>
            <a:r>
              <a:rPr lang="en-US" sz="14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   width: 360px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border-left: 2px solid #ef9c00;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float: right; 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1E8-5688-4A6B-8C7C-589BC5878852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7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Box Model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 to CSS Box Model</a:t>
            </a:r>
          </a:p>
          <a:p>
            <a:r>
              <a:rPr lang="en-US" dirty="0"/>
              <a:t>Size and Space Elements</a:t>
            </a:r>
          </a:p>
          <a:p>
            <a:r>
              <a:rPr lang="en-US" dirty="0"/>
              <a:t>How to Set Borders and Backgrounds</a:t>
            </a:r>
          </a:p>
          <a:p>
            <a:r>
              <a:rPr lang="en-US" dirty="0"/>
              <a:t>Student Exercise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B1AD-3ED9-4BDD-A762-E319A7300EAF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3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443484"/>
          </a:xfrm>
        </p:spPr>
        <p:txBody>
          <a:bodyPr>
            <a:noAutofit/>
          </a:bodyPr>
          <a:lstStyle/>
          <a:p>
            <a:r>
              <a:rPr lang="en-US" sz="2400" dirty="0"/>
              <a:t>HTML For 3-Column Web Page with Fixed-Width Columns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55608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&lt;header&gt;&lt;h1&gt;Header&lt;/h1&gt;&lt;/header&gt;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&lt;aside id="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sidebarA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"&gt;&lt;h1&gt;Sidebar A&lt;/h1&gt;&lt;/aside&gt;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&lt;section&gt;&lt;h1&gt;Section&lt;/h1&gt;&lt;/section&gt;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&lt;aside id="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sidebarB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"&gt;&lt;h1&gt;Sidebar B&lt;/h1&gt;&lt;/aside&gt;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&lt;footer&gt;&lt;h1&gt;Footer&lt;/h1&gt;&lt;/footer&gt;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EA2A-BFB6-4410-9BF2-E52EA26C01DA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72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3-Column Web Page with Fixed-Width Columns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8883" y="1581374"/>
            <a:ext cx="7306235" cy="2825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10553" y="1718534"/>
            <a:ext cx="6096000" cy="37113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Header</a:t>
            </a:r>
          </a:p>
        </p:txBody>
      </p:sp>
      <p:sp>
        <p:nvSpPr>
          <p:cNvPr id="9" name="Rectangle 8"/>
          <p:cNvSpPr/>
          <p:nvPr/>
        </p:nvSpPr>
        <p:spPr>
          <a:xfrm>
            <a:off x="2752165" y="2090680"/>
            <a:ext cx="3558988" cy="171853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Section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10553" y="3808207"/>
            <a:ext cx="6096000" cy="37113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Footer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11153" y="2089671"/>
            <a:ext cx="1295400" cy="171853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Sidebar 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10553" y="2089670"/>
            <a:ext cx="1295400" cy="171853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Sidebar 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6B7E6-4ACC-405B-A35E-CA0EAE62B0B3}" type="datetime1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82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519684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CSS for 3-Column Web Page with Fixed-Width Columns</a:t>
            </a:r>
          </a:p>
        </p:txBody>
      </p:sp>
      <p:sp>
        <p:nvSpPr>
          <p:cNvPr id="3" name="Rectangle 2"/>
          <p:cNvSpPr/>
          <p:nvPr/>
        </p:nvSpPr>
        <p:spPr>
          <a:xfrm>
            <a:off x="466166" y="1246630"/>
            <a:ext cx="63918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body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width: 964px;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background-color: white;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margin: 15px auto;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border: 1px solid black;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sidebarA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width: 180px;</a:t>
            </a:r>
          </a:p>
          <a:p>
            <a:r>
              <a:rPr lang="en-US" sz="12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   height: 400px;    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float: left;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border-right: 2px solid #ef9c00;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section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width: 600px;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float: left;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sidebarB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2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   width: 180px;</a:t>
            </a:r>
          </a:p>
          <a:p>
            <a:r>
              <a:rPr lang="en-US" sz="12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   height: 400px;    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float: right;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border-left: 2px solid #ef9c00; 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0791-BEB5-4709-BA21-6E35C96DDE9D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5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672084"/>
          </a:xfrm>
        </p:spPr>
        <p:txBody>
          <a:bodyPr>
            <a:noAutofit/>
          </a:bodyPr>
          <a:lstStyle/>
          <a:p>
            <a:r>
              <a:rPr lang="en-US" sz="3200" dirty="0"/>
              <a:t>How to Use CSS3 to Create Multiple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Browser Support</a:t>
            </a:r>
            <a:endParaRPr lang="en-US" sz="2400" dirty="0"/>
          </a:p>
          <a:p>
            <a:r>
              <a:rPr lang="en-US" sz="2400" dirty="0"/>
              <a:t>CSS3 Properties for Creating Multiple Columns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column-count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column-gap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column-rule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column-span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6BF5-5162-41E6-8B21-DF22797E0E63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477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Use CSS3 to Create Multiple Columns</a:t>
            </a:r>
          </a:p>
        </p:txBody>
      </p:sp>
      <p:sp>
        <p:nvSpPr>
          <p:cNvPr id="3" name="Rectangle 2"/>
          <p:cNvSpPr/>
          <p:nvPr/>
        </p:nvSpPr>
        <p:spPr>
          <a:xfrm>
            <a:off x="475129" y="174592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article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moz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-column-count: 3;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webkit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-column-count: 3;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column-count: 3; 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AD9A-C9A7-4A1B-B6F0-0A2D399F7F0E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43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Use CSS3 to Create Multiple Columns</a:t>
            </a:r>
          </a:p>
        </p:txBody>
      </p:sp>
      <p:sp>
        <p:nvSpPr>
          <p:cNvPr id="3" name="Rectangle 2"/>
          <p:cNvSpPr/>
          <p:nvPr/>
        </p:nvSpPr>
        <p:spPr>
          <a:xfrm>
            <a:off x="466165" y="1695185"/>
            <a:ext cx="542364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article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moz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-column-count: 3;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webkit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-column-count: 3;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column-count: 3;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moz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-column-gap: 25px;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webkit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-column-gap: 25px;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column-count-gap: 25px;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moz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-column-rule: 2px solid black;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webkit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-column-rule: 2px solid black;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column-rule: 2px solid black; }</a:t>
            </a:r>
          </a:p>
        </p:txBody>
      </p:sp>
      <p:sp>
        <p:nvSpPr>
          <p:cNvPr id="8" name="Rounded Rectangle 7">
            <a:hlinkClick r:id="rId3"/>
          </p:cNvPr>
          <p:cNvSpPr/>
          <p:nvPr/>
        </p:nvSpPr>
        <p:spPr>
          <a:xfrm>
            <a:off x="6526417" y="2341221"/>
            <a:ext cx="2263366" cy="461059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F718-485D-47AA-A3D5-A343DA0C80C4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95884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hlinkClick r:id="rId2"/>
              </a:rPr>
              <a:t>How to Use Position Elements</a:t>
            </a:r>
            <a:endParaRPr lang="en-US" sz="4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B3F8-16D4-401F-B39D-139297D25AC7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/>
        </p:nvGraphicFramePr>
        <p:xfrm>
          <a:off x="442540" y="1504950"/>
          <a:ext cx="8088518" cy="9753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471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6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60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Property</a:t>
                      </a:r>
                      <a:endParaRPr lang="en-US" sz="13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Description</a:t>
                      </a:r>
                      <a:endParaRPr lang="en-US" sz="13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70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j-lt"/>
                          <a:cs typeface="Courier New" panose="02070309020205020404" pitchFamily="49" charset="0"/>
                        </a:rPr>
                        <a:t>position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j-lt"/>
                        </a:rPr>
                        <a:t>Keyword (See table below)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709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j-lt"/>
                          <a:cs typeface="Courier New" panose="02070309020205020404" pitchFamily="49" charset="0"/>
                        </a:rPr>
                        <a:t>top, bottom, left, right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j-lt"/>
                        </a:rPr>
                        <a:t>Absolute or Fixed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709"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en-US" sz="1100" b="1" dirty="0">
                          <a:latin typeface="+mj-lt"/>
                          <a:cs typeface="Courier New" panose="02070309020205020404" pitchFamily="49" charset="0"/>
                        </a:rPr>
                        <a:t>z-index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j-lt"/>
                        </a:rPr>
                        <a:t>Integer ( Set to absolute relative or fixed)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48557" y="1189411"/>
            <a:ext cx="29390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+mj-lt"/>
              </a:rPr>
              <a:t>Property for Positional Elements</a:t>
            </a:r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/>
        </p:nvGraphicFramePr>
        <p:xfrm>
          <a:off x="442539" y="3006090"/>
          <a:ext cx="8088518" cy="13944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8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Property</a:t>
                      </a:r>
                      <a:endParaRPr lang="en-US" sz="13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Description</a:t>
                      </a:r>
                      <a:endParaRPr lang="en-US" sz="13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en-US" sz="1100" b="1" dirty="0">
                          <a:latin typeface="+mj-lt"/>
                          <a:cs typeface="Courier New" panose="02070309020205020404" pitchFamily="49" charset="0"/>
                        </a:rPr>
                        <a:t>static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j-lt"/>
                        </a:rPr>
                        <a:t>Placed</a:t>
                      </a:r>
                      <a:r>
                        <a:rPr lang="en-US" sz="1100" b="1" baseline="0" dirty="0">
                          <a:latin typeface="+mj-lt"/>
                        </a:rPr>
                        <a:t> in normal flow (Default)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j-lt"/>
                          <a:cs typeface="Courier New" panose="02070309020205020404" pitchFamily="49" charset="0"/>
                        </a:rPr>
                        <a:t>absolute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j-lt"/>
                        </a:rPr>
                        <a:t>Removed</a:t>
                      </a:r>
                      <a:r>
                        <a:rPr lang="en-US" sz="1100" b="1" baseline="0" dirty="0">
                          <a:latin typeface="+mj-lt"/>
                        </a:rPr>
                        <a:t> from flow. Positioned relative to closest block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en-US" sz="1100" b="1" dirty="0">
                          <a:latin typeface="+mj-lt"/>
                          <a:cs typeface="Courier New" panose="02070309020205020404" pitchFamily="49" charset="0"/>
                        </a:rPr>
                        <a:t>fixed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>
                          <a:latin typeface="+mj-lt"/>
                        </a:rPr>
                        <a:t>Positioned absolute to browser window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en-US" sz="1100" b="1" dirty="0">
                          <a:latin typeface="+mj-lt"/>
                          <a:cs typeface="Courier New" panose="02070309020205020404" pitchFamily="49" charset="0"/>
                        </a:rPr>
                        <a:t>relative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j-lt"/>
                        </a:rPr>
                        <a:t>Positioned relative to the normal</a:t>
                      </a:r>
                      <a:r>
                        <a:rPr lang="en-US" sz="1100" b="1" baseline="0" dirty="0">
                          <a:latin typeface="+mj-lt"/>
                        </a:rPr>
                        <a:t> flow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2647950"/>
            <a:ext cx="33478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+mj-lt"/>
              </a:rPr>
              <a:t>Possible Values  for Position Property</a:t>
            </a:r>
          </a:p>
        </p:txBody>
      </p:sp>
    </p:spTree>
    <p:extLst>
      <p:ext uri="{BB962C8B-B14F-4D97-AF65-F5344CB8AC3E}">
        <p14:creationId xmlns:p14="http://schemas.microsoft.com/office/powerpoint/2010/main" val="3437927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85750"/>
            <a:ext cx="83058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for Web Page with Absolute Positioning </a:t>
            </a:r>
          </a:p>
        </p:txBody>
      </p:sp>
      <p:sp>
        <p:nvSpPr>
          <p:cNvPr id="2" name="Rectangle 1"/>
          <p:cNvSpPr/>
          <p:nvPr/>
        </p:nvSpPr>
        <p:spPr>
          <a:xfrm>
            <a:off x="965591" y="819150"/>
            <a:ext cx="72883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&lt;section&gt;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&lt;h1&gt;Our speakers for 2011-2012&lt;/h1&gt;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&lt;li&gt;October 19, 2011: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&lt;a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="speakers/toobin.html"&gt;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Jeffrey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Toobin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&lt;/a&gt;&lt;/li&gt;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&lt;li&gt;November 16, 2011: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&lt;a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="speakers/sorkin.html"&gt;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Andrew Ross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Sorkin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&lt;/a&gt;&lt;/li&gt;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&lt;li&gt;January 18, 2012: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&lt;a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="speakers/chua.html"&gt;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Amy Chua&lt;/a&gt;&lt;/li&gt;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&lt;p&gt;Please contact us for tickets.&lt;/p&gt;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&lt;/section&gt;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&lt;aside&gt;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&lt;p&gt;&lt;a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="raffle.html"&gt;Enter to win a free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ticket!&lt;/a&gt;&lt;/p&gt;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&lt;/aside&gt;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5FCE-1A57-4527-9436-675F3D21F9D9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21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595884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CSS for Web Page with Absolute Positioning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66165" y="1450329"/>
            <a:ext cx="389068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 { margin: 0;}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body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width: 500px;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margin: 0 25px 20px;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border: 1px solid black;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position: relative; }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aside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width: 80px;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padding: 1em;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border: 1px solid black;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position: absolute;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right: 30px;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top: 50px; }</a:t>
            </a:r>
          </a:p>
        </p:txBody>
      </p:sp>
      <p:sp>
        <p:nvSpPr>
          <p:cNvPr id="8" name="Rounded Rectangle 7">
            <a:hlinkClick r:id="rId3"/>
          </p:cNvPr>
          <p:cNvSpPr/>
          <p:nvPr/>
        </p:nvSpPr>
        <p:spPr>
          <a:xfrm>
            <a:off x="6526417" y="2341221"/>
            <a:ext cx="2263366" cy="461059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3927-7093-46D8-A02A-E902BBC924F6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6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519684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for the Positioned Elements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466165" y="1123950"/>
            <a:ext cx="639183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&lt;section&gt;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&lt;h1&gt;&lt;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Murach&amp;rsquo;s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JavaScript and DOM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Scripting&lt;/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&gt;&lt;/h1&gt;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&lt;h2&gt;Section 1&lt;span class="title"&gt;Introduction to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JavaScript programming&lt;/span&gt;&lt;/h2&gt;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&lt;h3&gt;Chapter 1&lt;span class="title"&gt;Introduction to web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development and JavaScript&lt;/span&gt;&lt;span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class="number"&gt;3&lt;/span&gt;&lt;/h3&gt;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&lt;h3&gt;Chapter 2&lt;span class="title"&gt;How to code a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JavaScript application&lt;/span&gt;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&lt;span class="number"&gt;43&lt;/span&gt;&lt;/h3&gt;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&lt;h2&gt;Section 2&lt;span class="title"&gt;JavaScript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essentials&lt;/span&gt;&lt;/h2&gt;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&lt;h3&gt;Chapter 6&lt;span class="title"&gt;How to get input and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display output&lt;/span&gt;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&lt;span class="number"&gt;223&lt;/span&gt;&lt;/h3&gt;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&lt;/section&gt;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0761-FAED-446B-BD1C-C93CE20BD1FE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40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8810" y="1911668"/>
            <a:ext cx="5314950" cy="193738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Border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61950"/>
            <a:ext cx="8305800" cy="857250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 to CSS Box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9A0C-BBB6-4E13-8B6C-E4EF94C21489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97430" y="2271713"/>
            <a:ext cx="4549140" cy="123444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Padding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3180" y="2571750"/>
            <a:ext cx="3886200" cy="582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</a:rPr>
              <a:t>&lt;h1&gt;This is a Heading&lt;/h1&gt;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31620" y="1585913"/>
            <a:ext cx="6080760" cy="256317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Margin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524000" y="4155550"/>
            <a:ext cx="6088380" cy="338554"/>
            <a:chOff x="1524000" y="4155550"/>
            <a:chExt cx="6088380" cy="338554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541566" y="4178202"/>
              <a:ext cx="7620" cy="2828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604760" y="4207469"/>
              <a:ext cx="7620" cy="1792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1524000" y="4287004"/>
              <a:ext cx="6080760" cy="1007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195099" y="4155550"/>
              <a:ext cx="66236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+mj-lt"/>
                </a:rPr>
                <a:t>width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692390" y="1604433"/>
            <a:ext cx="1043783" cy="2551220"/>
            <a:chOff x="7692390" y="1604433"/>
            <a:chExt cx="1043783" cy="255122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7692390" y="1604433"/>
              <a:ext cx="2514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692390" y="4149091"/>
              <a:ext cx="25146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7811238" y="1610995"/>
              <a:ext cx="13763" cy="254465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24" idx="1"/>
            </p:cNvCxnSpPr>
            <p:nvPr/>
          </p:nvCxnSpPr>
          <p:spPr>
            <a:xfrm>
              <a:off x="7825001" y="2863215"/>
              <a:ext cx="13070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955703" y="2678549"/>
              <a:ext cx="780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j-lt"/>
                </a:rPr>
                <a:t>height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66665" y="1181040"/>
            <a:ext cx="613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+mj-lt"/>
              </a:rPr>
              <a:t>TOP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24245" y="4386694"/>
            <a:ext cx="1143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+mj-lt"/>
              </a:rPr>
              <a:t>BOTTOM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68402" y="2352992"/>
            <a:ext cx="849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+mj-lt"/>
              </a:rPr>
              <a:t>RIGHT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9830" y="2537448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+mj-lt"/>
              </a:rPr>
              <a:t>LEFT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706624" y="3096806"/>
            <a:ext cx="3879271" cy="1720775"/>
            <a:chOff x="4706624" y="3096806"/>
            <a:chExt cx="3879271" cy="1720775"/>
          </a:xfrm>
        </p:grpSpPr>
        <p:sp>
          <p:nvSpPr>
            <p:cNvPr id="3" name="Rectangle 2"/>
            <p:cNvSpPr/>
            <p:nvPr/>
          </p:nvSpPr>
          <p:spPr>
            <a:xfrm>
              <a:off x="5143963" y="4386694"/>
              <a:ext cx="3441932" cy="43088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This is the content area for the block element. </a:t>
              </a:r>
              <a:b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It is the basis for the width and height properties. </a:t>
              </a:r>
            </a:p>
          </p:txBody>
        </p:sp>
        <p:cxnSp>
          <p:nvCxnSpPr>
            <p:cNvPr id="14" name="Straight Arrow Connector 13"/>
            <p:cNvCxnSpPr>
              <a:stCxn id="3" idx="0"/>
            </p:cNvCxnSpPr>
            <p:nvPr/>
          </p:nvCxnSpPr>
          <p:spPr>
            <a:xfrm flipH="1" flipV="1">
              <a:off x="4706624" y="3096806"/>
              <a:ext cx="2158305" cy="12898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846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7" grpId="0" animBg="1"/>
      <p:bldP spid="10" grpId="0" animBg="1"/>
      <p:bldP spid="25" grpId="0"/>
      <p:bldP spid="26" grpId="0"/>
      <p:bldP spid="27" grpId="0"/>
      <p:bldP spid="2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CSS for the Positioned Elements</a:t>
            </a:r>
          </a:p>
        </p:txBody>
      </p:sp>
      <p:sp>
        <p:nvSpPr>
          <p:cNvPr id="7" name="Rounded Rectangle 6">
            <a:hlinkClick r:id="rId3"/>
          </p:cNvPr>
          <p:cNvSpPr/>
          <p:nvPr/>
        </p:nvSpPr>
        <p:spPr>
          <a:xfrm>
            <a:off x="6526417" y="2341221"/>
            <a:ext cx="2263366" cy="461059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Example</a:t>
            </a:r>
          </a:p>
        </p:txBody>
      </p:sp>
      <p:sp>
        <p:nvSpPr>
          <p:cNvPr id="3" name="Rectangle 2"/>
          <p:cNvSpPr/>
          <p:nvPr/>
        </p:nvSpPr>
        <p:spPr>
          <a:xfrm>
            <a:off x="466165" y="1500385"/>
            <a:ext cx="342451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section h2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margin: .6em 0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position: relative;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section h3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font-weight: normal;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margin: .3em 0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position: relative;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.title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position: absolute;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left: 90px;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.number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position: absolute;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right: 0; 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D885-2055-495E-A73E-A1AD467AC0A0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5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672084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for Overlapping Elements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7A88-305D-40F8-BCFC-836CB66DD67B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7195" y="1267630"/>
            <a:ext cx="804961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position:absolute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left:0px;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top:0px;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z-index:-1;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&lt;h1&gt;This is a heading&lt;/h1&gt;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=“mcc.gif" width="100" height="140" /&gt;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&lt;p&gt;Because the image has a z-index of -1, it will be placed behind the text.&lt;/p&gt;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5407681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CSS For Overlapping Elements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EEC1-F8E8-4541-B5F8-C1FE3A86DC79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1" y="1551774"/>
            <a:ext cx="54478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position:absolute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left:0px;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top:0px;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z-index:-1;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ounded Rectangle 6">
            <a:hlinkClick r:id="rId2"/>
          </p:cNvPr>
          <p:cNvSpPr/>
          <p:nvPr/>
        </p:nvSpPr>
        <p:spPr>
          <a:xfrm>
            <a:off x="6526417" y="2341221"/>
            <a:ext cx="2263366" cy="461059"/>
          </a:xfrm>
          <a:prstGeom prst="roundRect">
            <a:avLst/>
          </a:prstGeom>
          <a:solidFill>
            <a:srgbClr val="00B0F0"/>
          </a:solidFill>
          <a:ln>
            <a:solidFill>
              <a:srgbClr val="002060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40104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6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Students will complete Part 6 exercise in developmental PDF. </a:t>
            </a:r>
          </a:p>
          <a:p>
            <a:r>
              <a:rPr lang="en-US" sz="2400" dirty="0"/>
              <a:t>Students will upload files to testing site.</a:t>
            </a:r>
          </a:p>
          <a:p>
            <a:r>
              <a:rPr lang="en-US" sz="2400" dirty="0"/>
              <a:t>Students will preview in browser testing site files.</a:t>
            </a:r>
          </a:p>
          <a:p>
            <a:r>
              <a:rPr lang="en-US" sz="2400" dirty="0"/>
              <a:t>Students will upload files to live site.</a:t>
            </a:r>
          </a:p>
          <a:p>
            <a:r>
              <a:rPr lang="en-US" sz="2400" dirty="0"/>
              <a:t>Students will preview in browser live files.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1B40-4905-40EF-B0AA-A66991073305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66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Formula to Calculate Height and Width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Height – top margin + top border + top padding + height + bottom padding + bottom border + bottom margin</a:t>
            </a:r>
            <a:br>
              <a:rPr lang="en-US" dirty="0"/>
            </a:br>
            <a:endParaRPr lang="en-US" dirty="0"/>
          </a:p>
          <a:p>
            <a:r>
              <a:rPr lang="en-US" dirty="0"/>
              <a:t>Width – right margin + right border + right padding + width + left padding + left border + left margin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8ED0-6A2B-4365-AD7E-5D563F55FC25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0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and Space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Properties for height and width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width </a:t>
            </a:r>
            <a:r>
              <a:rPr lang="en-US" dirty="0"/>
              <a:t>– Relative or Absolute Value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height </a:t>
            </a:r>
            <a:r>
              <a:rPr lang="en-US" dirty="0"/>
              <a:t>- Relative or Absolute Value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min-width </a:t>
            </a:r>
            <a:r>
              <a:rPr lang="en-US" dirty="0"/>
              <a:t>- Relative or Absolute Value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min-height </a:t>
            </a:r>
            <a:r>
              <a:rPr lang="en-US" dirty="0"/>
              <a:t>– Relative or Absolute Value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max-width</a:t>
            </a:r>
            <a:r>
              <a:rPr lang="en-US" dirty="0"/>
              <a:t> - Relative or Absolute Value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max-height</a:t>
            </a:r>
            <a:r>
              <a:rPr lang="en-US" dirty="0"/>
              <a:t> - Relative or Absolute Value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C517-21BA-44BF-88E4-EB59D95FDB85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04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Properties for Setting Margins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en-US" dirty="0"/>
              <a:t> – One of four relative or absolute values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margin-top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margin-bottom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margin-right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margin-left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Shorthand: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margin:25px 50px 35px 110px;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and Space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B0F3-4C81-4537-B578-D982C6F3A4D9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023965" y="2563535"/>
            <a:ext cx="3302807" cy="1763792"/>
            <a:chOff x="4023965" y="2563535"/>
            <a:chExt cx="3302807" cy="176379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25785" y="2563535"/>
              <a:ext cx="1227415" cy="122741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4023965" y="4019550"/>
              <a:ext cx="5480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Top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76800" y="4019550"/>
              <a:ext cx="6415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Right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15000" y="4014029"/>
              <a:ext cx="8114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Bottom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15093" y="4014030"/>
              <a:ext cx="5116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Left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44732" y="2918337"/>
              <a:ext cx="5334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741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and Space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Properties for Setting Padding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padding</a:t>
            </a:r>
            <a:r>
              <a:rPr lang="en-US" dirty="0"/>
              <a:t>– One of four relative or absolute values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padding-top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padding-bottom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padding-right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padding-left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704A-8F17-407A-BC66-4AB6830CB27A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58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Set Borders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Properties for Setting Borders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border</a:t>
            </a:r>
            <a:r>
              <a:rPr lang="en-US" sz="2000" dirty="0"/>
              <a:t> – all sides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border-side</a:t>
            </a:r>
            <a:r>
              <a:rPr lang="en-US" sz="2000" dirty="0"/>
              <a:t>: width, style and color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border-width</a:t>
            </a:r>
            <a:r>
              <a:rPr lang="en-US" sz="2000" dirty="0"/>
              <a:t>: one of four relative or absolute values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border-style</a:t>
            </a:r>
            <a:r>
              <a:rPr lang="en-US" sz="2000" dirty="0"/>
              <a:t>: Keyword- dotted, dashed, etc.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border-color</a:t>
            </a:r>
            <a:r>
              <a:rPr lang="en-US" sz="2000" dirty="0"/>
              <a:t>: one of four color values for each side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border-side-width</a:t>
            </a:r>
            <a:r>
              <a:rPr lang="en-US" sz="2000" dirty="0"/>
              <a:t>: one of four relative or absolute values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border-side-style</a:t>
            </a:r>
            <a:r>
              <a:rPr lang="en-US" sz="2000" dirty="0"/>
              <a:t>: Keyword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border-side-color</a:t>
            </a:r>
            <a:r>
              <a:rPr lang="en-US" sz="2000" dirty="0"/>
              <a:t>: color value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373DF-C2EC-42E1-8B98-439F97AB4BC5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49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95884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How to Set Border Rounded Corners and Shadows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border-radius</a:t>
            </a:r>
            <a:r>
              <a:rPr lang="en-US" dirty="0"/>
              <a:t>: radius; All four corners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border-radiu</a:t>
            </a:r>
            <a:r>
              <a:rPr lang="en-US" dirty="0"/>
              <a:t>s: </a:t>
            </a:r>
            <a:r>
              <a:rPr lang="en-US" dirty="0" err="1"/>
              <a:t>topLeft</a:t>
            </a:r>
            <a:r>
              <a:rPr lang="en-US" dirty="0"/>
              <a:t> | </a:t>
            </a:r>
            <a:r>
              <a:rPr lang="en-US" dirty="0" err="1"/>
              <a:t>topRight</a:t>
            </a:r>
            <a:r>
              <a:rPr lang="en-US" dirty="0"/>
              <a:t> | </a:t>
            </a:r>
            <a:r>
              <a:rPr lang="en-US" dirty="0" err="1"/>
              <a:t>lowerRight</a:t>
            </a:r>
            <a:r>
              <a:rPr lang="en-US" dirty="0"/>
              <a:t> | </a:t>
            </a:r>
            <a:r>
              <a:rPr lang="en-US" dirty="0" err="1"/>
              <a:t>lowerLeft</a:t>
            </a: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box-shadow</a:t>
            </a:r>
            <a:r>
              <a:rPr lang="en-US" dirty="0"/>
              <a:t>: </a:t>
            </a:r>
            <a:r>
              <a:rPr lang="en-US" dirty="0" err="1"/>
              <a:t>horizontalOffset</a:t>
            </a:r>
            <a:r>
              <a:rPr lang="en-US" dirty="0"/>
              <a:t> | </a:t>
            </a:r>
            <a:r>
              <a:rPr lang="en-US" dirty="0" err="1"/>
              <a:t>verticalOffset</a:t>
            </a:r>
            <a:r>
              <a:rPr lang="en-US" dirty="0"/>
              <a:t> | </a:t>
            </a:r>
            <a:r>
              <a:rPr lang="en-US" dirty="0" err="1"/>
              <a:t>blurRadius</a:t>
            </a:r>
            <a:r>
              <a:rPr lang="en-US" dirty="0"/>
              <a:t> | spread | color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3E8C-E6AB-4084-9891-B7CC8E160F33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2007 - 2020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858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301</TotalTime>
  <Words>2192</Words>
  <Application>Microsoft Office PowerPoint</Application>
  <PresentationFormat>On-screen Show (16:9)</PresentationFormat>
  <Paragraphs>435</Paragraphs>
  <Slides>33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Arial Narrow</vt:lpstr>
      <vt:lpstr>Calibri</vt:lpstr>
      <vt:lpstr>Constantia</vt:lpstr>
      <vt:lpstr>Courier New</vt:lpstr>
      <vt:lpstr>Wingdings 2</vt:lpstr>
      <vt:lpstr>ProfBurnett</vt:lpstr>
      <vt:lpstr>HTML5-CSS3</vt:lpstr>
      <vt:lpstr>CSS Box Model Outline</vt:lpstr>
      <vt:lpstr>Intro to CSS Box Model</vt:lpstr>
      <vt:lpstr>Formula to Calculate Height and Width</vt:lpstr>
      <vt:lpstr>Size and Space Elements</vt:lpstr>
      <vt:lpstr>Size and Space Elements</vt:lpstr>
      <vt:lpstr>Size and Space Elements</vt:lpstr>
      <vt:lpstr>How to Set Borders</vt:lpstr>
      <vt:lpstr>How to Set Border Rounded Corners and Shadows</vt:lpstr>
      <vt:lpstr>How to Set Backgrounds</vt:lpstr>
      <vt:lpstr>Part 5 Exercise</vt:lpstr>
      <vt:lpstr> Part 6 How to Use 2-Column Page Layout</vt:lpstr>
      <vt:lpstr>Class Outline</vt:lpstr>
      <vt:lpstr>HTML5 for a 2 Column Layout</vt:lpstr>
      <vt:lpstr>A 2-Column Web Page with Fixed-Width Columns</vt:lpstr>
      <vt:lpstr>CSS For 2-column web page with fixed-width columns</vt:lpstr>
      <vt:lpstr>A 2-Column Web Page with Liquid Widths</vt:lpstr>
      <vt:lpstr>CSS For 2-Column Web Page with Liquid Widths</vt:lpstr>
      <vt:lpstr>CSS for 2-Column Web Page with Fixed and Liquid Widths</vt:lpstr>
      <vt:lpstr>HTML For 3-Column Web Page with Fixed-Width Columns</vt:lpstr>
      <vt:lpstr>A 3-Column Web Page with Fixed-Width Columns</vt:lpstr>
      <vt:lpstr>CSS for 3-Column Web Page with Fixed-Width Columns</vt:lpstr>
      <vt:lpstr>How to Use CSS3 to Create Multiple Columns</vt:lpstr>
      <vt:lpstr>How to Use CSS3 to Create Multiple Columns</vt:lpstr>
      <vt:lpstr>How to Use CSS3 to Create Multiple Columns</vt:lpstr>
      <vt:lpstr>How to Use Position Elements</vt:lpstr>
      <vt:lpstr>HTML for Web Page with Absolute Positioning </vt:lpstr>
      <vt:lpstr>CSS for Web Page with Absolute Positioning</vt:lpstr>
      <vt:lpstr>HTML for the Positioned Elements</vt:lpstr>
      <vt:lpstr>CSS for the Positioned Elements</vt:lpstr>
      <vt:lpstr>HTML for Overlapping Elements</vt:lpstr>
      <vt:lpstr>CSS For Overlapping Elements</vt:lpstr>
      <vt:lpstr>Part 6 Exercise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 HTML5 Desktop and Mobile  Level I</dc:title>
  <dc:creator>Professor Burnett</dc:creator>
  <cp:lastModifiedBy>Burnett, Carl M</cp:lastModifiedBy>
  <cp:revision>31</cp:revision>
  <dcterms:created xsi:type="dcterms:W3CDTF">2015-01-17T16:59:35Z</dcterms:created>
  <dcterms:modified xsi:type="dcterms:W3CDTF">2020-04-08T18:43:57Z</dcterms:modified>
</cp:coreProperties>
</file>