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7" r:id="rId2"/>
    <p:sldId id="335" r:id="rId3"/>
    <p:sldId id="336" r:id="rId4"/>
    <p:sldId id="337" r:id="rId5"/>
    <p:sldId id="338" r:id="rId6"/>
    <p:sldId id="262" r:id="rId7"/>
    <p:sldId id="339" r:id="rId8"/>
    <p:sldId id="359" r:id="rId9"/>
    <p:sldId id="340" r:id="rId10"/>
    <p:sldId id="341" r:id="rId11"/>
    <p:sldId id="360" r:id="rId12"/>
    <p:sldId id="343" r:id="rId13"/>
    <p:sldId id="344" r:id="rId14"/>
    <p:sldId id="345" r:id="rId15"/>
    <p:sldId id="346" r:id="rId16"/>
    <p:sldId id="347" r:id="rId17"/>
    <p:sldId id="348" r:id="rId18"/>
    <p:sldId id="351" r:id="rId19"/>
    <p:sldId id="353" r:id="rId20"/>
    <p:sldId id="354" r:id="rId21"/>
    <p:sldId id="293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14" d="100"/>
          <a:sy n="114" d="100"/>
        </p:scale>
        <p:origin x="636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78481-C573-49B0-BC47-9DCCC6B4224D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A746-6811-4CB7-86D7-25559EFA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2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8864D0-3CBE-4737-8223-73678754424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6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BB30-C56D-41E1-8078-2C37C7EE4371}" type="datetime1">
              <a:rPr lang="en-US" smtClean="0"/>
              <a:t>4/8/2020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11AE-0C22-45BA-8860-E02EC958CA79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E2E0-38CA-4834-BC6D-21E55AF86BE9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BC83-E5A5-406D-A969-C1C7C709E7E0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5D6B0-B1D7-467A-9BC3-EB235335DA92}" type="datetime1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26620-C025-4A79-A583-39397F95E7B2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F976-A904-4CAB-8BC4-E060E2B5BAAA}" type="datetime1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5BB0-46B4-44FA-9CBC-A3676D378EA0}" type="datetime1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FA1F-166B-4B36-B377-F80D250A0FE7}" type="datetime1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3C890-9376-46BD-9D40-6A04BAA217D2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B744-7F05-4A16-902A-EADC6D75B746}" type="datetime1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3214BA-FEFE-4BDB-A0EE-21FEC393E0CC}" type="datetime1">
              <a:rPr lang="en-US" smtClean="0"/>
              <a:t>4/8/2020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© 2007 - 2018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fburnet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" y="2371114"/>
            <a:ext cx="85725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X</a:t>
            </a:r>
          </a:p>
          <a:p>
            <a:r>
              <a:rPr lang="en-US" sz="1800" dirty="0"/>
              <a:t>Part 13 - How to Use CSS3 Transitions and Animation</a:t>
            </a:r>
            <a:endParaRPr lang="en-US" sz="1800" dirty="0">
              <a:effectLst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31459" y="835054"/>
            <a:ext cx="8731541" cy="762000"/>
          </a:xfrm>
        </p:spPr>
        <p:txBody>
          <a:bodyPr/>
          <a:lstStyle/>
          <a:p>
            <a:pPr>
              <a:defRPr/>
            </a:pPr>
            <a:r>
              <a:rPr lang="en-US" sz="5400" dirty="0"/>
              <a:t>HTML5-CSS3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68E5F8-F302-4133-BFFE-B36130866F3C}"/>
              </a:ext>
            </a:extLst>
          </p:cNvPr>
          <p:cNvSpPr txBox="1">
            <a:spLocks noChangeArrowheads="1"/>
          </p:cNvSpPr>
          <p:nvPr/>
        </p:nvSpPr>
        <p:spPr>
          <a:xfrm>
            <a:off x="567578" y="3486150"/>
            <a:ext cx="8195422" cy="914400"/>
          </a:xfrm>
          <a:prstGeom prst="rect">
            <a:avLst/>
          </a:prstGeom>
        </p:spPr>
        <p:txBody>
          <a:bodyPr vert="horz" lIns="0" rIns="18288" anchor="b">
            <a:normAutofit fontScale="775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br>
              <a:rPr lang="en-US" sz="3600" dirty="0"/>
            </a:br>
            <a:r>
              <a:rPr lang="en-US" sz="2000" dirty="0">
                <a:hlinkClick r:id="rId3"/>
              </a:rPr>
              <a:t>www.profburnett.com</a:t>
            </a:r>
            <a:endParaRPr lang="en-US" sz="2000" dirty="0"/>
          </a:p>
          <a:p>
            <a:pPr>
              <a:defRPr/>
            </a:pPr>
            <a:r>
              <a:rPr lang="en-US" sz="2000" i="1" dirty="0">
                <a:solidFill>
                  <a:srgbClr val="FFC000"/>
                </a:solidFill>
              </a:rPr>
              <a:t>Master a Skill </a:t>
            </a:r>
            <a:r>
              <a:rPr lang="en-US" sz="2000" i="1" dirty="0"/>
              <a:t>/ </a:t>
            </a:r>
            <a:r>
              <a:rPr lang="en-US" sz="2000" i="1" dirty="0">
                <a:solidFill>
                  <a:srgbClr val="FFFF00"/>
                </a:solidFill>
              </a:rPr>
              <a:t>Learn for Life</a:t>
            </a:r>
          </a:p>
        </p:txBody>
      </p:sp>
    </p:spTree>
    <p:extLst>
      <p:ext uri="{BB962C8B-B14F-4D97-AF65-F5344CB8AC3E}">
        <p14:creationId xmlns:p14="http://schemas.microsoft.com/office/powerpoint/2010/main" val="52014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66">
        <p:fade/>
      </p:transition>
    </mc:Choice>
    <mc:Fallback xmlns="">
      <p:transition spd="med" advTm="11166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18D0C-1B0C-48E5-B8B3-CBA682B34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87" y="758457"/>
            <a:ext cx="8229600" cy="544473"/>
          </a:xfrm>
        </p:spPr>
        <p:txBody>
          <a:bodyPr>
            <a:noAutofit/>
          </a:bodyPr>
          <a:lstStyle/>
          <a:p>
            <a:r>
              <a:rPr lang="en-US" sz="3600" dirty="0"/>
              <a:t>Image  - Right Origin Rotated Right</a:t>
            </a:r>
          </a:p>
        </p:txBody>
      </p:sp>
      <p:pic>
        <p:nvPicPr>
          <p:cNvPr id="7" name="Content Placeholder 6" descr="See page 554 in book" title="See slide title">
            <a:extLst>
              <a:ext uri="{FF2B5EF4-FFF2-40B4-BE49-F238E27FC236}">
                <a16:creationId xmlns:a16="http://schemas.microsoft.com/office/drawing/2014/main" id="{DC27FB34-D23E-4877-90B9-B824B18A135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6238"/>
            <a:ext cx="3895238" cy="138095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6602C-06CA-4F09-ACD2-1060497A0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535B-6A25-43A6-B0B4-E9384F17F8E2}" type="datetime1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540ED-1064-4D35-9BC5-6D329BD94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2007 - 2018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18222-3A07-4319-91E9-21655C6B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BF5C1183-B085-4070-A402-C03A3F977D3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A3AE52-7AE3-45D8-8917-2099F74E03CB}"/>
              </a:ext>
            </a:extLst>
          </p:cNvPr>
          <p:cNvSpPr txBox="1">
            <a:spLocks/>
          </p:cNvSpPr>
          <p:nvPr/>
        </p:nvSpPr>
        <p:spPr bwMode="auto">
          <a:xfrm>
            <a:off x="457200" y="2797596"/>
            <a:ext cx="7315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i="0" kern="1200" baseline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 HTML for the original and rotated images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959AC0-0EA5-4675-983F-5F8E236D51BC}"/>
              </a:ext>
            </a:extLst>
          </p:cNvPr>
          <p:cNvSpPr/>
          <p:nvPr/>
        </p:nvSpPr>
        <p:spPr>
          <a:xfrm>
            <a:off x="5142641" y="3204077"/>
            <a:ext cx="36336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.image1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transition: 2s;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.image1:hover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transform: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(180deg);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transform-origin: right; }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9EC2A7-40ED-4D90-982F-2F646887AC91}"/>
              </a:ext>
            </a:extLst>
          </p:cNvPr>
          <p:cNvSpPr/>
          <p:nvPr/>
        </p:nvSpPr>
        <p:spPr>
          <a:xfrm>
            <a:off x="467497" y="3155363"/>
            <a:ext cx="42569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&lt;p&gt;&lt;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="images/01.jpg" 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="images/01.jpg" class="image1"&gt;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&lt;/p&gt;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B7EF60-7000-4A8F-8B8B-4D39F31CBE37}"/>
              </a:ext>
            </a:extLst>
          </p:cNvPr>
          <p:cNvSpPr/>
          <p:nvPr/>
        </p:nvSpPr>
        <p:spPr>
          <a:xfrm>
            <a:off x="5142641" y="2786031"/>
            <a:ext cx="2629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CSS for the transform</a:t>
            </a:r>
          </a:p>
        </p:txBody>
      </p:sp>
    </p:spTree>
    <p:extLst>
      <p:ext uri="{BB962C8B-B14F-4D97-AF65-F5344CB8AC3E}">
        <p14:creationId xmlns:p14="http://schemas.microsoft.com/office/powerpoint/2010/main" val="3657299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E25A-517E-49C0-B64F-90DE76685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"/>
            <a:ext cx="8305800" cy="857250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Images with 8 different transforms applied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12539-1956-4A77-83A5-F6CDCBE22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E59D-15EE-4D9A-A828-4CA9C3BEDFAA}" type="datetime1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509CA-BEBA-4EF8-8145-37F0E564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BDDE0-0A51-47BF-97E0-941863070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BF5C1183-B085-4070-A402-C03A3F977D3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Content Placeholder 6" descr="See page 556 in book" title="See slide title">
            <a:extLst>
              <a:ext uri="{FF2B5EF4-FFF2-40B4-BE49-F238E27FC236}">
                <a16:creationId xmlns:a16="http://schemas.microsoft.com/office/drawing/2014/main" id="{D7CE6F15-035F-4528-B413-E87A7AE161FC}"/>
              </a:ext>
            </a:extLst>
          </p:cNvPr>
          <p:cNvPicPr>
            <a:picLocks noGr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625" y="1257300"/>
            <a:ext cx="6254750" cy="3600450"/>
          </a:xfrm>
        </p:spPr>
      </p:pic>
    </p:spTree>
    <p:extLst>
      <p:ext uri="{BB962C8B-B14F-4D97-AF65-F5344CB8AC3E}">
        <p14:creationId xmlns:p14="http://schemas.microsoft.com/office/powerpoint/2010/main" val="2161454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2DB60-0A71-4A80-8508-774C78DBE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HTML for the Images with Transforms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87815-7D2A-463D-BBEB-D17F4069F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r-FR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fr-FR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&lt;li&gt;&lt;p&gt;Matrix&lt;/p&gt;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="images/01.jpg" class="image1"&gt;&lt;/li&gt;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&lt;li&gt;&lt;p&gt;Rotate&lt;/p&gt;&lt;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="images/02.jpg" class="image2"&gt;&lt;/li&gt;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&lt;li&gt;&lt;p&gt;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&lt;/p&gt;&lt;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="images/03.jpg" class="image3"&gt;&lt;/li&gt;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&lt;li&gt;&lt;p&gt;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ScaleY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&lt;/p&gt;&lt;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="images/04.jpg" class="image4"&gt;&lt;/li&gt;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&lt;li&gt;&lt;p&gt;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SkewX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&lt;/p&gt;&lt;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="images/05.jpg" class="image5"&gt;&lt;/li&gt;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&lt;li&gt;&lt;p&gt;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SkewY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&lt;/p&gt;&lt;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="images/06.jpg" class="image6"&gt;&lt;/li&gt;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&lt;li&gt;&lt;p&gt;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TranslateX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&lt;/p&gt;&lt;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="images/07.jpg" class="image7"&gt;&lt;/li&gt;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&lt;li&gt;&lt;p&gt;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TranslateY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&lt;/p&gt;&lt;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="images/08.jpg" class="image8"&gt;&lt;/li&gt;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1536A-0CB0-4A08-A3D0-63713233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1541A-89E5-4A6B-9F97-BBADA4B3C016}" type="datetime1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B36C-5767-436C-A712-397A60E95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DB2C0-C624-4C10-8B16-D9FA53F9F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4767263"/>
            <a:ext cx="762000" cy="273844"/>
          </a:xfrm>
        </p:spPr>
        <p:txBody>
          <a:bodyPr/>
          <a:lstStyle/>
          <a:p>
            <a:endParaRPr lang="en-US" dirty="0"/>
          </a:p>
          <a:p>
            <a:fld id="{BF5C1183-B085-4070-A402-C03A3F977D3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107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702DF-55A9-47C2-B0A4-BC847A35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CSS for the 2D Transforms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EE7A7-9664-4CB9-B0C0-B4059446D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.image1 {transform: matrix(0.5,0.5,-0.5,1,0,0);}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.image2 {transform: rotate(20deg);}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.image3 {transform: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(1.4);}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.image4 {transform: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scaleY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(1.4);}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.image5 {transform: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skewX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(-20deg);}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.image6 {transform: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skewY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(-30deg);}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.image7 {transform: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translateX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(30px);}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.image8 {transform: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translateY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(20px);}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390DA-740F-4E6C-B78C-898C4360A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A571-99F6-4FDF-B3A2-F25605B46EA7}" type="datetime1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51566-1290-4A78-AD43-8DF6406D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F5638-6212-41DD-BB5A-04855D57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C16, Slide </a:t>
            </a:r>
            <a:fld id="{BF5C1183-B085-4070-A402-C03A3F977D3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71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1B11F-6AA8-401B-91FE-C42843B7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40005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Properties for Animations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66B1C-ABDD-4A1A-8374-A5ABF0D27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21" y="1312996"/>
            <a:ext cx="8229600" cy="1868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animation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animation-name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animation-duration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animation-delay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animation-iteration-count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animation-timing-function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animation-direction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743B3-92A6-4437-B21C-4F76445B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55C5-DA04-4E88-9B1C-0E056D93F238}" type="datetime1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06759-6B1F-467B-ADD4-DBA70B207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13EAB-C57A-4C1A-AA1C-D036718D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BF5C1183-B085-4070-A402-C03A3F977D3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76FF58-1345-449F-AC87-C9383FA12DF2}"/>
              </a:ext>
            </a:extLst>
          </p:cNvPr>
          <p:cNvSpPr/>
          <p:nvPr/>
        </p:nvSpPr>
        <p:spPr>
          <a:xfrm>
            <a:off x="533399" y="3181350"/>
            <a:ext cx="8161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Syntax for Shorthand Animation Property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0789A2-9599-4646-81ED-C63F95076B3D}"/>
              </a:ext>
            </a:extLst>
          </p:cNvPr>
          <p:cNvSpPr/>
          <p:nvPr/>
        </p:nvSpPr>
        <p:spPr>
          <a:xfrm>
            <a:off x="499310" y="3943350"/>
            <a:ext cx="8145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animation: [name] [duration] [timing-function] [delay]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[iteration-count] [direction];</a:t>
            </a:r>
          </a:p>
        </p:txBody>
      </p:sp>
    </p:spTree>
    <p:extLst>
      <p:ext uri="{BB962C8B-B14F-4D97-AF65-F5344CB8AC3E}">
        <p14:creationId xmlns:p14="http://schemas.microsoft.com/office/powerpoint/2010/main" val="1432237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7157"/>
            <a:ext cx="8229600" cy="443484"/>
          </a:xfrm>
        </p:spPr>
        <p:txBody>
          <a:bodyPr>
            <a:noAutofit/>
          </a:bodyPr>
          <a:lstStyle/>
          <a:p>
            <a:r>
              <a:rPr lang="en-US" sz="2400" dirty="0"/>
              <a:t>A simple animation that moves a heading and changes its color Starting in blue with a left margin of 20% </a:t>
            </a:r>
          </a:p>
        </p:txBody>
      </p:sp>
      <p:pic>
        <p:nvPicPr>
          <p:cNvPr id="10" name="Content Placeholder 9" descr="See page 559 in book" title="See slide tit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480" y="1486313"/>
            <a:ext cx="6748857" cy="707197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B443-3097-4E9D-B8E9-B63D1722CDAF}" type="datetime1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C16, Slide </a:t>
            </a:r>
            <a:fld id="{BF5C1183-B085-4070-A402-C03A3F977D3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81000" y="2516672"/>
            <a:ext cx="7391400" cy="574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Ending in red with a left margin of 60%</a:t>
            </a:r>
          </a:p>
          <a:p>
            <a:pPr marL="0" indent="0">
              <a:buNone/>
            </a:pPr>
            <a:endParaRPr lang="en-US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10" descr="See page 559 in book" title="See slide title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18480" y="3177859"/>
            <a:ext cx="6737350" cy="695325"/>
          </a:xfrm>
        </p:spPr>
      </p:pic>
    </p:spTree>
    <p:extLst>
      <p:ext uri="{BB962C8B-B14F-4D97-AF65-F5344CB8AC3E}">
        <p14:creationId xmlns:p14="http://schemas.microsoft.com/office/powerpoint/2010/main" val="1176164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ED621-8E8D-4B97-8C6A-6BBD616F9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550"/>
            <a:ext cx="8229600" cy="708660"/>
          </a:xfrm>
        </p:spPr>
        <p:txBody>
          <a:bodyPr>
            <a:normAutofit/>
          </a:bodyPr>
          <a:lstStyle/>
          <a:p>
            <a:r>
              <a:rPr lang="en-US" sz="3600" dirty="0"/>
              <a:t>HTML for the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35F18-6C6E-453A-A13C-DE97DD310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2738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&lt;h1&gt;This text will animate.&lt;/h1&gt;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2A217-57C1-4502-9B0F-8DC86E98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C748-FF2F-43E4-B821-190A95B3CBD3}" type="datetime1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FD6A9-E708-4889-A8C9-56FF0160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0B51B-581D-4167-92A8-8B4E6CF6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C16, Slide </a:t>
            </a:r>
            <a:fld id="{BF5C1183-B085-4070-A402-C03A3F977D3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37F948-D156-405D-A19C-9BD41EE393EC}"/>
              </a:ext>
            </a:extLst>
          </p:cNvPr>
          <p:cNvSpPr/>
          <p:nvPr/>
        </p:nvSpPr>
        <p:spPr>
          <a:xfrm>
            <a:off x="533400" y="2571750"/>
            <a:ext cx="66488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h1 {animation: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moveright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3s 2s infinite ease-in-out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alternate;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@keyframes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moveright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from { margin-left: 20%;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color: blue;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to {   margin-left: 60%;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color: red;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FBC4EC-E9DB-4486-88F9-50E75C0161FF}"/>
              </a:ext>
            </a:extLst>
          </p:cNvPr>
          <p:cNvSpPr/>
          <p:nvPr/>
        </p:nvSpPr>
        <p:spPr>
          <a:xfrm>
            <a:off x="457200" y="1850618"/>
            <a:ext cx="5142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CSS for the animation</a:t>
            </a:r>
          </a:p>
        </p:txBody>
      </p:sp>
    </p:spTree>
    <p:extLst>
      <p:ext uri="{BB962C8B-B14F-4D97-AF65-F5344CB8AC3E}">
        <p14:creationId xmlns:p14="http://schemas.microsoft.com/office/powerpoint/2010/main" val="2762267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EE358-39C5-4F0C-9C51-5CE18D40C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95" y="454042"/>
            <a:ext cx="8229600" cy="55399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Slide Show Animation with Captions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2EE35-30B4-4219-98EE-A49039EC3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11765-546C-4219-9932-1D424607FEAC}" type="datetime1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ED15C-D3F1-4C33-9C47-08540C31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342B0-8F13-485F-8E24-F40994857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BF5C1183-B085-4070-A402-C03A3F977D3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BEF2203-EFC2-4DCA-8C6D-07FC05E71304}"/>
              </a:ext>
            </a:extLst>
          </p:cNvPr>
          <p:cNvSpPr txBox="1">
            <a:spLocks/>
          </p:cNvSpPr>
          <p:nvPr/>
        </p:nvSpPr>
        <p:spPr>
          <a:xfrm>
            <a:off x="457200" y="1085853"/>
            <a:ext cx="4625546" cy="553999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450"/>
              </a:spcAft>
              <a:tabLst>
                <a:tab pos="1028700" algn="l"/>
              </a:tabLs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HTML for an unordered list that contains the images and captions</a:t>
            </a:r>
            <a:endParaRPr lang="en-US" sz="16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B41B4BE-E0A0-416B-B3B3-B8A668DAD8E3}"/>
              </a:ext>
            </a:extLst>
          </p:cNvPr>
          <p:cNvSpPr txBox="1">
            <a:spLocks/>
          </p:cNvSpPr>
          <p:nvPr/>
        </p:nvSpPr>
        <p:spPr>
          <a:xfrm>
            <a:off x="381000" y="1795476"/>
            <a:ext cx="4191000" cy="1552548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2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&lt;li&gt;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&lt;h2&gt;Front of Building&lt;/h2&gt;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&lt;</a:t>
            </a:r>
            <a:r>
              <a:rPr lang="en-US" sz="12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="images/01.jpg" alt=""&gt;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&lt;/li&gt;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...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&lt;/</a:t>
            </a:r>
            <a:r>
              <a:rPr lang="en-US" sz="12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64BB323-DD43-4C67-9C29-BF84E1E20E4C}"/>
              </a:ext>
            </a:extLst>
          </p:cNvPr>
          <p:cNvSpPr txBox="1">
            <a:spLocks/>
          </p:cNvSpPr>
          <p:nvPr/>
        </p:nvSpPr>
        <p:spPr>
          <a:xfrm>
            <a:off x="4660232" y="1530717"/>
            <a:ext cx="4114800" cy="276999"/>
          </a:xfrm>
          <a:prstGeom prst="rect">
            <a:avLst/>
          </a:prstGeom>
        </p:spPr>
        <p:txBody>
          <a:bodyPr vert="horz" lIns="0" rIns="0" bIns="0" anchor="b">
            <a:normAutofit fontScale="3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450"/>
              </a:spcAft>
              <a:tabLst>
                <a:tab pos="10287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CSS for the animation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4F8FD5BD-953F-47E9-9DE3-88A4945322E4}"/>
              </a:ext>
            </a:extLst>
          </p:cNvPr>
          <p:cNvSpPr txBox="1">
            <a:spLocks/>
          </p:cNvSpPr>
          <p:nvPr/>
        </p:nvSpPr>
        <p:spPr>
          <a:xfrm>
            <a:off x="4584032" y="1835001"/>
            <a:ext cx="4300151" cy="2705103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2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 animation: </a:t>
            </a:r>
            <a:r>
              <a:rPr lang="en-US" sz="12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slideshow</a:t>
            </a: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15s infinite alternate; }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@keyframes </a:t>
            </a:r>
            <a:r>
              <a:rPr lang="en-US" sz="1200" dirty="0">
                <a:highlight>
                  <a:srgbClr val="FFFF00"/>
                </a:highlight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slideshow</a:t>
            </a: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0%    {left:    0%;}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10%   {left:    0%;}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20%   {left: -100%;}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30%   {left: -100%;}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40%   {left: -200%;}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50%   {left: -200%;}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60%   {left: -300%;}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70%   {left: -300%;}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80%   {left: -400%;}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90%   {left: -400%;}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100%  {left: -400%;}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2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AFAD6-75C4-4D4B-A77A-8EED92B5503A}"/>
              </a:ext>
            </a:extLst>
          </p:cNvPr>
          <p:cNvSpPr/>
          <p:nvPr/>
        </p:nvSpPr>
        <p:spPr>
          <a:xfrm>
            <a:off x="228600" y="363440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0509">
              <a:spcBef>
                <a:spcPts val="0"/>
              </a:spcBef>
              <a:tabLst>
                <a:tab pos="1028700" algn="l"/>
              </a:tabLst>
            </a:pPr>
            <a:r>
              <a:rPr lang="en-US" sz="12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2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 list-style: none;</a:t>
            </a:r>
          </a:p>
          <a:p>
            <a:pPr marL="260509">
              <a:spcBef>
                <a:spcPts val="0"/>
              </a:spcBef>
              <a:tabLst>
                <a:tab pos="1028700" algn="l"/>
              </a:tabLst>
            </a:pPr>
            <a:r>
              <a:rPr lang="en-US" sz="12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width: 500%;</a:t>
            </a:r>
          </a:p>
          <a:p>
            <a:pPr marL="260509">
              <a:spcBef>
                <a:spcPts val="0"/>
              </a:spcBef>
              <a:tabLst>
                <a:tab pos="1028700" algn="l"/>
              </a:tabLst>
            </a:pPr>
            <a:r>
              <a:rPr lang="en-US" sz="12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position: relative; }</a:t>
            </a:r>
          </a:p>
          <a:p>
            <a:pPr marL="260509">
              <a:spcBef>
                <a:spcPts val="0"/>
              </a:spcBef>
              <a:tabLst>
                <a:tab pos="1028700" algn="l"/>
              </a:tabLst>
            </a:pPr>
            <a:r>
              <a:rPr lang="en-US" sz="1200" b="1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en-US" sz="12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 { width: 20%;</a:t>
            </a:r>
          </a:p>
          <a:p>
            <a:pPr marL="260509">
              <a:spcBef>
                <a:spcPts val="0"/>
              </a:spcBef>
              <a:tabLst>
                <a:tab pos="1028700" algn="l"/>
              </a:tabLst>
            </a:pPr>
            <a:r>
              <a:rPr lang="en-US" sz="12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float: left; }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952F4A-833C-4100-BC1F-471EB1E9AEE5}"/>
              </a:ext>
            </a:extLst>
          </p:cNvPr>
          <p:cNvSpPr/>
          <p:nvPr/>
        </p:nvSpPr>
        <p:spPr>
          <a:xfrm>
            <a:off x="424249" y="3187553"/>
            <a:ext cx="3429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CSS for the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li elements </a:t>
            </a:r>
          </a:p>
        </p:txBody>
      </p:sp>
    </p:spTree>
    <p:extLst>
      <p:ext uri="{BB962C8B-B14F-4D97-AF65-F5344CB8AC3E}">
        <p14:creationId xmlns:p14="http://schemas.microsoft.com/office/powerpoint/2010/main" val="73264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A7530-2758-4FC4-BAB6-46C65978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97706"/>
            <a:ext cx="8305800" cy="413766"/>
          </a:xfrm>
        </p:spPr>
        <p:txBody>
          <a:bodyPr>
            <a:no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syntax for adding a filter to an element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B89A1-C868-4225-B49F-7C580211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9250-2DB8-46FD-BF68-65AD413ADE4F}" type="datetime1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5917E-9C04-48D8-B8B1-E76164E9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D68A1-53D0-418D-B49C-1EAB02C5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BF5C1183-B085-4070-A402-C03A3F977D3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7DEDE-037C-4D2C-848F-C8A0127E494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7700" y="1916006"/>
            <a:ext cx="2628900" cy="2769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blur(value)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brightness(value)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contrast(value)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drop-shadow(values)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grayscale(value)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hue-rotate(angle)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invert(value)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opacity(value)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saturate(value)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sepia(value)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26C9D1-8F1F-490E-A62D-1B4DA8E33EC0}"/>
              </a:ext>
            </a:extLst>
          </p:cNvPr>
          <p:cNvSpPr/>
          <p:nvPr/>
        </p:nvSpPr>
        <p:spPr>
          <a:xfrm>
            <a:off x="533400" y="1120496"/>
            <a:ext cx="3191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filter: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filtermethod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(value);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874978-41FD-49EF-BD34-E0404AD05CA0}"/>
              </a:ext>
            </a:extLst>
          </p:cNvPr>
          <p:cNvSpPr/>
          <p:nvPr/>
        </p:nvSpPr>
        <p:spPr>
          <a:xfrm>
            <a:off x="518720" y="1441307"/>
            <a:ext cx="2541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filter methods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64EB0E-728C-4C4E-AB31-EF46DE54082B}"/>
              </a:ext>
            </a:extLst>
          </p:cNvPr>
          <p:cNvSpPr txBox="1">
            <a:spLocks/>
          </p:cNvSpPr>
          <p:nvPr/>
        </p:nvSpPr>
        <p:spPr>
          <a:xfrm>
            <a:off x="3848100" y="1130299"/>
            <a:ext cx="4572000" cy="288602"/>
          </a:xfrm>
          <a:prstGeom prst="rect">
            <a:avLst/>
          </a:prstGeom>
        </p:spPr>
        <p:txBody>
          <a:bodyPr vert="horz" lIns="0" tIns="45720" rIns="0" bIns="0" anchor="b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image before and after its colors are inverted</a:t>
            </a:r>
          </a:p>
        </p:txBody>
      </p:sp>
      <p:pic>
        <p:nvPicPr>
          <p:cNvPr id="15" name="Content Placeholder 10" descr="See page 563 in book" title="See slide title">
            <a:extLst>
              <a:ext uri="{FF2B5EF4-FFF2-40B4-BE49-F238E27FC236}">
                <a16:creationId xmlns:a16="http://schemas.microsoft.com/office/drawing/2014/main" id="{711B3277-F353-4D2F-988D-F34B93A4F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1454186"/>
            <a:ext cx="2628900" cy="1458525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2B0544A-62D3-4326-8531-FB3EC24034D7}"/>
              </a:ext>
            </a:extLst>
          </p:cNvPr>
          <p:cNvSpPr txBox="1">
            <a:spLocks/>
          </p:cNvSpPr>
          <p:nvPr/>
        </p:nvSpPr>
        <p:spPr>
          <a:xfrm>
            <a:off x="3448050" y="2947996"/>
            <a:ext cx="5543550" cy="3429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HTML for the images</a:t>
            </a:r>
          </a:p>
          <a:p>
            <a:pPr marL="0" indent="0">
              <a:buNone/>
            </a:pPr>
            <a:endParaRPr lang="en-US" sz="1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F0D6D14-B518-45AC-83E2-BAF63F71396C}"/>
              </a:ext>
            </a:extLst>
          </p:cNvPr>
          <p:cNvSpPr txBox="1">
            <a:spLocks/>
          </p:cNvSpPr>
          <p:nvPr/>
        </p:nvSpPr>
        <p:spPr>
          <a:xfrm>
            <a:off x="3505200" y="3304723"/>
            <a:ext cx="5486400" cy="43924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0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&lt;li&gt;Original&lt;</a:t>
            </a:r>
            <a:r>
              <a:rPr lang="en-US" sz="10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0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10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10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0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="images/01.jpg" alt=""&gt;&lt;/li&gt;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0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&lt;li&gt;Inverted&lt;</a:t>
            </a:r>
            <a:r>
              <a:rPr lang="en-US" sz="10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0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10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en-US" sz="10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10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="images/01.jpg" class="image1” alt=""&gt;&lt;/li&gt;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7A476E02-6DCC-4269-BEF8-CCE407BDB038}"/>
              </a:ext>
            </a:extLst>
          </p:cNvPr>
          <p:cNvSpPr txBox="1">
            <a:spLocks/>
          </p:cNvSpPr>
          <p:nvPr/>
        </p:nvSpPr>
        <p:spPr>
          <a:xfrm>
            <a:off x="3484145" y="3726239"/>
            <a:ext cx="3886200" cy="3429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CSS for the filter</a:t>
            </a:r>
          </a:p>
          <a:p>
            <a:pPr marL="0" indent="0">
              <a:buNone/>
            </a:pPr>
            <a:endParaRPr lang="en-US" sz="1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17C3D06-2E9C-46D5-836F-F05B4B022343}"/>
              </a:ext>
            </a:extLst>
          </p:cNvPr>
          <p:cNvSpPr txBox="1">
            <a:spLocks/>
          </p:cNvSpPr>
          <p:nvPr/>
        </p:nvSpPr>
        <p:spPr>
          <a:xfrm>
            <a:off x="3505200" y="4176618"/>
            <a:ext cx="4343400" cy="27384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105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.image1:hover { filter: invert(.80); )</a:t>
            </a:r>
          </a:p>
        </p:txBody>
      </p:sp>
    </p:spTree>
    <p:extLst>
      <p:ext uri="{BB962C8B-B14F-4D97-AF65-F5344CB8AC3E}">
        <p14:creationId xmlns:p14="http://schemas.microsoft.com/office/powerpoint/2010/main" val="1294715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2DBE5-7B8C-4585-901E-1168EDD8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618553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filters applied to an image in Chrome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EBF8E-F331-4769-A1DB-5F7EA1E52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1CD9-025B-4FD5-B5F0-708825D8E87A}" type="datetime1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ECD75-DE52-4206-80A1-DB97680CC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15DC9-9996-412E-A11D-D78C8951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BF5C1183-B085-4070-A402-C03A3F977D3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Content Placeholder 6" descr="See page 562 in book" title="See slide title">
            <a:extLst>
              <a:ext uri="{FF2B5EF4-FFF2-40B4-BE49-F238E27FC236}">
                <a16:creationId xmlns:a16="http://schemas.microsoft.com/office/drawing/2014/main" id="{B032D935-845D-4036-B074-D3551DBA26F6}"/>
              </a:ext>
            </a:extLst>
          </p:cNvPr>
          <p:cNvPicPr>
            <a:picLocks noGr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" y="1385316"/>
            <a:ext cx="7315200" cy="3143250"/>
          </a:xfrm>
        </p:spPr>
      </p:pic>
    </p:spTree>
    <p:extLst>
      <p:ext uri="{BB962C8B-B14F-4D97-AF65-F5344CB8AC3E}">
        <p14:creationId xmlns:p14="http://schemas.microsoft.com/office/powerpoint/2010/main" val="27928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9CDE-A175-49C6-AE88-4EC3B101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Properties for working with transitions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5BE1F-F260-484D-99EA-8D02353E6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transition </a:t>
            </a:r>
          </a:p>
          <a:p>
            <a:r>
              <a:rPr lang="en-US" dirty="0"/>
              <a:t>transition-property</a:t>
            </a:r>
          </a:p>
          <a:p>
            <a:r>
              <a:rPr lang="en-US" dirty="0"/>
              <a:t>transition-duration</a:t>
            </a:r>
          </a:p>
          <a:p>
            <a:r>
              <a:rPr lang="en-US" dirty="0"/>
              <a:t>transition-timing-function </a:t>
            </a:r>
          </a:p>
          <a:p>
            <a:r>
              <a:rPr lang="en-US" dirty="0"/>
              <a:t>transition-delay</a:t>
            </a:r>
          </a:p>
          <a:p>
            <a:r>
              <a:rPr lang="en-US" dirty="0"/>
              <a:t>The syntax for the shorthand transition property</a:t>
            </a:r>
          </a:p>
          <a:p>
            <a:r>
              <a:rPr lang="en-US" dirty="0"/>
              <a:t>transition: [property] [duration] [timing-function]</a:t>
            </a:r>
          </a:p>
          <a:p>
            <a:r>
              <a:rPr lang="en-US" dirty="0"/>
              <a:t>            [delay];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90F8E-7CEC-42D5-9E12-DD68CDB0B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83BB-6B7D-47E8-ADC4-857C77D905E4}" type="datetime1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A7B59-D77F-4106-8CAA-8462B1F8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A32B6-9E86-4B5A-B04D-9E65AC8F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BF5C1183-B085-4070-A402-C03A3F977D3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06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E9268-7AE6-4DEB-9E3D-30878E92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3" y="723399"/>
            <a:ext cx="3657600" cy="51968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HTML for the Images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511A7-FC59-4905-B803-0460B8E4C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34" y="1352550"/>
            <a:ext cx="4648200" cy="20620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&lt;li&gt;Blur&lt;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       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="images/01.jpg" class="image1“ alt=""&gt;&lt;/li&gt;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&lt;li&gt;Brightness&lt;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 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="images/01.jpg" class="image2“ alt=""&gt;&lt;/li&gt;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&lt;li&gt;Contrast&lt;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   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="images/01.jpg" class="image3“ alt=""&gt;&lt;/li&gt;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&lt;li&gt;Drop Shadow&lt;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="images/01.jpg" class="image4“ alt=""&gt;&lt;/li&gt;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&lt;li&gt;Grayscale&lt;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  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="images/01.jpg" class="image5“ alt=""&gt;&lt;/li&gt;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&lt;li&gt;Hue Rotate&lt;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 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="images/01.jpg" class="image6“ alt=""&gt;&lt;/li&gt;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&lt;li&gt;Invert&lt;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     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="images/01.jpg" class="image7“ alt=""&gt;&lt;/li&gt;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&lt;li&gt;Opacity&lt;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    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="images/01.jpg" class="image8“ alt=""&gt;&lt;/li&gt;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&lt;li&gt;Saturate&lt;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   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="images/01.jpg" class="image9“ alt=""&gt;&lt;/li&gt;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&lt;li&gt;Sepia/blur&lt;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  &lt;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="images/01.jpg" class="image10“ alt=""&gt;&lt;/li&gt;</a:t>
            </a:r>
          </a:p>
          <a:p>
            <a:pPr marL="0" indent="0">
              <a:buNone/>
            </a:pP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E04C0-D69E-4351-A500-A22D5E3B9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1D578-EE2F-42AE-BF02-0E57448CB718}" type="datetime1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CEBF4-A0F4-4834-A75E-3DF21160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235D3-D574-4883-A525-17A72C19A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BF5C1183-B085-4070-A402-C03A3F977D3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E592E2-5424-4E0E-BF18-8B3CA276FA5A}"/>
              </a:ext>
            </a:extLst>
          </p:cNvPr>
          <p:cNvSpPr txBox="1">
            <a:spLocks/>
          </p:cNvSpPr>
          <p:nvPr/>
        </p:nvSpPr>
        <p:spPr>
          <a:xfrm>
            <a:off x="5015163" y="650708"/>
            <a:ext cx="3707732" cy="614749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450"/>
              </a:spcAft>
              <a:tabLst>
                <a:tab pos="1028700" algn="l"/>
              </a:tabLst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CSS for the Filters</a:t>
            </a:r>
            <a:endParaRPr lang="en-US" sz="320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6C02124-C36E-4127-942B-EE29C04BC552}"/>
              </a:ext>
            </a:extLst>
          </p:cNvPr>
          <p:cNvSpPr txBox="1">
            <a:spLocks/>
          </p:cNvSpPr>
          <p:nvPr/>
        </p:nvSpPr>
        <p:spPr>
          <a:xfrm>
            <a:off x="4964029" y="1504950"/>
            <a:ext cx="3810000" cy="146685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.image1 { filter: blur(2px); }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.image2 { filter: brightness(50%); }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.image3 { filter: contrast(50%);} 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.image4 { filter: drop-shadow(2px </a:t>
            </a:r>
            <a:r>
              <a:rPr lang="en-US" sz="800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2px</a:t>
            </a:r>
            <a:r>
              <a:rPr lang="en-US" sz="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5px #333); }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.image5 { filter: grayscale(50%); }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.image6 { filter: hue-rotate(90deg); }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.image7 { filter: invert(.8); }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.image8 { filter: opacity(.50); }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.image9 { filter: saturate(30%); }</a:t>
            </a:r>
          </a:p>
          <a:p>
            <a:pPr marL="0" indent="0">
              <a:spcBef>
                <a:spcPts val="0"/>
              </a:spcBef>
              <a:buNone/>
              <a:tabLst>
                <a:tab pos="1028700" algn="l"/>
              </a:tabLst>
            </a:pPr>
            <a:r>
              <a:rPr lang="en-US" sz="80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.image10{ filter: sepia(100%) blur(1px); }</a:t>
            </a:r>
          </a:p>
          <a:p>
            <a:pPr marL="0" marR="20574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n-US" sz="800" spc="-8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30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13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2306575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Students will complete Part 13 exercise in developmental PDF. </a:t>
            </a:r>
          </a:p>
          <a:p>
            <a:r>
              <a:rPr lang="en-US" sz="2400" dirty="0"/>
              <a:t>Students will upload files to testing site.</a:t>
            </a:r>
          </a:p>
          <a:p>
            <a:r>
              <a:rPr lang="en-US" sz="2400" dirty="0"/>
              <a:t>Students will preview in browser testing site files.</a:t>
            </a:r>
          </a:p>
          <a:p>
            <a:r>
              <a:rPr lang="en-US" sz="2400" dirty="0"/>
              <a:t>Students will upload files to live site.</a:t>
            </a:r>
          </a:p>
          <a:p>
            <a:r>
              <a:rPr lang="en-US" sz="2400" dirty="0"/>
              <a:t>Students will preview in browser live files.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63E3D-F09F-4F7D-9D7B-374F97F13C84}" type="datetime1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6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Transition  - mouse hovers over a heading</a:t>
            </a:r>
          </a:p>
        </p:txBody>
      </p:sp>
      <p:pic>
        <p:nvPicPr>
          <p:cNvPr id="10" name="Content Placeholder 9" descr="See page 551 in book" title="See slide tit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274" y="1981276"/>
            <a:ext cx="6547671" cy="640135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B5D1-7B5B-4556-B370-F68471B0A513}" type="datetime1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BF5C1183-B085-4070-A402-C03A3F977D3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559789"/>
            <a:ext cx="2362200" cy="469527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75"/>
              </a:spcBef>
              <a:spcAft>
                <a:spcPts val="450"/>
              </a:spcAft>
              <a:buNone/>
              <a:tabLst>
                <a:tab pos="1028700" algn="l"/>
                <a:tab pos="2057400" algn="l"/>
              </a:tabLst>
            </a:pPr>
            <a:r>
              <a:rPr lang="en-US" sz="2100" spc="-8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Before the transition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85274" y="2806308"/>
            <a:ext cx="5543550" cy="469528"/>
          </a:xfrm>
        </p:spPr>
        <p:txBody>
          <a:bodyPr>
            <a:normAutofit/>
          </a:bodyPr>
          <a:lstStyle/>
          <a:p>
            <a:pPr marL="0" indent="0">
              <a:spcBef>
                <a:spcPts val="675"/>
              </a:spcBef>
              <a:spcAft>
                <a:spcPts val="450"/>
              </a:spcAft>
              <a:buNone/>
              <a:tabLst>
                <a:tab pos="1028700" algn="l"/>
                <a:tab pos="2057400" algn="l"/>
              </a:tabLst>
            </a:pPr>
            <a:r>
              <a:rPr lang="en-US" sz="1600" spc="-8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 the transition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1" name="Content Placeholder 10" descr="See page 551 in book" title="See slide title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533400" y="3322068"/>
            <a:ext cx="4914900" cy="7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7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35A25-BA2A-4C8F-BA0E-12A7AAA24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HTML Element Transitioned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BA113-3B44-4343-AF09-2A4AD322D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32" y="1488792"/>
            <a:ext cx="8229600" cy="510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&lt;h1&gt;Hover over this heading to see its transition&lt;/h1&gt;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B1CDB-7545-469F-8CE4-4454C6698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F3AD-8EE6-4C8E-B1FA-AE6AD653141C}" type="datetime1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7AFD5-AD97-4D03-A7A8-5E9E8B9E5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129AE-AB26-444C-8F43-7A541695C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BF5C1183-B085-4070-A402-C03A3F977D3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2BA73A3-36ED-4D1E-927F-5519100676EE}"/>
              </a:ext>
            </a:extLst>
          </p:cNvPr>
          <p:cNvSpPr txBox="1">
            <a:spLocks/>
          </p:cNvSpPr>
          <p:nvPr/>
        </p:nvSpPr>
        <p:spPr>
          <a:xfrm>
            <a:off x="469232" y="1968526"/>
            <a:ext cx="8153400" cy="8318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anose="02070309020205020404" pitchFamily="49" charset="0"/>
              </a:rPr>
              <a:t>CSS for Two Property Transition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urier New" panose="02070309020205020404" pitchFamily="49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6C1B186-F89D-4BE0-979B-6F037EFC20C5}"/>
              </a:ext>
            </a:extLst>
          </p:cNvPr>
          <p:cNvSpPr txBox="1">
            <a:spLocks/>
          </p:cNvSpPr>
          <p:nvPr/>
        </p:nvSpPr>
        <p:spPr>
          <a:xfrm>
            <a:off x="685800" y="2724150"/>
            <a:ext cx="4953000" cy="21193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h1 { font-size: 120%;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color: blue;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transition: font-size 2s ease-out 1s,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color 2s ease-in 1s; }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h1:hover {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cursor: pointer;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font-size: 180%;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color: red; }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93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FF7D-239D-4A0C-8590-7B933220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Transition for One Property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6ADAE-3DC3-49E5-909C-179F7BA42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1120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h1 { font-size: 120%;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transition: font-size 2s ease-out;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webkit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-transition: font-size 2s ease-out; }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h1:hover { font-size: 180%; }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3012D-671C-4BEB-9A97-D37F322C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A204-56FA-4939-8A0C-4041E6C298E2}" type="datetime1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989C6-309C-4933-B342-B68F7482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9B188-E2C5-4FDB-B06F-728257DE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C16, Slide </a:t>
            </a:r>
            <a:fld id="{BF5C1183-B085-4070-A402-C03A3F977D3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8C2691-BFBF-47DC-AC59-C5074FD9B6CF}"/>
              </a:ext>
            </a:extLst>
          </p:cNvPr>
          <p:cNvSpPr/>
          <p:nvPr/>
        </p:nvSpPr>
        <p:spPr>
          <a:xfrm>
            <a:off x="609600" y="2638044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ourier New" panose="02070309020205020404" pitchFamily="49" charset="0"/>
              </a:rPr>
              <a:t>Transition for All properties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C2D31C-D988-4751-8874-107FDFE59862}"/>
              </a:ext>
            </a:extLst>
          </p:cNvPr>
          <p:cNvSpPr/>
          <p:nvPr/>
        </p:nvSpPr>
        <p:spPr>
          <a:xfrm>
            <a:off x="533400" y="358082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transition: all 2s ease-out 1s</a:t>
            </a:r>
          </a:p>
        </p:txBody>
      </p:sp>
    </p:spTree>
    <p:extLst>
      <p:ext uri="{BB962C8B-B14F-4D97-AF65-F5344CB8AC3E}">
        <p14:creationId xmlns:p14="http://schemas.microsoft.com/office/powerpoint/2010/main" val="391748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A00-B311-4F99-A420-7AEFA33A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6750"/>
            <a:ext cx="8229600" cy="566166"/>
          </a:xfrm>
        </p:spPr>
        <p:txBody>
          <a:bodyPr>
            <a:noAutofit/>
          </a:bodyPr>
          <a:lstStyle/>
          <a:p>
            <a:r>
              <a:rPr lang="en-US" sz="3600" dirty="0"/>
              <a:t>Accordion Created with CSS3 Transitions</a:t>
            </a:r>
          </a:p>
        </p:txBody>
      </p:sp>
      <p:pic>
        <p:nvPicPr>
          <p:cNvPr id="7" name="Content Placeholder 6" descr="See page 552 in book" title="See slide title">
            <a:extLst>
              <a:ext uri="{FF2B5EF4-FFF2-40B4-BE49-F238E27FC236}">
                <a16:creationId xmlns:a16="http://schemas.microsoft.com/office/drawing/2014/main" id="{9E760D7E-40CC-46BB-9891-2E483FB87D1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02361"/>
            <a:ext cx="4688495" cy="32924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0757C-1EE2-4B30-BEDB-05309660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B4EE1-862A-429E-A884-55B60F290F8E}" type="datetime1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8F9D0-14C4-4F23-AF70-D76B586EB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C6CAE-60D7-4809-9B04-B1203FFD1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BF5C1183-B085-4070-A402-C03A3F977D3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7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A52A-6B99-4B74-A1D1-CBB410B54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for Accordion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E7F01-01C4-4224-BD74-2D5720AD7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&lt;h1&gt;jQuery FAQs&lt;/h1&gt;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&lt;div id="accordion"&gt;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&lt;h3&gt;&lt;a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="#Q1"&gt;What is jQuery?&lt;/a&gt;&lt;/h3&gt;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&lt;div id="Q1"&gt;Contents for first panel&lt;/div&gt;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&lt;h3&gt;&lt;a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="#Q2"&gt;Why is jQuery becoming so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popular?&lt;/a&gt;&lt;/h3&gt;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&lt;div id="Q2"&gt;Contents for second panel&lt;/div&gt;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&lt;h3&gt;&lt;a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="#Q3"&gt;Which is harder to learn: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...?&lt;/a&gt;&lt;/h3&gt;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&lt;div id="Q3"&gt;Contents for third panel&lt;/div&gt;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5651A-BF8B-47F3-9812-0E8CBDDE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11C17-CC38-4930-BBC8-FE1F5FDB657D}" type="datetime1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9DAEA-2D2B-4DD5-AB3E-045E6FEA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F74CF-D86D-4293-B55B-59B16EAF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1183-B085-4070-A402-C03A3F977D3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6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6B400A4-18C0-4339-99A4-F2E47325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CSS for the Transitions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F38119-17E3-47AF-8DD0-D8090A1F9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2491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#accordion div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overflow: hidden;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height: 0;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transition: height 2s ease-in-out;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webkit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-transition: height 2s ease-in-out;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#accordion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div:target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 height: 120px; }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5DFBC-3B78-4F92-B35B-839DD1DA1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AEB44-7A32-4317-90DE-3851EBB00BA7}" type="datetime1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0A8FC-5A27-408E-8A06-0827276FD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74DA3-D611-481F-A6F2-D3216156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BF5C1183-B085-4070-A402-C03A3F977D3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50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A5707-7463-444C-80F1-063B6D189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Properties for 2D Transforms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DA7E5-682F-4E1A-87F0-14BE65836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1610"/>
            <a:ext cx="8229600" cy="434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transform, transform-origin</a:t>
            </a:r>
          </a:p>
          <a:p>
            <a:pPr marL="0" indent="0">
              <a:buNone/>
            </a:pPr>
            <a:endParaRPr lang="en-US" sz="4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F2B48-FA3D-450E-91E2-389F10EC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1E40-2DD8-47E0-A25C-2E24F65D6F01}" type="datetime1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95EE0-29F8-4F4A-BD51-F12A78311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2007 - 2018 Carl M. Burnett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7DC0D-A96D-4B37-B394-D1758A5E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BF5C1183-B085-4070-A402-C03A3F977D3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15AC20-02A4-4D67-8029-4A85E7CEA020}"/>
              </a:ext>
            </a:extLst>
          </p:cNvPr>
          <p:cNvSpPr/>
          <p:nvPr/>
        </p:nvSpPr>
        <p:spPr>
          <a:xfrm>
            <a:off x="567489" y="2442027"/>
            <a:ext cx="3429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rotate(angle) 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(angle) 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(angle) 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scaleX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(value)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scaleY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(value)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scale(x-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value,y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-value)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skewX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(angle)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skewY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(angle)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skew(x-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angle,y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-angle)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10B5E3-C079-4308-852B-3CAA823B7597}"/>
              </a:ext>
            </a:extLst>
          </p:cNvPr>
          <p:cNvSpPr/>
          <p:nvPr/>
        </p:nvSpPr>
        <p:spPr>
          <a:xfrm>
            <a:off x="335353" y="1683615"/>
            <a:ext cx="65266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Methods for 2D transforms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198C88-6BB5-4989-B453-3F9221AF5607}"/>
              </a:ext>
            </a:extLst>
          </p:cNvPr>
          <p:cNvSpPr/>
          <p:nvPr/>
        </p:nvSpPr>
        <p:spPr>
          <a:xfrm>
            <a:off x="3590661" y="245381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translateX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(value)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translateY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(value)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translate(x-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value,y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-value)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matrix(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a,b,c,d,e,f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027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326</TotalTime>
  <Words>1943</Words>
  <Application>Microsoft Office PowerPoint</Application>
  <PresentationFormat>On-screen Show (16:9)</PresentationFormat>
  <Paragraphs>288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Constantia</vt:lpstr>
      <vt:lpstr>Courier New</vt:lpstr>
      <vt:lpstr>Wingdings 2</vt:lpstr>
      <vt:lpstr>ProfBurnett</vt:lpstr>
      <vt:lpstr>HTML5-CSS3</vt:lpstr>
      <vt:lpstr>Properties for working with transitions</vt:lpstr>
      <vt:lpstr>Transition  - mouse hovers over a heading</vt:lpstr>
      <vt:lpstr>HTML Element Transitioned</vt:lpstr>
      <vt:lpstr>Transition for One Property</vt:lpstr>
      <vt:lpstr>Accordion Created with CSS3 Transitions</vt:lpstr>
      <vt:lpstr>HTML for Accordion</vt:lpstr>
      <vt:lpstr>CSS for the Transitions</vt:lpstr>
      <vt:lpstr>Properties for 2D Transforms</vt:lpstr>
      <vt:lpstr>Image  - Right Origin Rotated Right</vt:lpstr>
      <vt:lpstr>Images with 8 different transforms applied</vt:lpstr>
      <vt:lpstr>HTML for the Images with Transforms</vt:lpstr>
      <vt:lpstr>The CSS for the 2D Transforms</vt:lpstr>
      <vt:lpstr>Properties for Animations</vt:lpstr>
      <vt:lpstr>A simple animation that moves a heading and changes its color Starting in blue with a left margin of 20% </vt:lpstr>
      <vt:lpstr>HTML for the Heading</vt:lpstr>
      <vt:lpstr>Slide Show Animation with Captions</vt:lpstr>
      <vt:lpstr>The syntax for adding a filter to an element</vt:lpstr>
      <vt:lpstr>Different filters applied to an image in Chrome</vt:lpstr>
      <vt:lpstr>HTML for the Images</vt:lpstr>
      <vt:lpstr>Part 13 Exercise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133  HTML5 Desktop and Mobile  Level I</dc:title>
  <dc:creator>Professor Burnett</dc:creator>
  <cp:lastModifiedBy>Burnett, Carl M</cp:lastModifiedBy>
  <cp:revision>33</cp:revision>
  <dcterms:created xsi:type="dcterms:W3CDTF">2015-01-17T16:59:35Z</dcterms:created>
  <dcterms:modified xsi:type="dcterms:W3CDTF">2020-04-08T12:05:33Z</dcterms:modified>
</cp:coreProperties>
</file>