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7" r:id="rId2"/>
    <p:sldId id="359" r:id="rId3"/>
    <p:sldId id="358" r:id="rId4"/>
    <p:sldId id="360" r:id="rId5"/>
    <p:sldId id="258" r:id="rId6"/>
    <p:sldId id="259" r:id="rId7"/>
    <p:sldId id="260" r:id="rId8"/>
    <p:sldId id="261" r:id="rId9"/>
    <p:sldId id="262" r:id="rId10"/>
    <p:sldId id="263" r:id="rId11"/>
    <p:sldId id="264" r:id="rId12"/>
    <p:sldId id="265" r:id="rId13"/>
    <p:sldId id="266" r:id="rId14"/>
    <p:sldId id="267" r:id="rId15"/>
    <p:sldId id="361" r:id="rId16"/>
    <p:sldId id="362" r:id="rId17"/>
    <p:sldId id="363" r:id="rId18"/>
    <p:sldId id="382" r:id="rId19"/>
    <p:sldId id="364" r:id="rId20"/>
    <p:sldId id="365" r:id="rId21"/>
    <p:sldId id="366" r:id="rId22"/>
    <p:sldId id="367" r:id="rId23"/>
    <p:sldId id="327" r:id="rId24"/>
    <p:sldId id="341" r:id="rId25"/>
    <p:sldId id="342" r:id="rId26"/>
    <p:sldId id="473" r:id="rId27"/>
    <p:sldId id="383" r:id="rId28"/>
    <p:sldId id="431" r:id="rId29"/>
    <p:sldId id="432" r:id="rId30"/>
    <p:sldId id="433" r:id="rId31"/>
    <p:sldId id="435" r:id="rId32"/>
    <p:sldId id="368" r:id="rId33"/>
    <p:sldId id="434" r:id="rId34"/>
    <p:sldId id="437" r:id="rId35"/>
    <p:sldId id="369" r:id="rId36"/>
    <p:sldId id="469" r:id="rId37"/>
    <p:sldId id="468" r:id="rId38"/>
    <p:sldId id="441" r:id="rId39"/>
    <p:sldId id="470" r:id="rId40"/>
    <p:sldId id="377" r:id="rId41"/>
    <p:sldId id="444" r:id="rId42"/>
    <p:sldId id="445" r:id="rId43"/>
    <p:sldId id="371" r:id="rId44"/>
    <p:sldId id="447" r:id="rId45"/>
    <p:sldId id="448" r:id="rId46"/>
    <p:sldId id="378" r:id="rId47"/>
    <p:sldId id="451" r:id="rId48"/>
    <p:sldId id="379" r:id="rId49"/>
    <p:sldId id="454" r:id="rId50"/>
    <p:sldId id="380" r:id="rId51"/>
    <p:sldId id="457" r:id="rId52"/>
    <p:sldId id="471" r:id="rId53"/>
    <p:sldId id="384" r:id="rId54"/>
    <p:sldId id="472" r:id="rId55"/>
    <p:sldId id="381" r:id="rId56"/>
    <p:sldId id="442" r:id="rId57"/>
    <p:sldId id="375" r:id="rId58"/>
    <p:sldId id="376" r:id="rId59"/>
    <p:sldId id="474" r:id="rId60"/>
    <p:sldId id="476" r:id="rId61"/>
    <p:sldId id="477" r:id="rId62"/>
    <p:sldId id="479" r:id="rId63"/>
    <p:sldId id="480" r:id="rId64"/>
    <p:sldId id="481" r:id="rId65"/>
    <p:sldId id="443" r:id="rId66"/>
    <p:sldId id="385" r:id="rId67"/>
    <p:sldId id="482" r:id="rId68"/>
    <p:sldId id="483" r:id="rId69"/>
    <p:sldId id="388" r:id="rId70"/>
    <p:sldId id="391" r:id="rId71"/>
    <p:sldId id="392" r:id="rId72"/>
    <p:sldId id="484"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6" autoAdjust="0"/>
    <p:restoredTop sz="94660"/>
  </p:normalViewPr>
  <p:slideViewPr>
    <p:cSldViewPr showGuides="1">
      <p:cViewPr varScale="1">
        <p:scale>
          <a:sx n="112" d="100"/>
          <a:sy n="112" d="100"/>
        </p:scale>
        <p:origin x="82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B6101-0B46-46C9-9858-7DE7D63DCE4E}" type="datetimeFigureOut">
              <a:rPr lang="en-US" smtClean="0"/>
              <a:t>9/28/2019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88D1B-7A35-481C-BC72-06C56126FE76}" type="slidenum">
              <a:rPr lang="en-US" smtClean="0"/>
              <a:t>‹#›</a:t>
            </a:fld>
            <a:endParaRPr lang="en-US"/>
          </a:p>
        </p:txBody>
      </p:sp>
    </p:spTree>
    <p:extLst>
      <p:ext uri="{BB962C8B-B14F-4D97-AF65-F5344CB8AC3E}">
        <p14:creationId xmlns:p14="http://schemas.microsoft.com/office/powerpoint/2010/main" val="57116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381000" y="685800"/>
            <a:ext cx="6096000" cy="3429000"/>
          </a:xfrm>
          <a:ln/>
        </p:spPr>
      </p:sp>
      <p:sp>
        <p:nvSpPr>
          <p:cNvPr id="77826"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EE8864D0-3CBE-4737-8223-73678754424A}" type="slidenum">
              <a:rPr lang="en-US" smtClean="0"/>
              <a:pPr>
                <a:defRPr/>
              </a:pPr>
              <a:t>1</a:t>
            </a:fld>
            <a:endParaRPr lang="en-US" dirty="0"/>
          </a:p>
        </p:txBody>
      </p:sp>
    </p:spTree>
    <p:extLst>
      <p:ext uri="{BB962C8B-B14F-4D97-AF65-F5344CB8AC3E}">
        <p14:creationId xmlns:p14="http://schemas.microsoft.com/office/powerpoint/2010/main" val="188438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013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web architecture is based on client devices, a web server and the cloud. </a:t>
            </a:r>
          </a:p>
          <a:p>
            <a:endParaRPr lang="en-US" baseline="0" dirty="0"/>
          </a:p>
          <a:p>
            <a:r>
              <a:rPr lang="en-US" baseline="0" dirty="0"/>
              <a:t>When a client device request a web page from a web server the server processes this request. </a:t>
            </a:r>
          </a:p>
          <a:p>
            <a:endParaRPr lang="en-US" baseline="0" dirty="0"/>
          </a:p>
          <a:p>
            <a:r>
              <a:rPr lang="en-US" baseline="0" dirty="0"/>
              <a:t>If the request include some actionable events to happen in the web page, like a image swap or form validation, to take some of this processing demand off the server the web page designer will embed in the web page, some scripting programming code or attach a external file with the scripting programming code.  This is then send to the client for processing on the client. </a:t>
            </a:r>
          </a:p>
          <a:p>
            <a:endParaRPr lang="en-US" baseline="0" dirty="0"/>
          </a:p>
          <a:p>
            <a:r>
              <a:rPr lang="en-US" baseline="0" dirty="0"/>
              <a:t>The preferred scripting language to be used under based on the new foundation of HTML5, is JavaScript. All browsers today include a JavaScript interpreter that runs the JavaScript language to interpret the code. </a:t>
            </a:r>
            <a:endParaRPr lang="en-US"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5</a:t>
            </a:fld>
            <a:endParaRPr lang="en-US" dirty="0"/>
          </a:p>
        </p:txBody>
      </p:sp>
    </p:spTree>
    <p:extLst>
      <p:ext uri="{BB962C8B-B14F-4D97-AF65-F5344CB8AC3E}">
        <p14:creationId xmlns:p14="http://schemas.microsoft.com/office/powerpoint/2010/main" val="330862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581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important to understand is the Document Object Model.</a:t>
            </a:r>
            <a:r>
              <a:rPr lang="en-US" baseline="0" dirty="0"/>
              <a:t> </a:t>
            </a:r>
          </a:p>
          <a:p>
            <a:endParaRPr lang="en-US" baseline="0" dirty="0"/>
          </a:p>
          <a:p>
            <a:r>
              <a:rPr lang="en-US" baseline="0" dirty="0"/>
              <a:t>But first let review what makes up an object. In Chapter 1 we covered what a object is and what characteristics a object possess. </a:t>
            </a:r>
          </a:p>
          <a:p>
            <a:endParaRPr lang="en-US" baseline="0" dirty="0"/>
          </a:p>
          <a:p>
            <a:r>
              <a:rPr lang="en-US" baseline="0" dirty="0"/>
              <a:t>1. Object posses properties. These can be such things as size, color, and shape. </a:t>
            </a:r>
          </a:p>
          <a:p>
            <a:endParaRPr lang="en-US" baseline="0" dirty="0"/>
          </a:p>
          <a:p>
            <a:r>
              <a:rPr lang="en-US" baseline="0" dirty="0"/>
              <a:t>2. Object posses methods. These can be move, pour, open and close. </a:t>
            </a:r>
          </a:p>
          <a:p>
            <a:endParaRPr lang="en-US" baseline="0" dirty="0"/>
          </a:p>
          <a:p>
            <a:r>
              <a:rPr lang="en-US" baseline="0" dirty="0"/>
              <a:t>3. Objects can inherit properties, method and data from a parent object. </a:t>
            </a:r>
          </a:p>
          <a:p>
            <a:endParaRPr lang="en-US" baseline="0" dirty="0"/>
          </a:p>
          <a:p>
            <a:r>
              <a:rPr lang="en-US" baseline="0" dirty="0"/>
              <a:t>4. And objects can encapsulated data by using metadata. </a:t>
            </a:r>
          </a:p>
          <a:p>
            <a:endParaRPr lang="en-US" baseline="0" dirty="0"/>
          </a:p>
          <a:p>
            <a:r>
              <a:rPr lang="en-US" baseline="0" dirty="0"/>
              <a:t>With this understanding about the characteristics about an object we can apply this same understanding to the objects that make up a web page. </a:t>
            </a:r>
          </a:p>
          <a:p>
            <a:endParaRPr lang="en-US" baseline="0" dirty="0"/>
          </a:p>
          <a:p>
            <a:r>
              <a:rPr lang="en-US" baseline="0" dirty="0"/>
              <a:t>In this case, the overarching parent object of a web page is the HTML declaration.  This object is created with the html opening and closing tags. The tags create the HTML object and all object oriented characteristics of the HTML object can be changed based on triggering events. In order  for these characteristics to be changed on the client side, a scripting language must be used. In the case, the standard is JavaScript and this language is interpreted through the JavaScript interpreter engine that is part of all browsers. </a:t>
            </a:r>
          </a:p>
          <a:p>
            <a:endParaRPr lang="en-US" baseline="0" dirty="0"/>
          </a:p>
          <a:p>
            <a:r>
              <a:rPr lang="en-US" baseline="0" dirty="0"/>
              <a:t>The next object in the web page document object model is the head. This object is created by the head opening and closing tags. It can inherit any characteristics from its parent object, the HTML object.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next object is the body. This object is created by the body opening and closing tags. It can inherit any characteristics from its parent object, the HTML object.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 child object of the Head object is the Title object. This object is created by the title opening and closing tags. It can inherit any characteristics from its parent object, the Head object.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next object is the new HTML5 document object called a section. This object is created by the section opening and closing tags. It can inherit any characteristics from its parent object, the body object.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next objects can be many objects to define the content of body or section or any other object container. These objects </a:t>
            </a:r>
            <a:r>
              <a:rPr lang="en-US" baseline="0" dirty="0" err="1"/>
              <a:t>inlcude</a:t>
            </a:r>
            <a:r>
              <a:rPr lang="en-US" baseline="0" dirty="0"/>
              <a:t> the h1 object, the </a:t>
            </a:r>
            <a:r>
              <a:rPr lang="en-US" baseline="0" dirty="0" err="1"/>
              <a:t>ul</a:t>
            </a:r>
            <a:r>
              <a:rPr lang="en-US" baseline="0" dirty="0"/>
              <a:t> object and the p object. These objects are created by the h1, </a:t>
            </a:r>
            <a:r>
              <a:rPr lang="en-US" baseline="0" dirty="0" err="1"/>
              <a:t>ul</a:t>
            </a:r>
            <a:r>
              <a:rPr lang="en-US" baseline="0" dirty="0"/>
              <a:t>, and p opening and closing tags. That can inherit any characteristics from its parent object, the body object.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last objects are the li objects that are created with the li tags. They can inherit any characteristics from its parent object, the </a:t>
            </a:r>
            <a:r>
              <a:rPr lang="en-US" baseline="0" dirty="0" err="1"/>
              <a:t>ul</a:t>
            </a:r>
            <a:r>
              <a:rPr lang="en-US" baseline="0" dirty="0"/>
              <a:t> object.</a:t>
            </a:r>
          </a:p>
          <a:p>
            <a:r>
              <a:rPr lang="en-US" baseline="0" dirty="0"/>
              <a:t> </a:t>
            </a:r>
          </a:p>
          <a:p>
            <a:r>
              <a:rPr lang="en-US" baseline="0" dirty="0"/>
              <a:t>Each of these object can contain data and for the h1 object, the </a:t>
            </a:r>
            <a:r>
              <a:rPr lang="en-US" baseline="0" dirty="0" err="1"/>
              <a:t>ul</a:t>
            </a:r>
            <a:r>
              <a:rPr lang="en-US" baseline="0" dirty="0"/>
              <a:t> li objects and p object all contain textual data that can be changed with the JavaScript language. </a:t>
            </a:r>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13</a:t>
            </a:fld>
            <a:endParaRPr lang="en-US" dirty="0"/>
          </a:p>
        </p:txBody>
      </p:sp>
    </p:spTree>
    <p:extLst>
      <p:ext uri="{BB962C8B-B14F-4D97-AF65-F5344CB8AC3E}">
        <p14:creationId xmlns:p14="http://schemas.microsoft.com/office/powerpoint/2010/main" val="343225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0053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381000" y="685800"/>
            <a:ext cx="6096000" cy="3429000"/>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5469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381000" y="685800"/>
            <a:ext cx="6096000" cy="342900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2418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91464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45A6EBD2-D5A3-4F54-BFFB-B660D6042B7C}" type="datetime1">
              <a:rPr lang="en-US" smtClean="0"/>
              <a:t>9/28/2019</a:t>
            </a:fld>
            <a:endParaRPr lang="en-US"/>
          </a:p>
        </p:txBody>
      </p:sp>
      <p:sp>
        <p:nvSpPr>
          <p:cNvPr id="19" name="Footer Placeholder 18"/>
          <p:cNvSpPr>
            <a:spLocks noGrp="1"/>
          </p:cNvSpPr>
          <p:nvPr>
            <p:ph type="ftr" sz="quarter" idx="11"/>
          </p:nvPr>
        </p:nvSpPr>
        <p:spPr/>
        <p:txBody>
          <a:bodyPr/>
          <a:lstStyle/>
          <a:p>
            <a:r>
              <a:rPr lang="en-US"/>
              <a:t>Copyright ©2015 - 2019 Carl M. Burnett</a:t>
            </a:r>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DCC2D9-C25C-46D0-A5F2-86BF8AF895D5}" type="datetime1">
              <a:rPr lang="en-US" smtClean="0"/>
              <a:t>9/28/2019</a:t>
            </a:fld>
            <a:endParaRPr lang="en-US"/>
          </a:p>
        </p:txBody>
      </p:sp>
      <p:sp>
        <p:nvSpPr>
          <p:cNvPr id="5" name="Footer Placeholder 4"/>
          <p:cNvSpPr>
            <a:spLocks noGrp="1"/>
          </p:cNvSpPr>
          <p:nvPr>
            <p:ph type="ftr" sz="quarter" idx="11"/>
          </p:nvPr>
        </p:nvSpPr>
        <p:spPr/>
        <p:txBody>
          <a:bodyPr/>
          <a:lstStyle/>
          <a:p>
            <a:r>
              <a:rPr lang="en-US"/>
              <a:t>Copyright ©2015 - 2019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AE02B4-DE2D-4FAE-8111-E0C0D48AFB39}" type="datetime1">
              <a:rPr lang="en-US" smtClean="0"/>
              <a:t>9/28/2019</a:t>
            </a:fld>
            <a:endParaRPr lang="en-US"/>
          </a:p>
        </p:txBody>
      </p:sp>
      <p:sp>
        <p:nvSpPr>
          <p:cNvPr id="5" name="Footer Placeholder 4"/>
          <p:cNvSpPr>
            <a:spLocks noGrp="1"/>
          </p:cNvSpPr>
          <p:nvPr>
            <p:ph type="ftr" sz="quarter" idx="11"/>
          </p:nvPr>
        </p:nvSpPr>
        <p:spPr/>
        <p:txBody>
          <a:bodyPr/>
          <a:lstStyle/>
          <a:p>
            <a:r>
              <a:rPr lang="en-US"/>
              <a:t>Copyright ©2015 - 2019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igure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468742"/>
            <a:ext cx="7315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1800" b="1" i="0" baseline="0">
                <a:solidFill>
                  <a:srgbClr val="000099"/>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ln/>
        </p:spPr>
        <p:txBody>
          <a:bodyPr/>
          <a:lstStyle>
            <a:lvl1pPr>
              <a:defRPr sz="1275"/>
            </a:lvl1pPr>
          </a:lstStyle>
          <a:p>
            <a:pPr>
              <a:defRPr/>
            </a:pPr>
            <a:fld id="{8498BCCC-842A-47B0-AA13-521A4394B700}" type="datetime1">
              <a:rPr lang="en-US" smtClean="0"/>
              <a:t>9/28/2019</a:t>
            </a:fld>
            <a:endParaRPr lang="en-US" dirty="0"/>
          </a:p>
        </p:txBody>
      </p:sp>
      <p:sp>
        <p:nvSpPr>
          <p:cNvPr id="4" name="Footer Placeholder 2"/>
          <p:cNvSpPr>
            <a:spLocks noGrp="1"/>
          </p:cNvSpPr>
          <p:nvPr>
            <p:ph type="ftr" sz="quarter" idx="11"/>
          </p:nvPr>
        </p:nvSpPr>
        <p:spPr>
          <a:ln/>
        </p:spPr>
        <p:txBody>
          <a:bodyPr/>
          <a:lstStyle>
            <a:lvl1pPr>
              <a:defRPr/>
            </a:lvl1pPr>
          </a:lstStyle>
          <a:p>
            <a:pPr>
              <a:defRPr/>
            </a:pPr>
            <a:r>
              <a:rPr lang="en-US"/>
              <a:t>Copyright ©2015 - 2019 Carl M. Burnett</a:t>
            </a:r>
          </a:p>
        </p:txBody>
      </p:sp>
      <p:sp>
        <p:nvSpPr>
          <p:cNvPr id="6" name="Slide Number Placeholder 3"/>
          <p:cNvSpPr>
            <a:spLocks noGrp="1"/>
          </p:cNvSpPr>
          <p:nvPr>
            <p:ph type="sldNum" sz="quarter" idx="12"/>
          </p:nvPr>
        </p:nvSpPr>
        <p:spPr>
          <a:ln/>
        </p:spPr>
        <p:txBody>
          <a:bodyPr/>
          <a:lstStyle>
            <a:lvl1pPr algn="l">
              <a:defRPr sz="1050">
                <a:latin typeface="Times New Roman"/>
              </a:defRPr>
            </a:lvl1pPr>
          </a:lstStyle>
          <a:p>
            <a:pPr>
              <a:defRPr/>
            </a:pPr>
            <a:endParaRPr lang="en-US" dirty="0"/>
          </a:p>
          <a:p>
            <a:pPr algn="r">
              <a:defRPr/>
            </a:pPr>
            <a:r>
              <a:rPr lang="en-US" sz="675" dirty="0">
                <a:solidFill>
                  <a:schemeClr val="bg1"/>
                </a:solidFill>
                <a:latin typeface="Arial Narrow" panose="020B0606020202030204" pitchFamily="34" charset="0"/>
              </a:rPr>
              <a:t>C3, Slide </a:t>
            </a:r>
            <a:fld id="{BF5C1183-B085-4070-A402-C03A3F977D3D}" type="slidenum">
              <a:rPr lang="en-US" sz="675" smtClean="0">
                <a:solidFill>
                  <a:schemeClr val="bg1"/>
                </a:solidFill>
                <a:latin typeface="Arial Narrow" panose="020B0606020202030204" pitchFamily="34" charset="0"/>
              </a:rPr>
              <a:pPr algn="r">
                <a:defRPr/>
              </a:pPr>
              <a:t>‹#›</a:t>
            </a:fld>
            <a:endParaRPr lang="en-US" sz="675"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23801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B5C02B-3BC2-48D2-A8C1-51AC5BA1D18F}" type="datetime1">
              <a:rPr lang="en-US" smtClean="0"/>
              <a:t>9/28/2019</a:t>
            </a:fld>
            <a:endParaRPr lang="en-US"/>
          </a:p>
        </p:txBody>
      </p:sp>
      <p:sp>
        <p:nvSpPr>
          <p:cNvPr id="5" name="Footer Placeholder 4"/>
          <p:cNvSpPr>
            <a:spLocks noGrp="1"/>
          </p:cNvSpPr>
          <p:nvPr>
            <p:ph type="ftr" sz="quarter" idx="11"/>
          </p:nvPr>
        </p:nvSpPr>
        <p:spPr/>
        <p:txBody>
          <a:bodyPr/>
          <a:lstStyle/>
          <a:p>
            <a:r>
              <a:rPr lang="en-US"/>
              <a:t>Copyright ©2015 - 2019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C6FF22E-C737-4C71-A082-2978A34DC497}" type="datetime1">
              <a:rPr lang="en-US" smtClean="0"/>
              <a:t>9/28/2019</a:t>
            </a:fld>
            <a:endParaRPr lang="en-US"/>
          </a:p>
        </p:txBody>
      </p:sp>
      <p:sp>
        <p:nvSpPr>
          <p:cNvPr id="5" name="Footer Placeholder 4"/>
          <p:cNvSpPr>
            <a:spLocks noGrp="1"/>
          </p:cNvSpPr>
          <p:nvPr>
            <p:ph type="ftr" sz="quarter" idx="11"/>
          </p:nvPr>
        </p:nvSpPr>
        <p:spPr/>
        <p:txBody>
          <a:bodyPr/>
          <a:lstStyle/>
          <a:p>
            <a:r>
              <a:rPr lang="en-US"/>
              <a:t>Copyright ©2015 - 2019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86F28C1-D59E-4576-A1EE-E0880E388FAA}" type="datetime1">
              <a:rPr lang="en-US" smtClean="0"/>
              <a:t>9/28/2019</a:t>
            </a:fld>
            <a:endParaRPr lang="en-US"/>
          </a:p>
        </p:txBody>
      </p:sp>
      <p:sp>
        <p:nvSpPr>
          <p:cNvPr id="6" name="Footer Placeholder 5"/>
          <p:cNvSpPr>
            <a:spLocks noGrp="1"/>
          </p:cNvSpPr>
          <p:nvPr>
            <p:ph type="ftr" sz="quarter" idx="11"/>
          </p:nvPr>
        </p:nvSpPr>
        <p:spPr/>
        <p:txBody>
          <a:bodyPr/>
          <a:lstStyle/>
          <a:p>
            <a:r>
              <a:rPr lang="en-US"/>
              <a:t>Copyright ©2015 - 2019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28A5B71-0330-4792-859E-F837CE840A05}" type="datetime1">
              <a:rPr lang="en-US" smtClean="0"/>
              <a:t>9/28/2019</a:t>
            </a:fld>
            <a:endParaRPr lang="en-US"/>
          </a:p>
        </p:txBody>
      </p:sp>
      <p:sp>
        <p:nvSpPr>
          <p:cNvPr id="8" name="Footer Placeholder 7"/>
          <p:cNvSpPr>
            <a:spLocks noGrp="1"/>
          </p:cNvSpPr>
          <p:nvPr>
            <p:ph type="ftr" sz="quarter" idx="11"/>
          </p:nvPr>
        </p:nvSpPr>
        <p:spPr/>
        <p:txBody>
          <a:bodyPr/>
          <a:lstStyle/>
          <a:p>
            <a:r>
              <a:rPr lang="en-US"/>
              <a:t>Copyright ©2015 - 2019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3F69D4E-1D95-44A6-9E1E-725D40225027}"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9464F-E672-4796-A264-5DDD3FB33422}" type="datetime1">
              <a:rPr lang="en-US" smtClean="0"/>
              <a:t>9/28/2019</a:t>
            </a:fld>
            <a:endParaRPr lang="en-US"/>
          </a:p>
        </p:txBody>
      </p:sp>
      <p:sp>
        <p:nvSpPr>
          <p:cNvPr id="3" name="Footer Placeholder 2"/>
          <p:cNvSpPr>
            <a:spLocks noGrp="1"/>
          </p:cNvSpPr>
          <p:nvPr>
            <p:ph type="ftr" sz="quarter" idx="11"/>
          </p:nvPr>
        </p:nvSpPr>
        <p:spPr/>
        <p:txBody>
          <a:bodyPr/>
          <a:lstStyle/>
          <a:p>
            <a:r>
              <a:rPr lang="en-US"/>
              <a:t>Copyright ©2015 - 2019 Carl M. Burnett</a:t>
            </a:r>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43F1FA-D47F-4494-B827-5BED8F5060D8}" type="datetime1">
              <a:rPr lang="en-US" smtClean="0"/>
              <a:t>9/28/2019</a:t>
            </a:fld>
            <a:endParaRPr lang="en-US"/>
          </a:p>
        </p:txBody>
      </p:sp>
      <p:sp>
        <p:nvSpPr>
          <p:cNvPr id="6" name="Footer Placeholder 5"/>
          <p:cNvSpPr>
            <a:spLocks noGrp="1"/>
          </p:cNvSpPr>
          <p:nvPr>
            <p:ph type="ftr" sz="quarter" idx="11"/>
          </p:nvPr>
        </p:nvSpPr>
        <p:spPr/>
        <p:txBody>
          <a:bodyPr/>
          <a:lstStyle/>
          <a:p>
            <a:r>
              <a:rPr lang="en-US"/>
              <a:t>Copyright ©2015 - 2019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3390A3-F1BF-4582-911C-45F92A1A2E6A}" type="datetime1">
              <a:rPr lang="en-US" smtClean="0"/>
              <a:t>9/28/2019</a:t>
            </a:fld>
            <a:endParaRPr lang="en-US"/>
          </a:p>
        </p:txBody>
      </p:sp>
      <p:sp>
        <p:nvSpPr>
          <p:cNvPr id="6" name="Footer Placeholder 5"/>
          <p:cNvSpPr>
            <a:spLocks noGrp="1"/>
          </p:cNvSpPr>
          <p:nvPr>
            <p:ph type="ftr" sz="quarter" idx="11"/>
          </p:nvPr>
        </p:nvSpPr>
        <p:spPr/>
        <p:txBody>
          <a:bodyPr/>
          <a:lstStyle/>
          <a:p>
            <a:r>
              <a:rPr lang="en-US"/>
              <a:t>Copyright ©2015 - 2019 Carl M. Burnett</a:t>
            </a:r>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04E01D-A818-4052-A6E6-A13D70C253FB}" type="datetime1">
              <a:rPr lang="en-US" smtClean="0"/>
              <a:t>9/28/2019</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Copyright ©2015 - 2019 Carl M. Burnett</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6CBA2-ECE5-4BE9-B546-6761E0E67089}"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fburnet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13/03_toc/index.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w3schools.com/js/js_reserved.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w3schools.com/js/js_best_practices.asp" TargetMode="External"/><Relationship Id="rId3" Type="http://schemas.openxmlformats.org/officeDocument/2006/relationships/hyperlink" Target="https://www.w3schools.com/js/js_output.asp" TargetMode="External"/><Relationship Id="rId7" Type="http://schemas.openxmlformats.org/officeDocument/2006/relationships/hyperlink" Target="https://www.w3schools.com/js/js_conventions.asp" TargetMode="External"/><Relationship Id="rId2" Type="http://schemas.openxmlformats.org/officeDocument/2006/relationships/hyperlink" Target="https://www.w3schools.com/js/js_whereto.asp" TargetMode="External"/><Relationship Id="rId1" Type="http://schemas.openxmlformats.org/officeDocument/2006/relationships/slideLayout" Target="../slideLayouts/slideLayout4.xml"/><Relationship Id="rId6" Type="http://schemas.openxmlformats.org/officeDocument/2006/relationships/hyperlink" Target="https://www.w3schools.com/js/js_comments.asp" TargetMode="External"/><Relationship Id="rId5" Type="http://schemas.openxmlformats.org/officeDocument/2006/relationships/hyperlink" Target="https://www.w3schools.com/js/js_syntax.asp" TargetMode="External"/><Relationship Id="rId10" Type="http://schemas.openxmlformats.org/officeDocument/2006/relationships/hyperlink" Target="https://www.w3schools.com/js/js_mistakes.asp" TargetMode="External"/><Relationship Id="rId4" Type="http://schemas.openxmlformats.org/officeDocument/2006/relationships/hyperlink" Target="https://www.w3schools.com/js/js_statements.asp" TargetMode="External"/><Relationship Id="rId9" Type="http://schemas.openxmlformats.org/officeDocument/2006/relationships/hyperlink" Target="https://www.w3schools.com/js/js_reserved.asp"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w3schools.com/js/js_strict.asp" TargetMode="External"/><Relationship Id="rId3" Type="http://schemas.openxmlformats.org/officeDocument/2006/relationships/hyperlink" Target="https://www.w3schools.com/js/js_bitwise.asp" TargetMode="External"/><Relationship Id="rId7" Type="http://schemas.openxmlformats.org/officeDocument/2006/relationships/hyperlink" Target="https://www.w3schools.com/js/js_hoisting.asp" TargetMode="External"/><Relationship Id="rId2" Type="http://schemas.openxmlformats.org/officeDocument/2006/relationships/hyperlink" Target="https://www.w3schools.com/js/js_type_conversion.asp" TargetMode="External"/><Relationship Id="rId1" Type="http://schemas.openxmlformats.org/officeDocument/2006/relationships/slideLayout" Target="../slideLayouts/slideLayout4.xml"/><Relationship Id="rId6" Type="http://schemas.openxmlformats.org/officeDocument/2006/relationships/hyperlink" Target="https://www.w3schools.com/js/js_scope.asp" TargetMode="External"/><Relationship Id="rId11" Type="http://schemas.openxmlformats.org/officeDocument/2006/relationships/hyperlink" Target="https://www.w3schools.com/jsref/default.asp" TargetMode="External"/><Relationship Id="rId5" Type="http://schemas.openxmlformats.org/officeDocument/2006/relationships/hyperlink" Target="https://www.w3schools.com/js/js_errors.asp" TargetMode="External"/><Relationship Id="rId10" Type="http://schemas.openxmlformats.org/officeDocument/2006/relationships/hyperlink" Target="https://www.w3schools.com/js/js_window.asp" TargetMode="External"/><Relationship Id="rId4" Type="http://schemas.openxmlformats.org/officeDocument/2006/relationships/hyperlink" Target="https://www.w3schools.com/js/js_regexp.asp" TargetMode="External"/><Relationship Id="rId9" Type="http://schemas.openxmlformats.org/officeDocument/2006/relationships/hyperlink" Target="https://www.w3schools.com/js/js_htmldom.as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graphicdesign.stackexchange.com/questions/77654/what-is-the-unambiguously-correct-pictogram-for-database-storage"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apps.profburnett.com/JavaScript-2019/examples/ch02/write-in_methods.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apps.profburnett.com/JavaScript-2019/examples/ch02/scores.html" TargetMode="External"/><Relationship Id="rId2" Type="http://schemas.openxmlformats.org/officeDocument/2006/relationships/hyperlink" Target="http://apps.profburnett.com/JavaScript-2019/examples/ch02/mpg.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13/01_current_date_and_year/index.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apps.profburnett.com/JavaScript-2019/examples/ch03/future_value.html" TargetMode="External"/><Relationship Id="rId2" Type="http://schemas.openxmlformats.org/officeDocument/2006/relationships/hyperlink" Target="http://apps.profburnett.com/JavaScript-2019/examples/ch03/mpg.html" TargetMode="External"/><Relationship Id="rId1" Type="http://schemas.openxmlformats.org/officeDocument/2006/relationships/slideLayout" Target="../slideLayouts/slideLayout2.xml"/><Relationship Id="rId4" Type="http://schemas.openxmlformats.org/officeDocument/2006/relationships/hyperlink" Target="http://apps.profburnett.com/JavaScript-2019/examples/ch03/scores.htm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apps.profburnett.com/JavaScript-2019/examples/ch03/scores_array.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95274" y="1809750"/>
            <a:ext cx="8324850" cy="1953511"/>
          </a:xfrm>
        </p:spPr>
        <p:txBody>
          <a:bodyPr>
            <a:noAutofit/>
          </a:bodyPr>
          <a:lstStyle/>
          <a:p>
            <a:pPr>
              <a:defRPr/>
            </a:pPr>
            <a:r>
              <a:rPr lang="en-US" sz="1800" dirty="0">
                <a:effectLst>
                  <a:outerShdw blurRad="38100" dist="38100" dir="2700000" algn="tl">
                    <a:srgbClr val="000000">
                      <a:alpha val="43137"/>
                    </a:srgbClr>
                  </a:outerShdw>
                </a:effectLst>
              </a:rPr>
              <a:t>Session I </a:t>
            </a:r>
          </a:p>
          <a:p>
            <a:r>
              <a:rPr lang="en-US" sz="1400" dirty="0"/>
              <a:t>Chapter 2 - Getting Started with JavaScript</a:t>
            </a:r>
          </a:p>
          <a:p>
            <a:r>
              <a:rPr lang="en-US" sz="1400" dirty="0"/>
              <a:t>Chapter 3 - Essential JavaScript</a:t>
            </a:r>
          </a:p>
        </p:txBody>
      </p:sp>
      <p:sp>
        <p:nvSpPr>
          <p:cNvPr id="2054" name="Rectangle 6"/>
          <p:cNvSpPr>
            <a:spLocks noGrp="1" noChangeArrowheads="1"/>
          </p:cNvSpPr>
          <p:nvPr>
            <p:ph type="title"/>
          </p:nvPr>
        </p:nvSpPr>
        <p:spPr>
          <a:xfrm>
            <a:off x="152400" y="798330"/>
            <a:ext cx="8610598" cy="914400"/>
          </a:xfrm>
        </p:spPr>
        <p:txBody>
          <a:bodyPr/>
          <a:lstStyle/>
          <a:p>
            <a:pPr>
              <a:defRPr/>
            </a:pPr>
            <a:r>
              <a:rPr lang="en-US" dirty="0"/>
              <a:t>JavaScript  &amp; jQuery</a:t>
            </a:r>
          </a:p>
        </p:txBody>
      </p:sp>
      <p:sp>
        <p:nvSpPr>
          <p:cNvPr id="4" name="Rectangle 3"/>
          <p:cNvSpPr txBox="1">
            <a:spLocks noChangeArrowheads="1"/>
          </p:cNvSpPr>
          <p:nvPr/>
        </p:nvSpPr>
        <p:spPr bwMode="auto">
          <a:xfrm>
            <a:off x="361950" y="4296863"/>
            <a:ext cx="8572500" cy="46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8E3B81"/>
              </a:buClr>
              <a:buFont typeface="Wingdings" pitchFamily="2" charset="2"/>
              <a:buNone/>
              <a:defRPr sz="2800" b="1" i="1">
                <a:solidFill>
                  <a:schemeClr val="tx1"/>
                </a:solidFill>
                <a:latin typeface="+mn-lt"/>
                <a:ea typeface="+mn-ea"/>
                <a:cs typeface="+mn-cs"/>
              </a:defRPr>
            </a:lvl1pPr>
            <a:lvl2pPr marL="457200" indent="0" algn="ctr" rtl="0" eaLnBrk="1" fontAlgn="base" hangingPunct="1">
              <a:spcBef>
                <a:spcPct val="20000"/>
              </a:spcBef>
              <a:spcAft>
                <a:spcPct val="0"/>
              </a:spcAft>
              <a:buClr>
                <a:srgbClr val="8E3B81"/>
              </a:buClr>
              <a:buFont typeface="Wingdings" pitchFamily="2" charset="2"/>
              <a:buNone/>
              <a:defRPr sz="2400" b="1">
                <a:solidFill>
                  <a:schemeClr val="tx1"/>
                </a:solidFill>
                <a:latin typeface="+mn-lt"/>
              </a:defRPr>
            </a:lvl2pPr>
            <a:lvl3pPr marL="914400" indent="0" algn="ctr" rtl="0" eaLnBrk="1" fontAlgn="base" hangingPunct="1">
              <a:spcBef>
                <a:spcPct val="20000"/>
              </a:spcBef>
              <a:spcAft>
                <a:spcPct val="0"/>
              </a:spcAft>
              <a:buClr>
                <a:srgbClr val="8E3B81"/>
              </a:buClr>
              <a:buFont typeface="Wingdings" pitchFamily="2" charset="2"/>
              <a:buNone/>
              <a:defRPr sz="2000" b="1">
                <a:solidFill>
                  <a:schemeClr val="tx1"/>
                </a:solidFill>
                <a:latin typeface="+mn-lt"/>
              </a:defRPr>
            </a:lvl3pPr>
            <a:lvl4pPr marL="1371600" indent="0" algn="ctr" rtl="0" eaLnBrk="1" fontAlgn="base" hangingPunct="1">
              <a:spcBef>
                <a:spcPct val="20000"/>
              </a:spcBef>
              <a:spcAft>
                <a:spcPct val="0"/>
              </a:spcAft>
              <a:buClr>
                <a:srgbClr val="8E3B81"/>
              </a:buClr>
              <a:buFont typeface="Wingdings" pitchFamily="2" charset="2"/>
              <a:buNone/>
              <a:defRPr sz="1800" b="1">
                <a:solidFill>
                  <a:schemeClr val="tx1"/>
                </a:solidFill>
                <a:latin typeface="+mn-lt"/>
              </a:defRPr>
            </a:lvl4pPr>
            <a:lvl5pPr marL="1828800" indent="0" algn="ctr" rtl="0" eaLnBrk="1" fontAlgn="base" hangingPunct="1">
              <a:spcBef>
                <a:spcPct val="20000"/>
              </a:spcBef>
              <a:spcAft>
                <a:spcPct val="0"/>
              </a:spcAft>
              <a:buClr>
                <a:srgbClr val="8E3B81"/>
              </a:buClr>
              <a:buFont typeface="Wingdings" pitchFamily="2" charset="2"/>
              <a:buNone/>
              <a:defRPr sz="1800" b="1">
                <a:solidFill>
                  <a:schemeClr val="tx1"/>
                </a:solidFill>
                <a:latin typeface="+mn-lt"/>
              </a:defRPr>
            </a:lvl5pPr>
            <a:lvl6pPr marL="2286000" indent="0" algn="ctr" rtl="0" eaLnBrk="1" fontAlgn="base" hangingPunct="1">
              <a:spcBef>
                <a:spcPct val="20000"/>
              </a:spcBef>
              <a:spcAft>
                <a:spcPct val="0"/>
              </a:spcAft>
              <a:buClr>
                <a:srgbClr val="8E3B81"/>
              </a:buClr>
              <a:buNone/>
              <a:defRPr sz="2000">
                <a:solidFill>
                  <a:schemeClr val="tx1"/>
                </a:solidFill>
                <a:latin typeface="+mn-lt"/>
              </a:defRPr>
            </a:lvl6pPr>
            <a:lvl7pPr marL="2743200" indent="0" algn="ctr" rtl="0" eaLnBrk="1" fontAlgn="base" hangingPunct="1">
              <a:spcBef>
                <a:spcPct val="20000"/>
              </a:spcBef>
              <a:spcAft>
                <a:spcPct val="0"/>
              </a:spcAft>
              <a:buClr>
                <a:srgbClr val="8E3B81"/>
              </a:buClr>
              <a:buNone/>
              <a:defRPr sz="2000">
                <a:solidFill>
                  <a:schemeClr val="tx1"/>
                </a:solidFill>
                <a:latin typeface="+mn-lt"/>
              </a:defRPr>
            </a:lvl7pPr>
            <a:lvl8pPr marL="3200400" indent="0" algn="ctr" rtl="0" eaLnBrk="1" fontAlgn="base" hangingPunct="1">
              <a:spcBef>
                <a:spcPct val="20000"/>
              </a:spcBef>
              <a:spcAft>
                <a:spcPct val="0"/>
              </a:spcAft>
              <a:buClr>
                <a:srgbClr val="8E3B81"/>
              </a:buClr>
              <a:buNone/>
              <a:defRPr sz="2000">
                <a:solidFill>
                  <a:schemeClr val="tx1"/>
                </a:solidFill>
                <a:latin typeface="+mn-lt"/>
              </a:defRPr>
            </a:lvl8pPr>
            <a:lvl9pPr marL="3657600" indent="0" algn="ctr" rtl="0" eaLnBrk="1" fontAlgn="base" hangingPunct="1">
              <a:spcBef>
                <a:spcPct val="20000"/>
              </a:spcBef>
              <a:spcAft>
                <a:spcPct val="0"/>
              </a:spcAft>
              <a:buClr>
                <a:srgbClr val="8E3B81"/>
              </a:buClr>
              <a:buNone/>
              <a:defRPr sz="2000">
                <a:solidFill>
                  <a:schemeClr val="tx1"/>
                </a:solidFill>
                <a:latin typeface="+mn-lt"/>
              </a:defRPr>
            </a:lvl9pPr>
          </a:lstStyle>
          <a:p>
            <a:pPr>
              <a:defRPr/>
            </a:pPr>
            <a:endParaRPr lang="en-US" sz="2400" kern="0" dirty="0">
              <a:effectLst>
                <a:outerShdw blurRad="38100" dist="38100" dir="2700000" algn="tl">
                  <a:srgbClr val="000000">
                    <a:alpha val="43137"/>
                  </a:srgbClr>
                </a:outerShdw>
              </a:effectLst>
            </a:endParaRPr>
          </a:p>
        </p:txBody>
      </p:sp>
      <p:sp>
        <p:nvSpPr>
          <p:cNvPr id="5" name="Rectangle 3">
            <a:extLst>
              <a:ext uri="{FF2B5EF4-FFF2-40B4-BE49-F238E27FC236}">
                <a16:creationId xmlns:a16="http://schemas.microsoft.com/office/drawing/2014/main" id="{6914F461-5DBD-4E4F-907F-E102B8653ABF}"/>
              </a:ext>
            </a:extLst>
          </p:cNvPr>
          <p:cNvSpPr txBox="1">
            <a:spLocks noChangeArrowheads="1"/>
          </p:cNvSpPr>
          <p:nvPr/>
        </p:nvSpPr>
        <p:spPr>
          <a:xfrm>
            <a:off x="581025" y="3486150"/>
            <a:ext cx="8201025" cy="914400"/>
          </a:xfrm>
          <a:prstGeom prst="rect">
            <a:avLst/>
          </a:prstGeom>
        </p:spPr>
        <p:txBody>
          <a:bodyPr vert="horz" lIns="0" rIns="18288" anchor="b">
            <a:normAutofit fontScale="92500" lnSpcReduction="20000"/>
          </a:bodyPr>
          <a:lstStyle>
            <a:lvl1pPr marL="0" marR="45720" indent="0" algn="r" rtl="0" eaLnBrk="1" latinLnBrk="0" hangingPunct="1">
              <a:spcBef>
                <a:spcPct val="20000"/>
              </a:spcBef>
              <a:buClr>
                <a:schemeClr val="accent3"/>
              </a:buClr>
              <a:buSzPct val="95000"/>
              <a:buFont typeface="Wingdings 2"/>
              <a:buNone/>
              <a:defRPr kumimoji="0" sz="2600" b="1" kern="1200">
                <a:solidFill>
                  <a:schemeClr val="tx1"/>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defRPr>
            </a:lvl1pPr>
            <a:lvl2pPr marL="457200" indent="0" algn="ctr" rtl="0" eaLnBrk="1" latinLnBrk="0" hangingPunct="1">
              <a:spcBef>
                <a:spcPct val="20000"/>
              </a:spcBef>
              <a:buClr>
                <a:schemeClr val="accent1"/>
              </a:buClr>
              <a:buSzPct val="85000"/>
              <a:buFont typeface="Wingdings 2"/>
              <a:buNone/>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0" algn="ctr" rtl="0" eaLnBrk="1" latinLnBrk="0" hangingPunct="1">
              <a:spcBef>
                <a:spcPct val="20000"/>
              </a:spcBef>
              <a:buClr>
                <a:schemeClr val="accent2"/>
              </a:buClr>
              <a:buSzPct val="70000"/>
              <a:buFont typeface="Wingdings 2"/>
              <a:buNone/>
              <a:defRPr kumimoji="0" sz="2100" b="1" kern="1200">
                <a:solidFill>
                  <a:schemeClr val="tx1"/>
                </a:solidFill>
                <a:latin typeface="+mj-lt"/>
                <a:ea typeface="Verdana" panose="020B0604030504040204" pitchFamily="34" charset="0"/>
                <a:cs typeface="Verdana" panose="020B0604030504040204" pitchFamily="34" charset="0"/>
              </a:defRPr>
            </a:lvl3pPr>
            <a:lvl4pPr marL="1371600" indent="0" algn="ctr" rtl="0" eaLnBrk="1" latinLnBrk="0" hangingPunct="1">
              <a:spcBef>
                <a:spcPct val="20000"/>
              </a:spcBef>
              <a:buClr>
                <a:schemeClr val="accent3"/>
              </a:buClr>
              <a:buSzPct val="65000"/>
              <a:buFont typeface="Wingdings 2"/>
              <a:buNone/>
              <a:defRPr kumimoji="0" sz="2000" b="1" kern="1200">
                <a:solidFill>
                  <a:schemeClr val="tx1"/>
                </a:solidFill>
                <a:latin typeface="+mj-lt"/>
                <a:ea typeface="Verdana" panose="020B0604030504040204" pitchFamily="34" charset="0"/>
                <a:cs typeface="Verdana" panose="020B0604030504040204" pitchFamily="34" charset="0"/>
              </a:defRPr>
            </a:lvl4pPr>
            <a:lvl5pPr marL="1828800" indent="0" algn="ctr" rtl="0" eaLnBrk="1" latinLnBrk="0" hangingPunct="1">
              <a:spcBef>
                <a:spcPct val="20000"/>
              </a:spcBef>
              <a:buClr>
                <a:schemeClr val="accent4"/>
              </a:buClr>
              <a:buSzPct val="65000"/>
              <a:buFont typeface="Wingdings 2"/>
              <a:buNone/>
              <a:defRPr kumimoji="0" sz="2000" b="1" kern="1200">
                <a:solidFill>
                  <a:schemeClr val="tx1"/>
                </a:solidFill>
                <a:latin typeface="+mj-lt"/>
                <a:ea typeface="Verdana" panose="020B0604030504040204" pitchFamily="34" charset="0"/>
                <a:cs typeface="Verdana" panose="020B0604030504040204" pitchFamily="34" charset="0"/>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defRPr/>
            </a:pPr>
            <a:br>
              <a:rPr lang="en-US" sz="3600" dirty="0"/>
            </a:br>
            <a:r>
              <a:rPr lang="en-US" sz="1400" dirty="0">
                <a:hlinkClick r:id="rId3"/>
              </a:rPr>
              <a:t>www.profburnett.com</a:t>
            </a:r>
            <a:endParaRPr lang="en-US" sz="1400" dirty="0"/>
          </a:p>
          <a:p>
            <a:pPr>
              <a:defRPr/>
            </a:pPr>
            <a:r>
              <a:rPr lang="en-US" sz="1400" i="1" dirty="0">
                <a:solidFill>
                  <a:srgbClr val="FFC000"/>
                </a:solidFill>
              </a:rPr>
              <a:t>Master a Skill </a:t>
            </a:r>
            <a:r>
              <a:rPr lang="en-US" sz="1400" i="1" dirty="0"/>
              <a:t>/ </a:t>
            </a:r>
            <a:r>
              <a:rPr lang="en-US" sz="1400" i="1" dirty="0">
                <a:solidFill>
                  <a:srgbClr val="FFFF00"/>
                </a:solidFill>
              </a:rPr>
              <a:t>Learn for Life</a:t>
            </a:r>
          </a:p>
        </p:txBody>
      </p:sp>
      <p:sp>
        <p:nvSpPr>
          <p:cNvPr id="2" name="Date Placeholder 1">
            <a:extLst>
              <a:ext uri="{FF2B5EF4-FFF2-40B4-BE49-F238E27FC236}">
                <a16:creationId xmlns:a16="http://schemas.microsoft.com/office/drawing/2014/main" id="{79297CB7-583C-4ACC-867B-B897A3AB6880}"/>
              </a:ext>
            </a:extLst>
          </p:cNvPr>
          <p:cNvSpPr>
            <a:spLocks noGrp="1"/>
          </p:cNvSpPr>
          <p:nvPr>
            <p:ph type="dt" sz="half" idx="10"/>
          </p:nvPr>
        </p:nvSpPr>
        <p:spPr/>
        <p:txBody>
          <a:bodyPr/>
          <a:lstStyle/>
          <a:p>
            <a:fld id="{76FEC150-A4B5-49EA-8AAD-63446337E62A}" type="datetime1">
              <a:rPr lang="en-US" smtClean="0"/>
              <a:t>9/28/2019</a:t>
            </a:fld>
            <a:endParaRPr lang="en-US"/>
          </a:p>
        </p:txBody>
      </p:sp>
      <p:sp>
        <p:nvSpPr>
          <p:cNvPr id="3" name="Footer Placeholder 2">
            <a:extLst>
              <a:ext uri="{FF2B5EF4-FFF2-40B4-BE49-F238E27FC236}">
                <a16:creationId xmlns:a16="http://schemas.microsoft.com/office/drawing/2014/main" id="{0D4FF77C-BB1C-4D13-A7D2-2351F9C2AE03}"/>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D7512366-D36D-4E22-8432-2D5984841CE9}"/>
              </a:ext>
            </a:extLst>
          </p:cNvPr>
          <p:cNvSpPr>
            <a:spLocks noGrp="1"/>
          </p:cNvSpPr>
          <p:nvPr>
            <p:ph type="sldNum" sz="quarter" idx="12"/>
          </p:nvPr>
        </p:nvSpPr>
        <p:spPr/>
        <p:txBody>
          <a:bodyPr/>
          <a:lstStyle/>
          <a:p>
            <a:fld id="{3D46CBA2-ECE5-4BE9-B546-6761E0E67089}" type="slidenum">
              <a:rPr lang="en-US" smtClean="0"/>
              <a:t>1</a:t>
            </a:fld>
            <a:endParaRPr lang="en-US"/>
          </a:p>
        </p:txBody>
      </p:sp>
    </p:spTree>
    <p:extLst>
      <p:ext uri="{BB962C8B-B14F-4D97-AF65-F5344CB8AC3E}">
        <p14:creationId xmlns:p14="http://schemas.microsoft.com/office/powerpoint/2010/main" val="147837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685800"/>
          </a:xfrm>
        </p:spPr>
        <p:txBody>
          <a:bodyPr>
            <a:normAutofit fontScale="90000"/>
          </a:bodyPr>
          <a:lstStyle/>
          <a:p>
            <a:r>
              <a:rPr lang="en-US" sz="5400" dirty="0"/>
              <a:t>Inheritance</a:t>
            </a:r>
            <a:endParaRPr lang="en-US" dirty="0"/>
          </a:p>
        </p:txBody>
      </p:sp>
      <p:sp>
        <p:nvSpPr>
          <p:cNvPr id="4" name="TextBox 3"/>
          <p:cNvSpPr txBox="1"/>
          <p:nvPr/>
        </p:nvSpPr>
        <p:spPr>
          <a:xfrm>
            <a:off x="457200" y="995636"/>
            <a:ext cx="5644494"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latin typeface="+mj-lt"/>
              </a:rPr>
              <a:t>Object or Class is based on another Object </a:t>
            </a:r>
          </a:p>
        </p:txBody>
      </p:sp>
      <p:grpSp>
        <p:nvGrpSpPr>
          <p:cNvPr id="11" name="Group 10"/>
          <p:cNvGrpSpPr/>
          <p:nvPr/>
        </p:nvGrpSpPr>
        <p:grpSpPr>
          <a:xfrm>
            <a:off x="874942" y="1674564"/>
            <a:ext cx="2010465" cy="1430306"/>
            <a:chOff x="1046326" y="1468323"/>
            <a:chExt cx="2010465" cy="1430306"/>
          </a:xfrm>
        </p:grpSpPr>
        <p:pic>
          <p:nvPicPr>
            <p:cNvPr id="4098" name="Picture 2" descr="C:\Users\ProfBurnett.Carl-PC\AppData\Local\Microsoft\Windows\Temporary Internet Files\Content.IE5\MKUEEON2\mother-and-baby-in-p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326" y="1468323"/>
              <a:ext cx="1595170" cy="10634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9463" y="2529297"/>
              <a:ext cx="1947328" cy="369332"/>
            </a:xfrm>
            <a:prstGeom prst="rect">
              <a:avLst/>
            </a:prstGeom>
            <a:noFill/>
          </p:spPr>
          <p:txBody>
            <a:bodyPr wrap="none" rtlCol="0">
              <a:spAutoFit/>
            </a:bodyPr>
            <a:lstStyle/>
            <a:p>
              <a:pPr algn="ctr"/>
              <a:r>
                <a:rPr lang="en-US" b="1" dirty="0">
                  <a:effectLst>
                    <a:outerShdw blurRad="38100" dist="38100" dir="2700000" algn="tl">
                      <a:srgbClr val="000000">
                        <a:alpha val="43137"/>
                      </a:srgbClr>
                    </a:outerShdw>
                  </a:effectLst>
                  <a:latin typeface="+mj-lt"/>
                </a:rPr>
                <a:t>Single Inheritance </a:t>
              </a:r>
            </a:p>
          </p:txBody>
        </p:sp>
      </p:grpSp>
      <p:grpSp>
        <p:nvGrpSpPr>
          <p:cNvPr id="12" name="Group 11"/>
          <p:cNvGrpSpPr/>
          <p:nvPr/>
        </p:nvGrpSpPr>
        <p:grpSpPr>
          <a:xfrm>
            <a:off x="3352800" y="1531634"/>
            <a:ext cx="2190984" cy="1603772"/>
            <a:chOff x="2885414" y="1605045"/>
            <a:chExt cx="2190984" cy="1603772"/>
          </a:xfrm>
        </p:grpSpPr>
        <p:pic>
          <p:nvPicPr>
            <p:cNvPr id="4099" name="Picture 3" descr="C:\Users\ProfBurnett.Carl-PC\AppData\Local\Microsoft\Windows\Temporary Internet Files\Content.IE5\MKUEEON2\black_fathers_week_pm-thumb-270x2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686" y="1605045"/>
              <a:ext cx="1234440" cy="1234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85414" y="2839485"/>
              <a:ext cx="2190984" cy="369332"/>
            </a:xfrm>
            <a:prstGeom prst="rect">
              <a:avLst/>
            </a:prstGeom>
            <a:noFill/>
          </p:spPr>
          <p:txBody>
            <a:bodyPr wrap="none" rtlCol="0">
              <a:spAutoFit/>
            </a:bodyPr>
            <a:lstStyle/>
            <a:p>
              <a:pPr algn="ctr"/>
              <a:r>
                <a:rPr lang="en-US" b="1" dirty="0">
                  <a:effectLst>
                    <a:outerShdw blurRad="38100" dist="38100" dir="2700000" algn="tl">
                      <a:srgbClr val="000000">
                        <a:alpha val="43137"/>
                      </a:srgbClr>
                    </a:outerShdw>
                  </a:effectLst>
                  <a:latin typeface="+mj-lt"/>
                </a:rPr>
                <a:t>Multiple Inheritance</a:t>
              </a:r>
            </a:p>
          </p:txBody>
        </p:sp>
      </p:grpSp>
      <p:grpSp>
        <p:nvGrpSpPr>
          <p:cNvPr id="13" name="Group 12"/>
          <p:cNvGrpSpPr/>
          <p:nvPr/>
        </p:nvGrpSpPr>
        <p:grpSpPr>
          <a:xfrm>
            <a:off x="6263042" y="1565213"/>
            <a:ext cx="2344809" cy="1663173"/>
            <a:chOff x="3292317" y="1880992"/>
            <a:chExt cx="2344809" cy="1663173"/>
          </a:xfrm>
        </p:grpSpPr>
        <p:pic>
          <p:nvPicPr>
            <p:cNvPr id="4101" name="Picture 5" descr="C:\Users\ProfBurnett.Carl-PC\AppData\Local\Microsoft\Windows\Temporary Internet Files\Content.IE5\1EELI4CJ\april-09-15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880992"/>
              <a:ext cx="1919044" cy="1197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92317" y="3174833"/>
              <a:ext cx="2344809"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Multilevel Inheritance </a:t>
              </a:r>
            </a:p>
          </p:txBody>
        </p:sp>
      </p:grpSp>
      <p:grpSp>
        <p:nvGrpSpPr>
          <p:cNvPr id="14" name="Group 13"/>
          <p:cNvGrpSpPr/>
          <p:nvPr/>
        </p:nvGrpSpPr>
        <p:grpSpPr>
          <a:xfrm>
            <a:off x="1672527" y="3495824"/>
            <a:ext cx="2505109" cy="1458208"/>
            <a:chOff x="3147783" y="2790839"/>
            <a:chExt cx="2505109" cy="1458208"/>
          </a:xfrm>
        </p:grpSpPr>
        <p:pic>
          <p:nvPicPr>
            <p:cNvPr id="4102" name="Picture 6" descr="C:\Users\ProfBurnett.Carl-PC\AppData\Local\Microsoft\Windows\Temporary Internet Files\Content.IE5\8FJSNUHI\36950173_135839decb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2138" y="2790839"/>
              <a:ext cx="1676400" cy="1094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47783" y="3879715"/>
              <a:ext cx="2505109"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Hierarchical Inheritance </a:t>
              </a:r>
            </a:p>
          </p:txBody>
        </p:sp>
      </p:grpSp>
      <p:grpSp>
        <p:nvGrpSpPr>
          <p:cNvPr id="15" name="Group 14"/>
          <p:cNvGrpSpPr/>
          <p:nvPr/>
        </p:nvGrpSpPr>
        <p:grpSpPr>
          <a:xfrm>
            <a:off x="4768669" y="3310346"/>
            <a:ext cx="1964961" cy="1620282"/>
            <a:chOff x="3193687" y="2422967"/>
            <a:chExt cx="1964961" cy="1620282"/>
          </a:xfrm>
        </p:grpSpPr>
        <p:pic>
          <p:nvPicPr>
            <p:cNvPr id="4104" name="Picture 8" descr="C:\Users\ProfBurnett.Carl-PC\AppData\Local\Microsoft\Windows\Temporary Internet Files\Content.IE5\1EELI4CJ\2e342b7156dcde711eb10a55e7c2c84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7956" y="2422967"/>
              <a:ext cx="1876425" cy="1250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93687" y="3673917"/>
              <a:ext cx="196496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Hybrid Inheritance</a:t>
              </a:r>
            </a:p>
          </p:txBody>
        </p:sp>
      </p:grpSp>
      <p:sp>
        <p:nvSpPr>
          <p:cNvPr id="3" name="Date Placeholder 2">
            <a:extLst>
              <a:ext uri="{FF2B5EF4-FFF2-40B4-BE49-F238E27FC236}">
                <a16:creationId xmlns:a16="http://schemas.microsoft.com/office/drawing/2014/main" id="{D023E630-5F9D-473D-BEFF-4A2BB753D3D7}"/>
              </a:ext>
            </a:extLst>
          </p:cNvPr>
          <p:cNvSpPr>
            <a:spLocks noGrp="1"/>
          </p:cNvSpPr>
          <p:nvPr>
            <p:ph type="dt" sz="half" idx="10"/>
          </p:nvPr>
        </p:nvSpPr>
        <p:spPr/>
        <p:txBody>
          <a:bodyPr/>
          <a:lstStyle/>
          <a:p>
            <a:fld id="{9D8966A2-F95A-4994-BC36-8E15C192FFDF}" type="datetime1">
              <a:rPr lang="en-US" smtClean="0"/>
              <a:t>9/28/2019</a:t>
            </a:fld>
            <a:endParaRPr lang="en-US"/>
          </a:p>
        </p:txBody>
      </p:sp>
      <p:sp>
        <p:nvSpPr>
          <p:cNvPr id="10" name="Footer Placeholder 9">
            <a:extLst>
              <a:ext uri="{FF2B5EF4-FFF2-40B4-BE49-F238E27FC236}">
                <a16:creationId xmlns:a16="http://schemas.microsoft.com/office/drawing/2014/main" id="{2718CD39-07A9-4596-B627-266B2C58734A}"/>
              </a:ext>
            </a:extLst>
          </p:cNvPr>
          <p:cNvSpPr>
            <a:spLocks noGrp="1"/>
          </p:cNvSpPr>
          <p:nvPr>
            <p:ph type="ftr" sz="quarter" idx="11"/>
          </p:nvPr>
        </p:nvSpPr>
        <p:spPr/>
        <p:txBody>
          <a:bodyPr/>
          <a:lstStyle/>
          <a:p>
            <a:r>
              <a:rPr lang="en-US"/>
              <a:t>Copyright ©2015 - 2019 Carl M. Burnett</a:t>
            </a:r>
          </a:p>
        </p:txBody>
      </p:sp>
      <p:sp>
        <p:nvSpPr>
          <p:cNvPr id="16" name="Slide Number Placeholder 15">
            <a:extLst>
              <a:ext uri="{FF2B5EF4-FFF2-40B4-BE49-F238E27FC236}">
                <a16:creationId xmlns:a16="http://schemas.microsoft.com/office/drawing/2014/main" id="{DC170993-CE2D-42C4-B469-E60E5B8F184B}"/>
              </a:ext>
            </a:extLst>
          </p:cNvPr>
          <p:cNvSpPr>
            <a:spLocks noGrp="1"/>
          </p:cNvSpPr>
          <p:nvPr>
            <p:ph type="sldNum" sz="quarter" idx="12"/>
          </p:nvPr>
        </p:nvSpPr>
        <p:spPr/>
        <p:txBody>
          <a:bodyPr/>
          <a:lstStyle/>
          <a:p>
            <a:fld id="{3D46CBA2-ECE5-4BE9-B546-6761E0E67089}" type="slidenum">
              <a:rPr lang="en-US" smtClean="0"/>
              <a:t>10</a:t>
            </a:fld>
            <a:endParaRPr lang="en-US"/>
          </a:p>
        </p:txBody>
      </p:sp>
    </p:spTree>
    <p:extLst>
      <p:ext uri="{BB962C8B-B14F-4D97-AF65-F5344CB8AC3E}">
        <p14:creationId xmlns:p14="http://schemas.microsoft.com/office/powerpoint/2010/main" val="37330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rmAutofit fontScale="90000"/>
          </a:bodyPr>
          <a:lstStyle/>
          <a:p>
            <a:r>
              <a:rPr lang="en-US" sz="5400" dirty="0"/>
              <a:t>Data Encapsulation</a:t>
            </a:r>
            <a:endParaRPr lang="en-US" dirty="0"/>
          </a:p>
        </p:txBody>
      </p:sp>
      <p:sp>
        <p:nvSpPr>
          <p:cNvPr id="3" name="Content Placeholder 2"/>
          <p:cNvSpPr>
            <a:spLocks noGrp="1"/>
          </p:cNvSpPr>
          <p:nvPr>
            <p:ph idx="1"/>
          </p:nvPr>
        </p:nvSpPr>
        <p:spPr>
          <a:xfrm>
            <a:off x="457200" y="1123950"/>
            <a:ext cx="8229600" cy="457200"/>
          </a:xfrm>
        </p:spPr>
        <p:txBody>
          <a:bodyPr>
            <a:noAutofit/>
          </a:bodyPr>
          <a:lstStyle/>
          <a:p>
            <a:pPr marL="0" indent="0">
              <a:buNone/>
            </a:pPr>
            <a:r>
              <a:rPr lang="en-US" sz="2800" dirty="0"/>
              <a:t>Metadata – Data about Data</a:t>
            </a:r>
          </a:p>
        </p:txBody>
      </p:sp>
      <p:graphicFrame>
        <p:nvGraphicFramePr>
          <p:cNvPr id="4" name="Table 3"/>
          <p:cNvGraphicFramePr>
            <a:graphicFrameLocks noGrp="1"/>
          </p:cNvGraphicFramePr>
          <p:nvPr>
            <p:extLst/>
          </p:nvPr>
        </p:nvGraphicFramePr>
        <p:xfrm>
          <a:off x="533400" y="1733550"/>
          <a:ext cx="8229600" cy="74168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sz="1600" dirty="0">
                          <a:solidFill>
                            <a:schemeClr val="tx1"/>
                          </a:solidFill>
                          <a:latin typeface="+mj-lt"/>
                        </a:rPr>
                        <a:t>Record</a:t>
                      </a:r>
                    </a:p>
                  </a:txBody>
                  <a:tcPr/>
                </a:tc>
                <a:tc>
                  <a:txBody>
                    <a:bodyPr/>
                    <a:lstStyle/>
                    <a:p>
                      <a:pPr algn="ctr"/>
                      <a:r>
                        <a:rPr lang="en-US" sz="1600" dirty="0">
                          <a:solidFill>
                            <a:schemeClr val="tx1"/>
                          </a:solidFill>
                          <a:latin typeface="+mj-lt"/>
                        </a:rPr>
                        <a:t>House No.</a:t>
                      </a:r>
                    </a:p>
                  </a:txBody>
                  <a:tcPr/>
                </a:tc>
                <a:tc>
                  <a:txBody>
                    <a:bodyPr/>
                    <a:lstStyle/>
                    <a:p>
                      <a:pPr algn="ctr"/>
                      <a:r>
                        <a:rPr lang="en-US" sz="1600" dirty="0">
                          <a:solidFill>
                            <a:schemeClr val="tx1"/>
                          </a:solidFill>
                          <a:latin typeface="+mj-lt"/>
                        </a:rPr>
                        <a:t>Street</a:t>
                      </a:r>
                    </a:p>
                  </a:txBody>
                  <a:tcPr/>
                </a:tc>
                <a:tc>
                  <a:txBody>
                    <a:bodyPr/>
                    <a:lstStyle/>
                    <a:p>
                      <a:pPr algn="ctr"/>
                      <a:r>
                        <a:rPr lang="en-US" sz="1600" dirty="0">
                          <a:solidFill>
                            <a:schemeClr val="tx1"/>
                          </a:solidFill>
                          <a:latin typeface="+mj-lt"/>
                        </a:rPr>
                        <a:t>Street Type</a:t>
                      </a:r>
                    </a:p>
                  </a:txBody>
                  <a:tcPr/>
                </a:tc>
                <a:tc>
                  <a:txBody>
                    <a:bodyPr/>
                    <a:lstStyle/>
                    <a:p>
                      <a:pPr algn="ctr"/>
                      <a:r>
                        <a:rPr lang="en-US" sz="1600" dirty="0">
                          <a:solidFill>
                            <a:schemeClr val="tx1"/>
                          </a:solidFill>
                          <a:latin typeface="+mj-lt"/>
                        </a:rPr>
                        <a:t>City</a:t>
                      </a:r>
                    </a:p>
                  </a:txBody>
                  <a:tcPr/>
                </a:tc>
                <a:tc>
                  <a:txBody>
                    <a:bodyPr/>
                    <a:lstStyle/>
                    <a:p>
                      <a:pPr algn="ctr"/>
                      <a:r>
                        <a:rPr lang="en-US" sz="1600" dirty="0">
                          <a:solidFill>
                            <a:schemeClr val="tx1"/>
                          </a:solidFill>
                          <a:latin typeface="+mj-lt"/>
                        </a:rPr>
                        <a:t>State</a:t>
                      </a:r>
                    </a:p>
                  </a:txBody>
                  <a:tcPr/>
                </a:tc>
                <a:extLst>
                  <a:ext uri="{0D108BD9-81ED-4DB2-BD59-A6C34878D82A}">
                    <a16:rowId xmlns:a16="http://schemas.microsoft.com/office/drawing/2014/main" val="10000"/>
                  </a:ext>
                </a:extLst>
              </a:tr>
              <a:tr h="370840">
                <a:tc>
                  <a:txBody>
                    <a:bodyPr/>
                    <a:lstStyle/>
                    <a:p>
                      <a:pPr algn="ctr"/>
                      <a:r>
                        <a:rPr lang="en-US" sz="1400" dirty="0">
                          <a:latin typeface="+mj-lt"/>
                        </a:rPr>
                        <a:t>Address</a:t>
                      </a:r>
                    </a:p>
                  </a:txBody>
                  <a:tcPr/>
                </a:tc>
                <a:tc>
                  <a:txBody>
                    <a:bodyPr/>
                    <a:lstStyle/>
                    <a:p>
                      <a:pPr algn="ctr"/>
                      <a:r>
                        <a:rPr lang="en-US" sz="1400" dirty="0">
                          <a:latin typeface="+mj-lt"/>
                        </a:rPr>
                        <a:t>123</a:t>
                      </a:r>
                    </a:p>
                  </a:txBody>
                  <a:tcPr/>
                </a:tc>
                <a:tc>
                  <a:txBody>
                    <a:bodyPr/>
                    <a:lstStyle/>
                    <a:p>
                      <a:pPr algn="ctr"/>
                      <a:r>
                        <a:rPr lang="en-US" sz="1400" dirty="0">
                          <a:latin typeface="+mj-lt"/>
                        </a:rPr>
                        <a:t>Post</a:t>
                      </a:r>
                    </a:p>
                  </a:txBody>
                  <a:tcPr/>
                </a:tc>
                <a:tc>
                  <a:txBody>
                    <a:bodyPr/>
                    <a:lstStyle/>
                    <a:p>
                      <a:pPr algn="ctr"/>
                      <a:r>
                        <a:rPr lang="en-US" sz="1400" dirty="0">
                          <a:latin typeface="+mj-lt"/>
                        </a:rPr>
                        <a:t>Avenue</a:t>
                      </a:r>
                    </a:p>
                  </a:txBody>
                  <a:tcPr/>
                </a:tc>
                <a:tc>
                  <a:txBody>
                    <a:bodyPr/>
                    <a:lstStyle/>
                    <a:p>
                      <a:pPr algn="ctr"/>
                      <a:r>
                        <a:rPr lang="en-US" sz="1400" dirty="0">
                          <a:latin typeface="+mj-lt"/>
                        </a:rPr>
                        <a:t>Westbury</a:t>
                      </a:r>
                    </a:p>
                  </a:txBody>
                  <a:tcPr/>
                </a:tc>
                <a:tc>
                  <a:txBody>
                    <a:bodyPr/>
                    <a:lstStyle/>
                    <a:p>
                      <a:pPr algn="ctr"/>
                      <a:r>
                        <a:rPr lang="en-US" sz="1400" dirty="0">
                          <a:latin typeface="+mj-lt"/>
                        </a:rPr>
                        <a:t>New York</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nvPr>
        </p:nvGraphicFramePr>
        <p:xfrm>
          <a:off x="533400" y="2582610"/>
          <a:ext cx="8229600" cy="74168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sz="1600" dirty="0">
                          <a:solidFill>
                            <a:schemeClr val="tx1"/>
                          </a:solidFill>
                          <a:latin typeface="+mj-lt"/>
                        </a:rPr>
                        <a:t>Record</a:t>
                      </a:r>
                    </a:p>
                  </a:txBody>
                  <a:tcPr/>
                </a:tc>
                <a:tc>
                  <a:txBody>
                    <a:bodyPr/>
                    <a:lstStyle/>
                    <a:p>
                      <a:pPr algn="ctr"/>
                      <a:r>
                        <a:rPr lang="en-US" sz="1600" dirty="0">
                          <a:solidFill>
                            <a:schemeClr val="tx1"/>
                          </a:solidFill>
                          <a:latin typeface="+mj-lt"/>
                        </a:rPr>
                        <a:t>Salutation</a:t>
                      </a:r>
                    </a:p>
                  </a:txBody>
                  <a:tcPr/>
                </a:tc>
                <a:tc>
                  <a:txBody>
                    <a:bodyPr/>
                    <a:lstStyle/>
                    <a:p>
                      <a:pPr algn="ctr"/>
                      <a:r>
                        <a:rPr lang="en-US" sz="1600" dirty="0">
                          <a:solidFill>
                            <a:schemeClr val="tx1"/>
                          </a:solidFill>
                          <a:latin typeface="+mj-lt"/>
                        </a:rPr>
                        <a:t>First Name</a:t>
                      </a:r>
                    </a:p>
                  </a:txBody>
                  <a:tcPr/>
                </a:tc>
                <a:tc>
                  <a:txBody>
                    <a:bodyPr/>
                    <a:lstStyle/>
                    <a:p>
                      <a:pPr algn="ctr"/>
                      <a:r>
                        <a:rPr lang="en-US" sz="1600" dirty="0">
                          <a:solidFill>
                            <a:schemeClr val="tx1"/>
                          </a:solidFill>
                          <a:latin typeface="+mj-lt"/>
                        </a:rPr>
                        <a:t>MI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mj-lt"/>
                          <a:ea typeface="+mn-ea"/>
                          <a:cs typeface="+mn-cs"/>
                        </a:rPr>
                        <a:t>Last Name</a:t>
                      </a:r>
                    </a:p>
                  </a:txBody>
                  <a:tcPr/>
                </a:tc>
                <a:tc>
                  <a:txBody>
                    <a:bodyPr/>
                    <a:lstStyle/>
                    <a:p>
                      <a:pPr algn="ctr"/>
                      <a:r>
                        <a:rPr lang="en-US" sz="1600" dirty="0">
                          <a:solidFill>
                            <a:schemeClr val="tx1"/>
                          </a:solidFill>
                          <a:latin typeface="+mj-lt"/>
                        </a:rPr>
                        <a:t>Suffix</a:t>
                      </a:r>
                    </a:p>
                  </a:txBody>
                  <a:tcPr/>
                </a:tc>
                <a:extLst>
                  <a:ext uri="{0D108BD9-81ED-4DB2-BD59-A6C34878D82A}">
                    <a16:rowId xmlns:a16="http://schemas.microsoft.com/office/drawing/2014/main" val="10000"/>
                  </a:ext>
                </a:extLst>
              </a:tr>
              <a:tr h="370840">
                <a:tc>
                  <a:txBody>
                    <a:bodyPr/>
                    <a:lstStyle/>
                    <a:p>
                      <a:pPr algn="ctr"/>
                      <a:r>
                        <a:rPr lang="en-US" sz="1400" dirty="0">
                          <a:latin typeface="+mj-lt"/>
                        </a:rPr>
                        <a:t>Person</a:t>
                      </a:r>
                    </a:p>
                  </a:txBody>
                  <a:tcPr/>
                </a:tc>
                <a:tc>
                  <a:txBody>
                    <a:bodyPr/>
                    <a:lstStyle/>
                    <a:p>
                      <a:pPr algn="ctr"/>
                      <a:r>
                        <a:rPr lang="en-US" sz="1400" dirty="0">
                          <a:latin typeface="+mj-lt"/>
                        </a:rPr>
                        <a:t>Ms.</a:t>
                      </a:r>
                    </a:p>
                  </a:txBody>
                  <a:tcPr/>
                </a:tc>
                <a:tc>
                  <a:txBody>
                    <a:bodyPr/>
                    <a:lstStyle/>
                    <a:p>
                      <a:pPr algn="ctr"/>
                      <a:r>
                        <a:rPr lang="en-US" sz="1400" dirty="0">
                          <a:latin typeface="+mj-lt"/>
                        </a:rPr>
                        <a:t>Sally</a:t>
                      </a:r>
                    </a:p>
                  </a:txBody>
                  <a:tcPr/>
                </a:tc>
                <a:tc>
                  <a:txBody>
                    <a:bodyPr/>
                    <a:lstStyle/>
                    <a:p>
                      <a:pPr algn="ctr"/>
                      <a:r>
                        <a:rPr lang="en-US" sz="1400" dirty="0">
                          <a:latin typeface="+mj-lt"/>
                        </a:rPr>
                        <a:t>M</a:t>
                      </a:r>
                    </a:p>
                  </a:txBody>
                  <a:tcPr/>
                </a:tc>
                <a:tc>
                  <a:txBody>
                    <a:bodyPr/>
                    <a:lstStyle/>
                    <a:p>
                      <a:pPr algn="ctr"/>
                      <a:r>
                        <a:rPr lang="en-US" sz="1400" dirty="0">
                          <a:latin typeface="+mj-lt"/>
                        </a:rPr>
                        <a:t>Smith</a:t>
                      </a:r>
                    </a:p>
                  </a:txBody>
                  <a:tcPr/>
                </a:tc>
                <a:tc>
                  <a:txBody>
                    <a:bodyPr/>
                    <a:lstStyle/>
                    <a:p>
                      <a:pPr algn="ctr"/>
                      <a:r>
                        <a:rPr lang="en-US" sz="1400" dirty="0">
                          <a:latin typeface="+mj-lt"/>
                        </a:rPr>
                        <a:t>III</a:t>
                      </a: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nvPr>
        </p:nvGraphicFramePr>
        <p:xfrm>
          <a:off x="533400" y="3526790"/>
          <a:ext cx="8229600" cy="110236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sz="1600" dirty="0">
                          <a:solidFill>
                            <a:schemeClr val="tx1"/>
                          </a:solidFill>
                          <a:latin typeface="+mj-lt"/>
                        </a:rPr>
                        <a:t>Record</a:t>
                      </a:r>
                    </a:p>
                  </a:txBody>
                  <a:tcPr/>
                </a:tc>
                <a:tc>
                  <a:txBody>
                    <a:bodyPr/>
                    <a:lstStyle/>
                    <a:p>
                      <a:pPr algn="ctr"/>
                      <a:endParaRPr lang="en-US" sz="1600" dirty="0">
                        <a:solidFill>
                          <a:schemeClr val="tx1"/>
                        </a:solidFill>
                        <a:latin typeface="+mj-lt"/>
                      </a:endParaRPr>
                    </a:p>
                  </a:txBody>
                  <a:tcPr/>
                </a:tc>
                <a:tc>
                  <a:txBody>
                    <a:bodyPr/>
                    <a:lstStyle/>
                    <a:p>
                      <a:pPr algn="ctr"/>
                      <a:endParaRPr lang="en-US" sz="1600" dirty="0">
                        <a:solidFill>
                          <a:schemeClr val="tx1"/>
                        </a:solidFill>
                        <a:latin typeface="+mj-lt"/>
                      </a:endParaRPr>
                    </a:p>
                  </a:txBody>
                  <a:tcPr/>
                </a:tc>
                <a:tc>
                  <a:txBody>
                    <a:bodyPr/>
                    <a:lstStyle/>
                    <a:p>
                      <a:pPr algn="ctr"/>
                      <a:endParaRPr lang="en-US"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dirty="0">
                        <a:solidFill>
                          <a:schemeClr val="tx1"/>
                        </a:solidFill>
                        <a:latin typeface="+mj-lt"/>
                        <a:ea typeface="+mn-ea"/>
                        <a:cs typeface="+mn-cs"/>
                      </a:endParaRPr>
                    </a:p>
                  </a:txBody>
                  <a:tcPr/>
                </a:tc>
                <a:tc>
                  <a:txBody>
                    <a:bodyPr/>
                    <a:lstStyle/>
                    <a:p>
                      <a:pPr algn="ctr"/>
                      <a:endParaRPr lang="en-US" sz="1600" dirty="0">
                        <a:solidFill>
                          <a:schemeClr val="tx1"/>
                        </a:solidFill>
                        <a:latin typeface="+mj-lt"/>
                      </a:endParaRPr>
                    </a:p>
                  </a:txBody>
                  <a:tcPr/>
                </a:tc>
                <a:extLst>
                  <a:ext uri="{0D108BD9-81ED-4DB2-BD59-A6C34878D82A}">
                    <a16:rowId xmlns:a16="http://schemas.microsoft.com/office/drawing/2014/main" val="10000"/>
                  </a:ext>
                </a:extLst>
              </a:tr>
              <a:tr h="370840">
                <a:tc>
                  <a:txBody>
                    <a:bodyPr/>
                    <a:lstStyle/>
                    <a:p>
                      <a:pPr algn="ctr"/>
                      <a:endParaRPr lang="en-US" sz="1400" dirty="0">
                        <a:latin typeface="+mj-lt"/>
                      </a:endParaRPr>
                    </a:p>
                    <a:p>
                      <a:pPr algn="ctr"/>
                      <a:endParaRPr lang="en-US" sz="1400" dirty="0">
                        <a:latin typeface="+mj-lt"/>
                      </a:endParaRPr>
                    </a:p>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01"/>
                  </a:ext>
                </a:extLst>
              </a:tr>
            </a:tbl>
          </a:graphicData>
        </a:graphic>
      </p:graphicFrame>
      <p:pic>
        <p:nvPicPr>
          <p:cNvPr id="7" name="Picture 2" descr="C:\Users\ProfBurnett.Carl-PC\AppData\Local\Microsoft\Windows\Temporary Internet Files\Content.IE5\37OAUFME\6959993521_dd8b0ccd95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67150"/>
            <a:ext cx="1066800" cy="80010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2689A721-0939-448D-A83B-B3D66EAF1FD0}"/>
              </a:ext>
            </a:extLst>
          </p:cNvPr>
          <p:cNvSpPr>
            <a:spLocks noGrp="1"/>
          </p:cNvSpPr>
          <p:nvPr>
            <p:ph type="dt" sz="half" idx="10"/>
          </p:nvPr>
        </p:nvSpPr>
        <p:spPr/>
        <p:txBody>
          <a:bodyPr/>
          <a:lstStyle/>
          <a:p>
            <a:fld id="{4DC3A954-CE2F-49A7-940D-C77668524A25}" type="datetime1">
              <a:rPr lang="en-US" smtClean="0"/>
              <a:t>9/28/2019</a:t>
            </a:fld>
            <a:endParaRPr lang="en-US"/>
          </a:p>
        </p:txBody>
      </p:sp>
      <p:sp>
        <p:nvSpPr>
          <p:cNvPr id="9" name="Footer Placeholder 8">
            <a:extLst>
              <a:ext uri="{FF2B5EF4-FFF2-40B4-BE49-F238E27FC236}">
                <a16:creationId xmlns:a16="http://schemas.microsoft.com/office/drawing/2014/main" id="{67AE5165-913A-48E0-95B0-C6D146FF4395}"/>
              </a:ext>
            </a:extLst>
          </p:cNvPr>
          <p:cNvSpPr>
            <a:spLocks noGrp="1"/>
          </p:cNvSpPr>
          <p:nvPr>
            <p:ph type="ftr" sz="quarter" idx="11"/>
          </p:nvPr>
        </p:nvSpPr>
        <p:spPr/>
        <p:txBody>
          <a:bodyPr/>
          <a:lstStyle/>
          <a:p>
            <a:r>
              <a:rPr lang="en-US"/>
              <a:t>Copyright ©2015 - 2019 Carl M. Burnett</a:t>
            </a:r>
          </a:p>
        </p:txBody>
      </p:sp>
      <p:sp>
        <p:nvSpPr>
          <p:cNvPr id="10" name="Slide Number Placeholder 9">
            <a:extLst>
              <a:ext uri="{FF2B5EF4-FFF2-40B4-BE49-F238E27FC236}">
                <a16:creationId xmlns:a16="http://schemas.microsoft.com/office/drawing/2014/main" id="{0E27BD56-A111-402F-BAFA-EFCB5A95ABE3}"/>
              </a:ext>
            </a:extLst>
          </p:cNvPr>
          <p:cNvSpPr>
            <a:spLocks noGrp="1"/>
          </p:cNvSpPr>
          <p:nvPr>
            <p:ph type="sldNum" sz="quarter" idx="12"/>
          </p:nvPr>
        </p:nvSpPr>
        <p:spPr/>
        <p:txBody>
          <a:bodyPr/>
          <a:lstStyle/>
          <a:p>
            <a:fld id="{3D46CBA2-ECE5-4BE9-B546-6761E0E67089}" type="slidenum">
              <a:rPr lang="en-US" smtClean="0"/>
              <a:t>11</a:t>
            </a:fld>
            <a:endParaRPr lang="en-US"/>
          </a:p>
        </p:txBody>
      </p:sp>
    </p:spTree>
    <p:extLst>
      <p:ext uri="{BB962C8B-B14F-4D97-AF65-F5344CB8AC3E}">
        <p14:creationId xmlns:p14="http://schemas.microsoft.com/office/powerpoint/2010/main" val="303559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Polymorphism</a:t>
            </a:r>
            <a:endParaRPr lang="en-US" dirty="0"/>
          </a:p>
        </p:txBody>
      </p:sp>
      <p:pic>
        <p:nvPicPr>
          <p:cNvPr id="4" name="Picture 2" descr="C:\Users\ProfBurnett.Carl-PC\AppData\Local\Microsoft\Windows\Temporary Internet Files\Content.IE5\37OAUFME\6959993521_dd8b0ccd95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66950"/>
            <a:ext cx="20828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428750"/>
            <a:ext cx="7162800" cy="400110"/>
          </a:xfrm>
          <a:prstGeom prst="rect">
            <a:avLst/>
          </a:prstGeom>
        </p:spPr>
        <p:txBody>
          <a:bodyPr wrap="square">
            <a:spAutoFit/>
          </a:bodyPr>
          <a:lstStyle/>
          <a:p>
            <a:r>
              <a:rPr lang="en-US" sz="2000" b="1" dirty="0">
                <a:effectLst>
                  <a:outerShdw blurRad="38100" dist="38100" dir="2700000" algn="tl">
                    <a:srgbClr val="000000">
                      <a:alpha val="43137"/>
                    </a:srgbClr>
                  </a:outerShdw>
                </a:effectLst>
                <a:latin typeface="+mj-lt"/>
              </a:rPr>
              <a:t>Polymorphism lets methods react to system behaviors at runtime.</a:t>
            </a:r>
          </a:p>
        </p:txBody>
      </p:sp>
      <p:pic>
        <p:nvPicPr>
          <p:cNvPr id="5123" name="Picture 3" descr="C:\Users\ProfBurnett.Carl-PC\AppData\Local\Microsoft\Windows\Temporary Internet Files\Content.IE5\MKUEEON2\Samsung-Omnia-M-Windows-Phone-Mango-Smartphone-UK-Launc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606" y="1922028"/>
            <a:ext cx="985394" cy="11920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ProfBurnett.Carl-PC\AppData\Local\Microsoft\Windows\Temporary Internet Files\Content.IE5\8FJSNUHI\windows-8-tabl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606" y="3513992"/>
            <a:ext cx="1300606" cy="132548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2438401" y="2046206"/>
            <a:ext cx="4196205" cy="754144"/>
            <a:chOff x="2438401" y="2046206"/>
            <a:chExt cx="4196205" cy="754144"/>
          </a:xfrm>
        </p:grpSpPr>
        <p:sp>
          <p:nvSpPr>
            <p:cNvPr id="7" name="TextBox 6"/>
            <p:cNvSpPr txBox="1"/>
            <p:nvPr/>
          </p:nvSpPr>
          <p:spPr>
            <a:xfrm rot="21108598">
              <a:off x="3479656" y="2046206"/>
              <a:ext cx="2276329"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Where Can I buy you?</a:t>
              </a:r>
            </a:p>
          </p:txBody>
        </p:sp>
        <p:cxnSp>
          <p:nvCxnSpPr>
            <p:cNvPr id="9" name="Straight Arrow Connector 8"/>
            <p:cNvCxnSpPr/>
            <p:nvPr/>
          </p:nvCxnSpPr>
          <p:spPr>
            <a:xfrm flipH="1">
              <a:off x="2438401" y="2151105"/>
              <a:ext cx="4196205" cy="64924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438401" y="3409950"/>
            <a:ext cx="4050568" cy="673074"/>
            <a:chOff x="2438401" y="3409950"/>
            <a:chExt cx="4050568" cy="673074"/>
          </a:xfrm>
        </p:grpSpPr>
        <p:sp>
          <p:nvSpPr>
            <p:cNvPr id="15" name="TextBox 14"/>
            <p:cNvSpPr txBox="1"/>
            <p:nvPr/>
          </p:nvSpPr>
          <p:spPr>
            <a:xfrm rot="560793">
              <a:off x="3702547" y="3447951"/>
              <a:ext cx="2521075"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How Much Do You Cost?</a:t>
              </a:r>
            </a:p>
          </p:txBody>
        </p:sp>
        <p:cxnSp>
          <p:nvCxnSpPr>
            <p:cNvPr id="18" name="Straight Arrow Connector 17"/>
            <p:cNvCxnSpPr/>
            <p:nvPr/>
          </p:nvCxnSpPr>
          <p:spPr>
            <a:xfrm flipH="1" flipV="1">
              <a:off x="2438401" y="3409950"/>
              <a:ext cx="4050568" cy="673074"/>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417886" y="2611872"/>
            <a:ext cx="4071083" cy="699124"/>
            <a:chOff x="2417886" y="2611872"/>
            <a:chExt cx="4071083" cy="699124"/>
          </a:xfrm>
        </p:grpSpPr>
        <p:sp>
          <p:nvSpPr>
            <p:cNvPr id="14" name="TextBox 13"/>
            <p:cNvSpPr txBox="1"/>
            <p:nvPr/>
          </p:nvSpPr>
          <p:spPr>
            <a:xfrm rot="20987686">
              <a:off x="2508464" y="2632728"/>
              <a:ext cx="379514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At the Target Store around the corner.</a:t>
              </a:r>
            </a:p>
          </p:txBody>
        </p:sp>
        <p:cxnSp>
          <p:nvCxnSpPr>
            <p:cNvPr id="21" name="Straight Arrow Connector 20"/>
            <p:cNvCxnSpPr/>
            <p:nvPr/>
          </p:nvCxnSpPr>
          <p:spPr>
            <a:xfrm flipH="1">
              <a:off x="2417886" y="2611872"/>
              <a:ext cx="4071083" cy="699124"/>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358199" y="3765500"/>
            <a:ext cx="4042601" cy="787450"/>
            <a:chOff x="2358199" y="3765500"/>
            <a:chExt cx="4042601" cy="787450"/>
          </a:xfrm>
        </p:grpSpPr>
        <p:sp>
          <p:nvSpPr>
            <p:cNvPr id="13" name="TextBox 12"/>
            <p:cNvSpPr txBox="1"/>
            <p:nvPr/>
          </p:nvSpPr>
          <p:spPr>
            <a:xfrm rot="711924">
              <a:off x="4349958" y="3797616"/>
              <a:ext cx="535724"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$12</a:t>
              </a:r>
            </a:p>
          </p:txBody>
        </p:sp>
        <p:cxnSp>
          <p:nvCxnSpPr>
            <p:cNvPr id="22" name="Straight Arrow Connector 21"/>
            <p:cNvCxnSpPr/>
            <p:nvPr/>
          </p:nvCxnSpPr>
          <p:spPr>
            <a:xfrm flipH="1" flipV="1">
              <a:off x="2358199" y="3765500"/>
              <a:ext cx="4042601" cy="78745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E267488A-3519-49BE-AEEF-8592A56C9DAD}"/>
              </a:ext>
            </a:extLst>
          </p:cNvPr>
          <p:cNvSpPr>
            <a:spLocks noGrp="1"/>
          </p:cNvSpPr>
          <p:nvPr>
            <p:ph type="dt" sz="half" idx="10"/>
          </p:nvPr>
        </p:nvSpPr>
        <p:spPr/>
        <p:txBody>
          <a:bodyPr/>
          <a:lstStyle/>
          <a:p>
            <a:fld id="{CD86F6C2-0F82-4264-A90B-EBD9F0CF7686}" type="datetime1">
              <a:rPr lang="en-US" smtClean="0"/>
              <a:t>9/28/2019</a:t>
            </a:fld>
            <a:endParaRPr lang="en-US"/>
          </a:p>
        </p:txBody>
      </p:sp>
      <p:sp>
        <p:nvSpPr>
          <p:cNvPr id="6" name="Footer Placeholder 5">
            <a:extLst>
              <a:ext uri="{FF2B5EF4-FFF2-40B4-BE49-F238E27FC236}">
                <a16:creationId xmlns:a16="http://schemas.microsoft.com/office/drawing/2014/main" id="{2F02E35B-E265-4604-AB51-B2DB6F6C1D3D}"/>
              </a:ext>
            </a:extLst>
          </p:cNvPr>
          <p:cNvSpPr>
            <a:spLocks noGrp="1"/>
          </p:cNvSpPr>
          <p:nvPr>
            <p:ph type="ftr" sz="quarter" idx="11"/>
          </p:nvPr>
        </p:nvSpPr>
        <p:spPr/>
        <p:txBody>
          <a:bodyPr/>
          <a:lstStyle/>
          <a:p>
            <a:r>
              <a:rPr lang="en-US"/>
              <a:t>Copyright ©2015 - 2019 Carl M. Burnett</a:t>
            </a:r>
          </a:p>
        </p:txBody>
      </p:sp>
      <p:sp>
        <p:nvSpPr>
          <p:cNvPr id="8" name="Slide Number Placeholder 7">
            <a:extLst>
              <a:ext uri="{FF2B5EF4-FFF2-40B4-BE49-F238E27FC236}">
                <a16:creationId xmlns:a16="http://schemas.microsoft.com/office/drawing/2014/main" id="{8B35A39E-C36A-4869-A861-B9CE43DAE622}"/>
              </a:ext>
            </a:extLst>
          </p:cNvPr>
          <p:cNvSpPr>
            <a:spLocks noGrp="1"/>
          </p:cNvSpPr>
          <p:nvPr>
            <p:ph type="sldNum" sz="quarter" idx="12"/>
          </p:nvPr>
        </p:nvSpPr>
        <p:spPr/>
        <p:txBody>
          <a:bodyPr/>
          <a:lstStyle/>
          <a:p>
            <a:fld id="{3D46CBA2-ECE5-4BE9-B546-6761E0E67089}" type="slidenum">
              <a:rPr lang="en-US" smtClean="0"/>
              <a:t>12</a:t>
            </a:fld>
            <a:endParaRPr lang="en-US"/>
          </a:p>
        </p:txBody>
      </p:sp>
    </p:spTree>
    <p:extLst>
      <p:ext uri="{BB962C8B-B14F-4D97-AF65-F5344CB8AC3E}">
        <p14:creationId xmlns:p14="http://schemas.microsoft.com/office/powerpoint/2010/main" val="37267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fade">
                                      <p:cBhvr>
                                        <p:cTn id="27" dur="500"/>
                                        <p:tgtEl>
                                          <p:spTgt spid="51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95884"/>
          </a:xfrm>
        </p:spPr>
        <p:txBody>
          <a:bodyPr/>
          <a:lstStyle/>
          <a:p>
            <a:r>
              <a:rPr lang="en-US" sz="2800" b="1" dirty="0">
                <a:effectLst>
                  <a:outerShdw blurRad="38100" dist="38100" dir="2700000" algn="tl">
                    <a:srgbClr val="000000">
                      <a:alpha val="43137"/>
                    </a:srgbClr>
                  </a:outerShdw>
                </a:effectLst>
              </a:rPr>
              <a:t>The Document Object Model (DOM) for a Web Page</a:t>
            </a:r>
          </a:p>
        </p:txBody>
      </p:sp>
      <p:sp>
        <p:nvSpPr>
          <p:cNvPr id="3" name="Date Placeholder 2"/>
          <p:cNvSpPr>
            <a:spLocks noGrp="1"/>
          </p:cNvSpPr>
          <p:nvPr>
            <p:ph type="dt" sz="half" idx="10"/>
          </p:nvPr>
        </p:nvSpPr>
        <p:spPr/>
        <p:txBody>
          <a:bodyPr/>
          <a:lstStyle/>
          <a:p>
            <a:fld id="{0D29BC09-7D33-4D74-8B2E-D780908FDCD5}"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a:t>Copyright ©2015 - 2019 Carl M. Burnett</a:t>
            </a:r>
            <a:endParaRPr lang="en-US" dirty="0"/>
          </a:p>
        </p:txBody>
      </p:sp>
      <p:sp>
        <p:nvSpPr>
          <p:cNvPr id="4" name="Slide Number Placeholder 3"/>
          <p:cNvSpPr>
            <a:spLocks noGrp="1"/>
          </p:cNvSpPr>
          <p:nvPr>
            <p:ph type="sldNum" sz="quarter" idx="12"/>
          </p:nvPr>
        </p:nvSpPr>
        <p:spPr/>
        <p:txBody>
          <a:bodyPr/>
          <a:lstStyle/>
          <a:p>
            <a:pPr>
              <a:defRPr/>
            </a:pPr>
            <a:fld id="{11F27299-7934-46F6-B99A-F9E924C38745}" type="slidenum">
              <a:rPr lang="en-US" smtClean="0"/>
              <a:pPr>
                <a:defRPr/>
              </a:pPr>
              <a:t>13</a:t>
            </a:fld>
            <a:endParaRPr lang="en-US" dirty="0"/>
          </a:p>
        </p:txBody>
      </p:sp>
      <p:grpSp>
        <p:nvGrpSpPr>
          <p:cNvPr id="73" name="Group 72"/>
          <p:cNvGrpSpPr/>
          <p:nvPr/>
        </p:nvGrpSpPr>
        <p:grpSpPr>
          <a:xfrm>
            <a:off x="1882878" y="1442391"/>
            <a:ext cx="3299469" cy="382045"/>
            <a:chOff x="1882877" y="1602658"/>
            <a:chExt cx="3299469" cy="424495"/>
          </a:xfrm>
        </p:grpSpPr>
        <p:sp>
          <p:nvSpPr>
            <p:cNvPr id="6" name="Rounded Rectangle 5"/>
            <p:cNvSpPr/>
            <p:nvPr/>
          </p:nvSpPr>
          <p:spPr>
            <a:xfrm>
              <a:off x="1882877" y="1602658"/>
              <a:ext cx="993058"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HTML</a:t>
              </a:r>
            </a:p>
          </p:txBody>
        </p:sp>
        <p:sp>
          <p:nvSpPr>
            <p:cNvPr id="7" name="TextBox 6"/>
            <p:cNvSpPr txBox="1"/>
            <p:nvPr/>
          </p:nvSpPr>
          <p:spPr>
            <a:xfrm>
              <a:off x="3067665" y="1616784"/>
              <a:ext cx="2114681" cy="410369"/>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&lt;html&gt; &lt;/html&gt;</a:t>
              </a:r>
            </a:p>
          </p:txBody>
        </p:sp>
      </p:grpSp>
      <p:grpSp>
        <p:nvGrpSpPr>
          <p:cNvPr id="74" name="Group 73"/>
          <p:cNvGrpSpPr/>
          <p:nvPr/>
        </p:nvGrpSpPr>
        <p:grpSpPr>
          <a:xfrm>
            <a:off x="412956" y="1787504"/>
            <a:ext cx="3240475" cy="665776"/>
            <a:chOff x="412955" y="1986115"/>
            <a:chExt cx="3240475" cy="739751"/>
          </a:xfrm>
        </p:grpSpPr>
        <p:sp>
          <p:nvSpPr>
            <p:cNvPr id="8" name="Rounded Rectangle 7"/>
            <p:cNvSpPr/>
            <p:nvPr/>
          </p:nvSpPr>
          <p:spPr>
            <a:xfrm>
              <a:off x="412955" y="2315497"/>
              <a:ext cx="993058"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Head</a:t>
              </a:r>
            </a:p>
          </p:txBody>
        </p:sp>
        <p:sp>
          <p:nvSpPr>
            <p:cNvPr id="9" name="TextBox 8"/>
            <p:cNvSpPr txBox="1"/>
            <p:nvPr/>
          </p:nvSpPr>
          <p:spPr>
            <a:xfrm>
              <a:off x="1538749" y="2315497"/>
              <a:ext cx="2114681" cy="410369"/>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&lt;head&gt; &lt;/head&gt;</a:t>
              </a:r>
            </a:p>
          </p:txBody>
        </p:sp>
        <p:cxnSp>
          <p:nvCxnSpPr>
            <p:cNvPr id="32" name="Elbow Connector 31"/>
            <p:cNvCxnSpPr>
              <a:stCxn id="6" idx="2"/>
              <a:endCxn id="8" idx="0"/>
            </p:cNvCxnSpPr>
            <p:nvPr/>
          </p:nvCxnSpPr>
          <p:spPr>
            <a:xfrm rot="5400000">
              <a:off x="1479755" y="1415845"/>
              <a:ext cx="329381" cy="1469922"/>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379405" y="1787504"/>
            <a:ext cx="5226594" cy="992909"/>
            <a:chOff x="2379405" y="1986116"/>
            <a:chExt cx="5226594" cy="1103232"/>
          </a:xfrm>
        </p:grpSpPr>
        <p:sp>
          <p:nvSpPr>
            <p:cNvPr id="10" name="Rounded Rectangle 9"/>
            <p:cNvSpPr/>
            <p:nvPr/>
          </p:nvSpPr>
          <p:spPr>
            <a:xfrm>
              <a:off x="4262284" y="2644878"/>
              <a:ext cx="993058"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Body</a:t>
              </a:r>
            </a:p>
          </p:txBody>
        </p:sp>
        <p:sp>
          <p:nvSpPr>
            <p:cNvPr id="11" name="TextBox 10"/>
            <p:cNvSpPr txBox="1"/>
            <p:nvPr/>
          </p:nvSpPr>
          <p:spPr>
            <a:xfrm>
              <a:off x="5491318" y="2678979"/>
              <a:ext cx="2114681" cy="410369"/>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&lt;body&gt; &lt;/body&gt;</a:t>
              </a:r>
            </a:p>
          </p:txBody>
        </p:sp>
        <p:cxnSp>
          <p:nvCxnSpPr>
            <p:cNvPr id="33" name="Elbow Connector 32"/>
            <p:cNvCxnSpPr>
              <a:stCxn id="6" idx="2"/>
              <a:endCxn id="10" idx="0"/>
            </p:cNvCxnSpPr>
            <p:nvPr/>
          </p:nvCxnSpPr>
          <p:spPr>
            <a:xfrm rot="16200000" flipH="1">
              <a:off x="3239728" y="1125793"/>
              <a:ext cx="658762" cy="2379407"/>
            </a:xfrm>
            <a:prstGeom prst="bentConnector3">
              <a:avLst>
                <a:gd name="adj1" fmla="val 2550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388374" y="2725502"/>
            <a:ext cx="4370440" cy="909345"/>
            <a:chOff x="388374" y="3028336"/>
            <a:chExt cx="4370440" cy="1010384"/>
          </a:xfrm>
        </p:grpSpPr>
        <p:sp>
          <p:nvSpPr>
            <p:cNvPr id="17" name="Rounded Rectangle 16"/>
            <p:cNvSpPr/>
            <p:nvPr/>
          </p:nvSpPr>
          <p:spPr>
            <a:xfrm>
              <a:off x="388374" y="3686905"/>
              <a:ext cx="914399" cy="307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latin typeface="+mj-lt"/>
                </a:rPr>
                <a:t>section</a:t>
              </a:r>
            </a:p>
          </p:txBody>
        </p:sp>
        <p:sp>
          <p:nvSpPr>
            <p:cNvPr id="19" name="TextBox 18"/>
            <p:cNvSpPr txBox="1"/>
            <p:nvPr/>
          </p:nvSpPr>
          <p:spPr>
            <a:xfrm>
              <a:off x="1320740" y="3696745"/>
              <a:ext cx="2332690" cy="341975"/>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&lt;section&gt; &lt;/section&gt;</a:t>
              </a:r>
            </a:p>
          </p:txBody>
        </p:sp>
        <p:cxnSp>
          <p:nvCxnSpPr>
            <p:cNvPr id="39" name="Elbow Connector 38"/>
            <p:cNvCxnSpPr>
              <a:stCxn id="10" idx="2"/>
              <a:endCxn id="17" idx="0"/>
            </p:cNvCxnSpPr>
            <p:nvPr/>
          </p:nvCxnSpPr>
          <p:spPr>
            <a:xfrm rot="5400000">
              <a:off x="2472910" y="1401001"/>
              <a:ext cx="658569" cy="3913239"/>
            </a:xfrm>
            <a:prstGeom prst="bentConnector3">
              <a:avLst>
                <a:gd name="adj1" fmla="val 7450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3620178" y="2725501"/>
            <a:ext cx="1813413" cy="888094"/>
            <a:chOff x="3620177" y="3028336"/>
            <a:chExt cx="1813413" cy="986771"/>
          </a:xfrm>
        </p:grpSpPr>
        <p:sp>
          <p:nvSpPr>
            <p:cNvPr id="13" name="Rounded Rectangle 12"/>
            <p:cNvSpPr/>
            <p:nvPr/>
          </p:nvSpPr>
          <p:spPr>
            <a:xfrm>
              <a:off x="3620177" y="3696745"/>
              <a:ext cx="467033" cy="260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latin typeface="+mj-lt"/>
                </a:rPr>
                <a:t>h1</a:t>
              </a:r>
            </a:p>
          </p:txBody>
        </p:sp>
        <p:sp>
          <p:nvSpPr>
            <p:cNvPr id="20" name="TextBox 19"/>
            <p:cNvSpPr txBox="1"/>
            <p:nvPr/>
          </p:nvSpPr>
          <p:spPr>
            <a:xfrm>
              <a:off x="4174912" y="3673133"/>
              <a:ext cx="1258678" cy="34197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&lt;h1&gt; &lt;/h1&gt;</a:t>
              </a:r>
            </a:p>
          </p:txBody>
        </p:sp>
        <p:cxnSp>
          <p:nvCxnSpPr>
            <p:cNvPr id="43" name="Elbow Connector 42"/>
            <p:cNvCxnSpPr>
              <a:stCxn id="10" idx="2"/>
              <a:endCxn id="13" idx="0"/>
            </p:cNvCxnSpPr>
            <p:nvPr/>
          </p:nvCxnSpPr>
          <p:spPr>
            <a:xfrm rot="5400000">
              <a:off x="3972050" y="2909981"/>
              <a:ext cx="668409" cy="905119"/>
            </a:xfrm>
            <a:prstGeom prst="bentConnector3">
              <a:avLst>
                <a:gd name="adj1" fmla="val 728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4758814" y="2725503"/>
            <a:ext cx="2419185" cy="878567"/>
            <a:chOff x="4758813" y="3028336"/>
            <a:chExt cx="2419185" cy="976186"/>
          </a:xfrm>
        </p:grpSpPr>
        <p:sp>
          <p:nvSpPr>
            <p:cNvPr id="14" name="Rounded Rectangle 13"/>
            <p:cNvSpPr/>
            <p:nvPr/>
          </p:nvSpPr>
          <p:spPr>
            <a:xfrm>
              <a:off x="5433590" y="3621064"/>
              <a:ext cx="467033"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effectLst>
                    <a:outerShdw blurRad="38100" dist="38100" dir="2700000" algn="tl">
                      <a:srgbClr val="000000">
                        <a:alpha val="43137"/>
                      </a:srgbClr>
                    </a:outerShdw>
                  </a:effectLst>
                  <a:latin typeface="+mj-lt"/>
                </a:rPr>
                <a:t>ul</a:t>
              </a:r>
              <a:endParaRPr lang="en-US" sz="1600" b="1" dirty="0">
                <a:solidFill>
                  <a:schemeClr val="tx1"/>
                </a:solidFill>
                <a:effectLst>
                  <a:outerShdw blurRad="38100" dist="38100" dir="2700000" algn="tl">
                    <a:srgbClr val="000000">
                      <a:alpha val="43137"/>
                    </a:srgbClr>
                  </a:outerShdw>
                </a:effectLst>
                <a:latin typeface="+mj-lt"/>
              </a:endParaRPr>
            </a:p>
          </p:txBody>
        </p:sp>
        <p:sp>
          <p:nvSpPr>
            <p:cNvPr id="21" name="TextBox 20"/>
            <p:cNvSpPr txBox="1"/>
            <p:nvPr/>
          </p:nvSpPr>
          <p:spPr>
            <a:xfrm>
              <a:off x="5919320" y="3658201"/>
              <a:ext cx="1258678" cy="341975"/>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ul</a:t>
              </a:r>
              <a:r>
                <a:rPr lang="en-US" sz="1400" b="1" dirty="0">
                  <a:latin typeface="Courier New" panose="02070309020205020404" pitchFamily="49" charset="0"/>
                  <a:cs typeface="Courier New" panose="02070309020205020404" pitchFamily="49" charset="0"/>
                </a:rPr>
                <a:t>&gt; &lt;/</a:t>
              </a:r>
              <a:r>
                <a:rPr lang="en-US" sz="1400" b="1" dirty="0" err="1">
                  <a:latin typeface="Courier New" panose="02070309020205020404" pitchFamily="49" charset="0"/>
                  <a:cs typeface="Courier New" panose="02070309020205020404" pitchFamily="49" charset="0"/>
                </a:rPr>
                <a:t>ul</a:t>
              </a:r>
              <a:r>
                <a:rPr lang="en-US" sz="1400" b="1" dirty="0">
                  <a:latin typeface="Courier New" panose="02070309020205020404" pitchFamily="49" charset="0"/>
                  <a:cs typeface="Courier New" panose="02070309020205020404" pitchFamily="49" charset="0"/>
                </a:rPr>
                <a:t>&gt;</a:t>
              </a:r>
            </a:p>
          </p:txBody>
        </p:sp>
        <p:cxnSp>
          <p:nvCxnSpPr>
            <p:cNvPr id="47" name="Elbow Connector 46"/>
            <p:cNvCxnSpPr>
              <a:stCxn id="10" idx="2"/>
              <a:endCxn id="14" idx="0"/>
            </p:cNvCxnSpPr>
            <p:nvPr/>
          </p:nvCxnSpPr>
          <p:spPr>
            <a:xfrm rot="16200000" flipH="1">
              <a:off x="4916596" y="2870553"/>
              <a:ext cx="592728" cy="908294"/>
            </a:xfrm>
            <a:prstGeom prst="bentConnector3">
              <a:avLst>
                <a:gd name="adj1" fmla="val 8176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4758813" y="2725504"/>
            <a:ext cx="4068042" cy="910051"/>
            <a:chOff x="4758813" y="3028336"/>
            <a:chExt cx="4068042" cy="1011168"/>
          </a:xfrm>
        </p:grpSpPr>
        <p:sp>
          <p:nvSpPr>
            <p:cNvPr id="16" name="Rounded Rectangle 15"/>
            <p:cNvSpPr/>
            <p:nvPr/>
          </p:nvSpPr>
          <p:spPr>
            <a:xfrm>
              <a:off x="7298812" y="3649064"/>
              <a:ext cx="467033"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p</a:t>
              </a:r>
            </a:p>
          </p:txBody>
        </p:sp>
        <p:sp>
          <p:nvSpPr>
            <p:cNvPr id="22" name="TextBox 21"/>
            <p:cNvSpPr txBox="1"/>
            <p:nvPr/>
          </p:nvSpPr>
          <p:spPr>
            <a:xfrm>
              <a:off x="7782979" y="3697529"/>
              <a:ext cx="1043876" cy="341975"/>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&lt;p&gt; &lt;/p&gt;</a:t>
              </a:r>
            </a:p>
          </p:txBody>
        </p:sp>
        <p:cxnSp>
          <p:nvCxnSpPr>
            <p:cNvPr id="51" name="Elbow Connector 50"/>
            <p:cNvCxnSpPr>
              <a:stCxn id="10" idx="2"/>
              <a:endCxn id="16" idx="0"/>
            </p:cNvCxnSpPr>
            <p:nvPr/>
          </p:nvCxnSpPr>
          <p:spPr>
            <a:xfrm rot="16200000" flipH="1">
              <a:off x="5835207" y="1951942"/>
              <a:ext cx="620728" cy="2773516"/>
            </a:xfrm>
            <a:prstGeom prst="bentConnector3">
              <a:avLst>
                <a:gd name="adj1" fmla="val 7888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4788309" y="3604069"/>
            <a:ext cx="3820654" cy="832648"/>
            <a:chOff x="4788309" y="4004521"/>
            <a:chExt cx="3820654" cy="925164"/>
          </a:xfrm>
        </p:grpSpPr>
        <p:sp>
          <p:nvSpPr>
            <p:cNvPr id="24" name="Rounded Rectangle 23"/>
            <p:cNvSpPr/>
            <p:nvPr/>
          </p:nvSpPr>
          <p:spPr>
            <a:xfrm>
              <a:off x="4788309" y="4541163"/>
              <a:ext cx="467033"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li</a:t>
              </a:r>
            </a:p>
          </p:txBody>
        </p:sp>
        <p:sp>
          <p:nvSpPr>
            <p:cNvPr id="25" name="TextBox 24"/>
            <p:cNvSpPr txBox="1"/>
            <p:nvPr/>
          </p:nvSpPr>
          <p:spPr>
            <a:xfrm>
              <a:off x="5358805" y="4579003"/>
              <a:ext cx="1258678" cy="34197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&lt;li&gt; &lt;/li&gt;</a:t>
              </a:r>
            </a:p>
          </p:txBody>
        </p:sp>
        <p:sp>
          <p:nvSpPr>
            <p:cNvPr id="26" name="Rounded Rectangle 25"/>
            <p:cNvSpPr/>
            <p:nvPr/>
          </p:nvSpPr>
          <p:spPr>
            <a:xfrm>
              <a:off x="6779789" y="4546227"/>
              <a:ext cx="467033"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li</a:t>
              </a:r>
            </a:p>
          </p:txBody>
        </p:sp>
        <p:sp>
          <p:nvSpPr>
            <p:cNvPr id="27" name="TextBox 26"/>
            <p:cNvSpPr txBox="1"/>
            <p:nvPr/>
          </p:nvSpPr>
          <p:spPr>
            <a:xfrm>
              <a:off x="7350285" y="4584067"/>
              <a:ext cx="1258678" cy="34197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&lt;li&gt; &lt;/li&gt;</a:t>
              </a:r>
            </a:p>
          </p:txBody>
        </p:sp>
        <p:cxnSp>
          <p:nvCxnSpPr>
            <p:cNvPr id="55" name="Elbow Connector 54"/>
            <p:cNvCxnSpPr>
              <a:stCxn id="14" idx="2"/>
              <a:endCxn id="24" idx="0"/>
            </p:cNvCxnSpPr>
            <p:nvPr/>
          </p:nvCxnSpPr>
          <p:spPr>
            <a:xfrm rot="5400000">
              <a:off x="5076147" y="3950202"/>
              <a:ext cx="536641" cy="64528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14" idx="2"/>
              <a:endCxn id="26" idx="0"/>
            </p:cNvCxnSpPr>
            <p:nvPr/>
          </p:nvCxnSpPr>
          <p:spPr>
            <a:xfrm rot="16200000" flipH="1">
              <a:off x="6069354" y="3602274"/>
              <a:ext cx="541705" cy="1346199"/>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12955" y="2429059"/>
            <a:ext cx="3516192" cy="678488"/>
            <a:chOff x="412955" y="2698955"/>
            <a:chExt cx="3516192" cy="753876"/>
          </a:xfrm>
        </p:grpSpPr>
        <p:sp>
          <p:nvSpPr>
            <p:cNvPr id="12" name="Rounded Rectangle 11"/>
            <p:cNvSpPr/>
            <p:nvPr/>
          </p:nvSpPr>
          <p:spPr>
            <a:xfrm>
              <a:off x="412955" y="3028336"/>
              <a:ext cx="993058"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Title</a:t>
              </a:r>
            </a:p>
          </p:txBody>
        </p:sp>
        <p:sp>
          <p:nvSpPr>
            <p:cNvPr id="18" name="TextBox 17"/>
            <p:cNvSpPr txBox="1"/>
            <p:nvPr/>
          </p:nvSpPr>
          <p:spPr>
            <a:xfrm>
              <a:off x="1538749" y="3042462"/>
              <a:ext cx="2390398" cy="410369"/>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&lt;title&gt; &lt;/title&gt;</a:t>
              </a:r>
            </a:p>
          </p:txBody>
        </p:sp>
        <p:cxnSp>
          <p:nvCxnSpPr>
            <p:cNvPr id="62" name="Straight Connector 61"/>
            <p:cNvCxnSpPr>
              <a:stCxn id="8" idx="2"/>
              <a:endCxn id="12" idx="0"/>
            </p:cNvCxnSpPr>
            <p:nvPr/>
          </p:nvCxnSpPr>
          <p:spPr>
            <a:xfrm>
              <a:off x="909484" y="2698955"/>
              <a:ext cx="0" cy="3293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3515600" y="3561570"/>
            <a:ext cx="4351027" cy="1211409"/>
            <a:chOff x="3515599" y="3957300"/>
            <a:chExt cx="4351027" cy="1346010"/>
          </a:xfrm>
        </p:grpSpPr>
        <p:sp>
          <p:nvSpPr>
            <p:cNvPr id="23" name="Rectangle 22"/>
            <p:cNvSpPr/>
            <p:nvPr/>
          </p:nvSpPr>
          <p:spPr>
            <a:xfrm>
              <a:off x="3515599" y="4232787"/>
              <a:ext cx="668593" cy="265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ysClr val="windowText" lastClr="000000"/>
                  </a:solidFill>
                  <a:latin typeface="Courier New" panose="02070309020205020404" pitchFamily="49" charset="0"/>
                  <a:cs typeface="Courier New" panose="02070309020205020404" pitchFamily="49" charset="0"/>
                </a:rPr>
                <a:t>Text</a:t>
              </a:r>
              <a:endParaRPr lang="en-US" b="1" i="1" dirty="0">
                <a:solidFill>
                  <a:sysClr val="windowText" lastClr="000000"/>
                </a:solidFill>
                <a:latin typeface="Courier New" panose="02070309020205020404" pitchFamily="49" charset="0"/>
                <a:cs typeface="Courier New" panose="02070309020205020404" pitchFamily="49" charset="0"/>
              </a:endParaRPr>
            </a:p>
          </p:txBody>
        </p:sp>
        <p:sp>
          <p:nvSpPr>
            <p:cNvPr id="28" name="Rectangle 27"/>
            <p:cNvSpPr/>
            <p:nvPr/>
          </p:nvSpPr>
          <p:spPr>
            <a:xfrm>
              <a:off x="7198033" y="4232786"/>
              <a:ext cx="668593" cy="265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ysClr val="windowText" lastClr="000000"/>
                  </a:solidFill>
                  <a:latin typeface="Courier New" panose="02070309020205020404" pitchFamily="49" charset="0"/>
                  <a:cs typeface="Courier New" panose="02070309020205020404" pitchFamily="49" charset="0"/>
                </a:rPr>
                <a:t>Text</a:t>
              </a:r>
              <a:endParaRPr lang="en-US" b="1" i="1" dirty="0">
                <a:solidFill>
                  <a:sysClr val="windowText" lastClr="000000"/>
                </a:solidFill>
                <a:latin typeface="Courier New" panose="02070309020205020404" pitchFamily="49" charset="0"/>
                <a:cs typeface="Courier New" panose="02070309020205020404" pitchFamily="49" charset="0"/>
              </a:endParaRPr>
            </a:p>
          </p:txBody>
        </p:sp>
        <p:sp>
          <p:nvSpPr>
            <p:cNvPr id="29" name="Rectangle 28"/>
            <p:cNvSpPr/>
            <p:nvPr/>
          </p:nvSpPr>
          <p:spPr>
            <a:xfrm>
              <a:off x="6681692" y="5037839"/>
              <a:ext cx="668593" cy="265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ysClr val="windowText" lastClr="000000"/>
                  </a:solidFill>
                  <a:latin typeface="Courier New" panose="02070309020205020404" pitchFamily="49" charset="0"/>
                  <a:cs typeface="Courier New" panose="02070309020205020404" pitchFamily="49" charset="0"/>
                </a:rPr>
                <a:t>Text</a:t>
              </a:r>
              <a:endParaRPr lang="en-US" b="1" i="1" dirty="0">
                <a:solidFill>
                  <a:sysClr val="windowText" lastClr="000000"/>
                </a:solidFill>
                <a:latin typeface="Courier New" panose="02070309020205020404" pitchFamily="49" charset="0"/>
                <a:cs typeface="Courier New" panose="02070309020205020404" pitchFamily="49" charset="0"/>
              </a:endParaRPr>
            </a:p>
          </p:txBody>
        </p:sp>
        <p:sp>
          <p:nvSpPr>
            <p:cNvPr id="30" name="Rectangle 29"/>
            <p:cNvSpPr/>
            <p:nvPr/>
          </p:nvSpPr>
          <p:spPr>
            <a:xfrm>
              <a:off x="4690212" y="5008341"/>
              <a:ext cx="668593" cy="265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ysClr val="windowText" lastClr="000000"/>
                  </a:solidFill>
                  <a:latin typeface="Courier New" panose="02070309020205020404" pitchFamily="49" charset="0"/>
                  <a:cs typeface="Courier New" panose="02070309020205020404" pitchFamily="49" charset="0"/>
                </a:rPr>
                <a:t>Text</a:t>
              </a:r>
              <a:endParaRPr lang="en-US" b="1" i="1" dirty="0">
                <a:solidFill>
                  <a:sysClr val="windowText" lastClr="000000"/>
                </a:solidFill>
                <a:latin typeface="Courier New" panose="02070309020205020404" pitchFamily="49" charset="0"/>
                <a:cs typeface="Courier New" panose="02070309020205020404" pitchFamily="49" charset="0"/>
              </a:endParaRPr>
            </a:p>
          </p:txBody>
        </p:sp>
        <p:cxnSp>
          <p:nvCxnSpPr>
            <p:cNvPr id="63" name="Straight Connector 62"/>
            <p:cNvCxnSpPr>
              <a:stCxn id="13" idx="2"/>
              <a:endCxn id="23" idx="0"/>
            </p:cNvCxnSpPr>
            <p:nvPr/>
          </p:nvCxnSpPr>
          <p:spPr>
            <a:xfrm flipH="1">
              <a:off x="3849896" y="3957300"/>
              <a:ext cx="3798" cy="275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6" idx="2"/>
              <a:endCxn id="28" idx="0"/>
            </p:cNvCxnSpPr>
            <p:nvPr/>
          </p:nvCxnSpPr>
          <p:spPr>
            <a:xfrm>
              <a:off x="7532329" y="4032522"/>
              <a:ext cx="1" cy="200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6131571" y="1249799"/>
            <a:ext cx="1961819" cy="1169551"/>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latin typeface="+mj-lt"/>
              </a:rPr>
              <a:t>Objects</a:t>
            </a:r>
          </a:p>
          <a:p>
            <a:pPr marL="342900" indent="-342900">
              <a:buAutoNum type="arabicPeriod"/>
            </a:pPr>
            <a:r>
              <a:rPr lang="en-US" sz="1400" b="1" dirty="0">
                <a:effectLst>
                  <a:outerShdw blurRad="38100" dist="38100" dir="2700000" algn="tl">
                    <a:srgbClr val="000000">
                      <a:alpha val="43137"/>
                    </a:srgbClr>
                  </a:outerShdw>
                </a:effectLst>
                <a:latin typeface="+mj-lt"/>
              </a:rPr>
              <a:t>Properties</a:t>
            </a:r>
          </a:p>
          <a:p>
            <a:pPr marL="342900" indent="-342900">
              <a:buAutoNum type="arabicPeriod"/>
            </a:pPr>
            <a:r>
              <a:rPr lang="en-US" sz="1400" b="1" dirty="0">
                <a:effectLst>
                  <a:outerShdw blurRad="38100" dist="38100" dir="2700000" algn="tl">
                    <a:srgbClr val="000000">
                      <a:alpha val="43137"/>
                    </a:srgbClr>
                  </a:outerShdw>
                </a:effectLst>
                <a:latin typeface="+mj-lt"/>
              </a:rPr>
              <a:t>Methods</a:t>
            </a:r>
          </a:p>
          <a:p>
            <a:pPr marL="342900" indent="-342900">
              <a:buAutoNum type="arabicPeriod"/>
            </a:pPr>
            <a:r>
              <a:rPr lang="en-US" sz="1400" b="1" dirty="0">
                <a:effectLst>
                  <a:outerShdw blurRad="38100" dist="38100" dir="2700000" algn="tl">
                    <a:srgbClr val="000000">
                      <a:alpha val="43137"/>
                    </a:srgbClr>
                  </a:outerShdw>
                </a:effectLst>
                <a:latin typeface="+mj-lt"/>
              </a:rPr>
              <a:t>Inheritance</a:t>
            </a:r>
          </a:p>
          <a:p>
            <a:pPr marL="342900" indent="-342900">
              <a:buAutoNum type="arabicPeriod"/>
            </a:pPr>
            <a:r>
              <a:rPr lang="en-US" sz="1400" b="1" dirty="0">
                <a:effectLst>
                  <a:outerShdw blurRad="38100" dist="38100" dir="2700000" algn="tl">
                    <a:srgbClr val="000000">
                      <a:alpha val="43137"/>
                    </a:srgbClr>
                  </a:outerShdw>
                </a:effectLst>
                <a:latin typeface="+mj-lt"/>
              </a:rPr>
              <a:t>Data Encapsulation</a:t>
            </a:r>
          </a:p>
        </p:txBody>
      </p:sp>
    </p:spTree>
    <p:extLst>
      <p:ext uri="{BB962C8B-B14F-4D97-AF65-F5344CB8AC3E}">
        <p14:creationId xmlns:p14="http://schemas.microsoft.com/office/powerpoint/2010/main" val="122658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The JavaScript DOM Event Cycle</a:t>
            </a:r>
          </a:p>
        </p:txBody>
      </p:sp>
      <p:sp>
        <p:nvSpPr>
          <p:cNvPr id="4" name="Date Placeholder 3"/>
          <p:cNvSpPr>
            <a:spLocks noGrp="1"/>
          </p:cNvSpPr>
          <p:nvPr>
            <p:ph type="dt" sz="half" idx="10"/>
          </p:nvPr>
        </p:nvSpPr>
        <p:spPr/>
        <p:txBody>
          <a:bodyPr/>
          <a:lstStyle/>
          <a:p>
            <a:fld id="{75DA67A2-6602-4C64-84B3-2E5181FBEABA}"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a:t>Copyright ©2015 - 2019 Carl M. Burnett</a:t>
            </a:r>
            <a:endParaRPr lang="en-US" dirty="0"/>
          </a:p>
        </p:txBody>
      </p:sp>
      <p:sp>
        <p:nvSpPr>
          <p:cNvPr id="7" name="Slide Number Placeholder 6"/>
          <p:cNvSpPr>
            <a:spLocks noGrp="1"/>
          </p:cNvSpPr>
          <p:nvPr>
            <p:ph type="sldNum" sz="quarter" idx="12"/>
          </p:nvPr>
        </p:nvSpPr>
        <p:spPr/>
        <p:txBody>
          <a:bodyPr/>
          <a:lstStyle/>
          <a:p>
            <a:pPr>
              <a:defRPr/>
            </a:pPr>
            <a:fld id="{11F27299-7934-46F6-B99A-F9E924C38745}" type="slidenum">
              <a:rPr lang="en-US" smtClean="0"/>
              <a:pPr>
                <a:defRPr/>
              </a:pPr>
              <a:t>14</a:t>
            </a:fld>
            <a:endParaRPr lang="en-US" dirty="0"/>
          </a:p>
        </p:txBody>
      </p:sp>
      <p:sp>
        <p:nvSpPr>
          <p:cNvPr id="3" name="Rounded Rectangle 2"/>
          <p:cNvSpPr/>
          <p:nvPr/>
        </p:nvSpPr>
        <p:spPr>
          <a:xfrm>
            <a:off x="697230" y="1817370"/>
            <a:ext cx="1451610" cy="617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Page Loaded</a:t>
            </a:r>
          </a:p>
        </p:txBody>
      </p:sp>
      <p:grpSp>
        <p:nvGrpSpPr>
          <p:cNvPr id="22" name="Group 21"/>
          <p:cNvGrpSpPr/>
          <p:nvPr/>
        </p:nvGrpSpPr>
        <p:grpSpPr>
          <a:xfrm>
            <a:off x="697230" y="2434590"/>
            <a:ext cx="1451610" cy="1122998"/>
            <a:chOff x="697230" y="3246120"/>
            <a:chExt cx="1451610" cy="1497330"/>
          </a:xfrm>
        </p:grpSpPr>
        <p:sp>
          <p:nvSpPr>
            <p:cNvPr id="9" name="Rounded Rectangle 8"/>
            <p:cNvSpPr/>
            <p:nvPr/>
          </p:nvSpPr>
          <p:spPr>
            <a:xfrm>
              <a:off x="697230"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Event</a:t>
              </a:r>
            </a:p>
            <a:p>
              <a:pPr algn="ctr"/>
              <a:r>
                <a:rPr lang="en-US" dirty="0">
                  <a:solidFill>
                    <a:schemeClr val="tx1"/>
                  </a:solidFill>
                  <a:latin typeface="+mj-lt"/>
                </a:rPr>
                <a:t>Occurs</a:t>
              </a:r>
            </a:p>
          </p:txBody>
        </p:sp>
        <p:cxnSp>
          <p:nvCxnSpPr>
            <p:cNvPr id="5" name="Straight Arrow Connector 4"/>
            <p:cNvCxnSpPr>
              <a:stCxn id="3" idx="2"/>
              <a:endCxn id="9" idx="0"/>
            </p:cNvCxnSpPr>
            <p:nvPr/>
          </p:nvCxnSpPr>
          <p:spPr>
            <a:xfrm>
              <a:off x="1423035" y="3246120"/>
              <a:ext cx="0" cy="6743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148843" y="2940368"/>
            <a:ext cx="2099309" cy="617220"/>
            <a:chOff x="2148841" y="3920490"/>
            <a:chExt cx="2099309" cy="822960"/>
          </a:xfrm>
        </p:grpSpPr>
        <p:sp>
          <p:nvSpPr>
            <p:cNvPr id="10" name="Rounded Rectangle 9"/>
            <p:cNvSpPr/>
            <p:nvPr/>
          </p:nvSpPr>
          <p:spPr>
            <a:xfrm>
              <a:off x="2796540"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Script</a:t>
              </a:r>
            </a:p>
            <a:p>
              <a:pPr algn="ctr"/>
              <a:r>
                <a:rPr lang="en-US" dirty="0">
                  <a:solidFill>
                    <a:schemeClr val="tx1"/>
                  </a:solidFill>
                  <a:latin typeface="+mj-lt"/>
                </a:rPr>
                <a:t>Executes</a:t>
              </a:r>
            </a:p>
          </p:txBody>
        </p:sp>
        <p:cxnSp>
          <p:nvCxnSpPr>
            <p:cNvPr id="15" name="Straight Arrow Connector 14"/>
            <p:cNvCxnSpPr>
              <a:endCxn id="10" idx="1"/>
            </p:cNvCxnSpPr>
            <p:nvPr/>
          </p:nvCxnSpPr>
          <p:spPr>
            <a:xfrm>
              <a:off x="2148841" y="4331970"/>
              <a:ext cx="64769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248150" y="2940368"/>
            <a:ext cx="2105024" cy="617220"/>
            <a:chOff x="4248150" y="3920490"/>
            <a:chExt cx="2105024" cy="822960"/>
          </a:xfrm>
        </p:grpSpPr>
        <p:sp>
          <p:nvSpPr>
            <p:cNvPr id="11" name="Rounded Rectangle 10"/>
            <p:cNvSpPr/>
            <p:nvPr/>
          </p:nvSpPr>
          <p:spPr>
            <a:xfrm>
              <a:off x="4901564"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DOM </a:t>
              </a:r>
            </a:p>
            <a:p>
              <a:pPr algn="ctr"/>
              <a:r>
                <a:rPr lang="en-US" dirty="0">
                  <a:solidFill>
                    <a:schemeClr val="tx1"/>
                  </a:solidFill>
                  <a:latin typeface="+mj-lt"/>
                </a:rPr>
                <a:t>Modified</a:t>
              </a:r>
            </a:p>
          </p:txBody>
        </p:sp>
        <p:cxnSp>
          <p:nvCxnSpPr>
            <p:cNvPr id="19" name="Straight Arrow Connector 18"/>
            <p:cNvCxnSpPr>
              <a:stCxn id="10" idx="3"/>
              <a:endCxn id="11" idx="1"/>
            </p:cNvCxnSpPr>
            <p:nvPr/>
          </p:nvCxnSpPr>
          <p:spPr>
            <a:xfrm>
              <a:off x="4248150" y="4331970"/>
              <a:ext cx="65341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353174" y="2940368"/>
            <a:ext cx="2116456" cy="617220"/>
            <a:chOff x="6353174" y="3920490"/>
            <a:chExt cx="2116456" cy="822960"/>
          </a:xfrm>
        </p:grpSpPr>
        <p:sp>
          <p:nvSpPr>
            <p:cNvPr id="12" name="Rounded Rectangle 11"/>
            <p:cNvSpPr/>
            <p:nvPr/>
          </p:nvSpPr>
          <p:spPr>
            <a:xfrm>
              <a:off x="7018020"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Page Updated</a:t>
              </a:r>
            </a:p>
          </p:txBody>
        </p:sp>
        <p:cxnSp>
          <p:nvCxnSpPr>
            <p:cNvPr id="20" name="Straight Arrow Connector 19"/>
            <p:cNvCxnSpPr>
              <a:stCxn id="11" idx="3"/>
              <a:endCxn id="12" idx="1"/>
            </p:cNvCxnSpPr>
            <p:nvPr/>
          </p:nvCxnSpPr>
          <p:spPr>
            <a:xfrm>
              <a:off x="6353174" y="4331970"/>
              <a:ext cx="66484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1" name="Elbow Connector 20"/>
          <p:cNvCxnSpPr>
            <a:stCxn id="12" idx="2"/>
            <a:endCxn id="9" idx="1"/>
          </p:cNvCxnSpPr>
          <p:nvPr/>
        </p:nvCxnSpPr>
        <p:spPr>
          <a:xfrm rot="5400000" flipH="1">
            <a:off x="4066223" y="-120014"/>
            <a:ext cx="308610" cy="7046595"/>
          </a:xfrm>
          <a:prstGeom prst="bentConnector4">
            <a:avLst>
              <a:gd name="adj1" fmla="val -55556"/>
              <a:gd name="adj2" fmla="val 103244"/>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20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443484"/>
          </a:xfrm>
        </p:spPr>
        <p:txBody>
          <a:bodyPr>
            <a:noAutofit/>
          </a:bodyPr>
          <a:lstStyle/>
          <a:p>
            <a:r>
              <a:rPr lang="en-US" sz="2800" b="1" dirty="0">
                <a:effectLst>
                  <a:outerShdw blurRad="38100" dist="38100" dir="2700000" algn="tl">
                    <a:srgbClr val="000000">
                      <a:alpha val="43137"/>
                    </a:srgbClr>
                  </a:outerShdw>
                </a:effectLst>
              </a:rPr>
              <a:t>How to Include JavaScript in a HTML Document</a:t>
            </a:r>
          </a:p>
        </p:txBody>
      </p:sp>
      <p:sp>
        <p:nvSpPr>
          <p:cNvPr id="8" name="Date Placeholder 7"/>
          <p:cNvSpPr>
            <a:spLocks noGrp="1"/>
          </p:cNvSpPr>
          <p:nvPr>
            <p:ph type="dt" sz="half" idx="10"/>
          </p:nvPr>
        </p:nvSpPr>
        <p:spPr/>
        <p:txBody>
          <a:bodyPr/>
          <a:lstStyle/>
          <a:p>
            <a:fld id="{AB9059C7-5EAA-45ED-921B-5D67DA428D47}" type="datetime1">
              <a:rPr lang="en-US" sz="900" smtClean="0"/>
              <a:t>9/28/2019</a:t>
            </a:fld>
            <a:endParaRPr lang="en-US" sz="900" dirty="0"/>
          </a:p>
        </p:txBody>
      </p:sp>
      <p:sp>
        <p:nvSpPr>
          <p:cNvPr id="9" name="Footer Placeholder 8"/>
          <p:cNvSpPr>
            <a:spLocks noGrp="1"/>
          </p:cNvSpPr>
          <p:nvPr>
            <p:ph type="ftr" sz="quarter" idx="11"/>
          </p:nvPr>
        </p:nvSpPr>
        <p:spPr/>
        <p:txBody>
          <a:bodyPr/>
          <a:lstStyle/>
          <a:p>
            <a:r>
              <a:rPr lang="en-US"/>
              <a:t>Copyright ©2015 - 2019 Carl M. Burnett</a:t>
            </a:r>
            <a:endParaRPr lang="en-US" dirty="0"/>
          </a:p>
        </p:txBody>
      </p:sp>
      <p:sp>
        <p:nvSpPr>
          <p:cNvPr id="10" name="Slide Number Placeholder 9"/>
          <p:cNvSpPr>
            <a:spLocks noGrp="1"/>
          </p:cNvSpPr>
          <p:nvPr>
            <p:ph type="sldNum" sz="quarter" idx="12"/>
          </p:nvPr>
        </p:nvSpPr>
        <p:spPr/>
        <p:txBody>
          <a:bodyPr/>
          <a:lstStyle/>
          <a:p>
            <a:pPr>
              <a:defRPr/>
            </a:pPr>
            <a:fld id="{11F27299-7934-46F6-B99A-F9E924C38745}" type="slidenum">
              <a:rPr lang="en-US" smtClean="0"/>
              <a:pPr>
                <a:defRPr/>
              </a:pPr>
              <a:t>15</a:t>
            </a:fld>
            <a:endParaRPr lang="en-US" dirty="0"/>
          </a:p>
        </p:txBody>
      </p:sp>
      <p:sp>
        <p:nvSpPr>
          <p:cNvPr id="4" name="Rectangle 3"/>
          <p:cNvSpPr/>
          <p:nvPr/>
        </p:nvSpPr>
        <p:spPr>
          <a:xfrm>
            <a:off x="333376" y="1518892"/>
            <a:ext cx="5591175" cy="307777"/>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&lt;script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="image_swap.js"&gt;&lt;/script&gt;</a:t>
            </a:r>
          </a:p>
        </p:txBody>
      </p:sp>
      <p:sp>
        <p:nvSpPr>
          <p:cNvPr id="5" name="Rectangle 4"/>
          <p:cNvSpPr/>
          <p:nvPr/>
        </p:nvSpPr>
        <p:spPr>
          <a:xfrm>
            <a:off x="333375" y="1143063"/>
            <a:ext cx="8343900" cy="400110"/>
          </a:xfrm>
          <a:prstGeom prst="rect">
            <a:avLst/>
          </a:prstGeom>
        </p:spPr>
        <p:txBody>
          <a:bodyPr wrap="squar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A script element in the head section that loads an external JavaScript file</a:t>
            </a:r>
          </a:p>
        </p:txBody>
      </p:sp>
      <p:sp>
        <p:nvSpPr>
          <p:cNvPr id="6" name="Rectangle 5"/>
          <p:cNvSpPr/>
          <p:nvPr/>
        </p:nvSpPr>
        <p:spPr>
          <a:xfrm>
            <a:off x="333376" y="2567410"/>
            <a:ext cx="3609975" cy="1815882"/>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&lt;head&gt;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        function </a:t>
            </a:r>
            <a:r>
              <a:rPr lang="en-US" sz="1400" b="1" dirty="0" err="1">
                <a:latin typeface="Courier New" panose="02070309020205020404" pitchFamily="49" charset="0"/>
                <a:cs typeface="Courier New" panose="02070309020205020404" pitchFamily="49" charset="0"/>
              </a:rPr>
              <a:t>printTOC</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window.print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&lt;/head&gt;</a:t>
            </a:r>
          </a:p>
        </p:txBody>
      </p:sp>
      <p:sp>
        <p:nvSpPr>
          <p:cNvPr id="7" name="Rectangle 6"/>
          <p:cNvSpPr/>
          <p:nvPr/>
        </p:nvSpPr>
        <p:spPr>
          <a:xfrm>
            <a:off x="333375" y="2143741"/>
            <a:ext cx="8096250" cy="400110"/>
          </a:xfrm>
          <a:prstGeom prst="rect">
            <a:avLst/>
          </a:prstGeom>
        </p:spPr>
        <p:txBody>
          <a:bodyPr wrap="squar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A script element that embeds JavaScript in the head section</a:t>
            </a:r>
          </a:p>
        </p:txBody>
      </p:sp>
      <p:sp>
        <p:nvSpPr>
          <p:cNvPr id="11" name="Rounded Rectangle 10">
            <a:hlinkClick r:id="rId3"/>
          </p:cNvPr>
          <p:cNvSpPr/>
          <p:nvPr/>
        </p:nvSpPr>
        <p:spPr>
          <a:xfrm>
            <a:off x="6684590" y="4152762"/>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Tree>
    <p:extLst>
      <p:ext uri="{BB962C8B-B14F-4D97-AF65-F5344CB8AC3E}">
        <p14:creationId xmlns:p14="http://schemas.microsoft.com/office/powerpoint/2010/main" val="184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rmAutofit/>
          </a:bodyPr>
          <a:lstStyle/>
          <a:p>
            <a:r>
              <a:rPr lang="en-US" sz="2800" b="1" dirty="0">
                <a:effectLst>
                  <a:outerShdw blurRad="38100" dist="38100" dir="2700000" algn="tl">
                    <a:srgbClr val="000000">
                      <a:alpha val="43137"/>
                    </a:srgbClr>
                  </a:outerShdw>
                </a:effectLst>
              </a:rPr>
              <a:t>How to Include JavaScript in a HTML Document</a:t>
            </a:r>
          </a:p>
        </p:txBody>
      </p:sp>
      <p:sp>
        <p:nvSpPr>
          <p:cNvPr id="8" name="Date Placeholder 7"/>
          <p:cNvSpPr>
            <a:spLocks noGrp="1"/>
          </p:cNvSpPr>
          <p:nvPr>
            <p:ph type="dt" sz="half" idx="10"/>
          </p:nvPr>
        </p:nvSpPr>
        <p:spPr/>
        <p:txBody>
          <a:bodyPr/>
          <a:lstStyle/>
          <a:p>
            <a:fld id="{0C991282-A0F0-409D-A979-7659473CB162}" type="datetime1">
              <a:rPr lang="en-US" sz="900" smtClean="0"/>
              <a:t>9/28/2019</a:t>
            </a:fld>
            <a:endParaRPr lang="en-US" sz="900" dirty="0"/>
          </a:p>
        </p:txBody>
      </p:sp>
      <p:sp>
        <p:nvSpPr>
          <p:cNvPr id="9" name="Footer Placeholder 8"/>
          <p:cNvSpPr>
            <a:spLocks noGrp="1"/>
          </p:cNvSpPr>
          <p:nvPr>
            <p:ph type="ftr" sz="quarter" idx="11"/>
          </p:nvPr>
        </p:nvSpPr>
        <p:spPr/>
        <p:txBody>
          <a:bodyPr/>
          <a:lstStyle/>
          <a:p>
            <a:r>
              <a:rPr lang="en-US"/>
              <a:t>Copyright ©2015 - 2019 Carl M. Burnett</a:t>
            </a:r>
            <a:endParaRPr lang="en-US" dirty="0"/>
          </a:p>
        </p:txBody>
      </p:sp>
      <p:sp>
        <p:nvSpPr>
          <p:cNvPr id="10" name="Slide Number Placeholder 9"/>
          <p:cNvSpPr>
            <a:spLocks noGrp="1"/>
          </p:cNvSpPr>
          <p:nvPr>
            <p:ph type="sldNum" sz="quarter" idx="12"/>
          </p:nvPr>
        </p:nvSpPr>
        <p:spPr/>
        <p:txBody>
          <a:bodyPr/>
          <a:lstStyle/>
          <a:p>
            <a:pPr>
              <a:defRPr/>
            </a:pPr>
            <a:fld id="{11F27299-7934-46F6-B99A-F9E924C38745}" type="slidenum">
              <a:rPr lang="en-US" smtClean="0"/>
              <a:pPr>
                <a:defRPr/>
              </a:pPr>
              <a:t>16</a:t>
            </a:fld>
            <a:endParaRPr lang="en-US" dirty="0"/>
          </a:p>
        </p:txBody>
      </p:sp>
      <p:sp>
        <p:nvSpPr>
          <p:cNvPr id="4" name="Rectangle 3"/>
          <p:cNvSpPr/>
          <p:nvPr/>
        </p:nvSpPr>
        <p:spPr>
          <a:xfrm>
            <a:off x="409574" y="1562659"/>
            <a:ext cx="6162676" cy="138499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&lt;p&gt;&amp;copy;</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today = new Date();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today.getFullYear</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&lt;/p&gt;</a:t>
            </a:r>
          </a:p>
        </p:txBody>
      </p:sp>
      <p:sp>
        <p:nvSpPr>
          <p:cNvPr id="5" name="Rectangle 4"/>
          <p:cNvSpPr/>
          <p:nvPr/>
        </p:nvSpPr>
        <p:spPr>
          <a:xfrm>
            <a:off x="409575" y="1166476"/>
            <a:ext cx="8524875" cy="400110"/>
          </a:xfrm>
          <a:prstGeom prst="rect">
            <a:avLst/>
          </a:prstGeom>
        </p:spPr>
        <p:txBody>
          <a:bodyPr wrap="squar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A script element that embeds JavaScript in the body</a:t>
            </a:r>
          </a:p>
        </p:txBody>
      </p:sp>
      <p:sp>
        <p:nvSpPr>
          <p:cNvPr id="6" name="Rectangle 5"/>
          <p:cNvSpPr/>
          <p:nvPr/>
        </p:nvSpPr>
        <p:spPr>
          <a:xfrm>
            <a:off x="409574" y="3522521"/>
            <a:ext cx="5734050" cy="1169551"/>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&lt;script&gt;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today = new Date();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today.getFullYear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&lt;/script&gt;</a:t>
            </a:r>
          </a:p>
          <a:p>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noscript</a:t>
            </a:r>
            <a:r>
              <a:rPr lang="en-US" sz="1400" b="1" dirty="0">
                <a:latin typeface="Courier New" panose="02070309020205020404" pitchFamily="49" charset="0"/>
                <a:cs typeface="Courier New" panose="02070309020205020404" pitchFamily="49" charset="0"/>
              </a:rPr>
              <a:t>&gt;2011&lt;/no</a:t>
            </a:r>
          </a:p>
        </p:txBody>
      </p:sp>
      <p:sp>
        <p:nvSpPr>
          <p:cNvPr id="7" name="Rectangle 6"/>
          <p:cNvSpPr/>
          <p:nvPr/>
        </p:nvSpPr>
        <p:spPr>
          <a:xfrm>
            <a:off x="409575" y="3039916"/>
            <a:ext cx="3111621" cy="400110"/>
          </a:xfrm>
          <a:prstGeom prst="rect">
            <a:avLst/>
          </a:prstGeom>
        </p:spPr>
        <p:txBody>
          <a:bodyPr wrap="non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How to use the </a:t>
            </a:r>
            <a:r>
              <a:rPr lang="en-US" sz="2000" b="1" dirty="0" err="1">
                <a:solidFill>
                  <a:schemeClr val="tx2"/>
                </a:solidFill>
                <a:effectLst>
                  <a:outerShdw blurRad="38100" dist="38100" dir="2700000" algn="tl">
                    <a:srgbClr val="000000">
                      <a:alpha val="43137"/>
                    </a:srgbClr>
                  </a:outerShdw>
                </a:effectLst>
                <a:latin typeface="+mj-lt"/>
                <a:ea typeface="+mj-ea"/>
                <a:cs typeface="+mj-cs"/>
              </a:rPr>
              <a:t>noscript</a:t>
            </a:r>
            <a:r>
              <a:rPr lang="en-US" sz="2000" b="1" dirty="0">
                <a:solidFill>
                  <a:schemeClr val="tx2"/>
                </a:solidFill>
                <a:effectLst>
                  <a:outerShdw blurRad="38100" dist="38100" dir="2700000" algn="tl">
                    <a:srgbClr val="000000">
                      <a:alpha val="43137"/>
                    </a:srgbClr>
                  </a:outerShdw>
                </a:effectLst>
                <a:latin typeface="+mj-lt"/>
                <a:ea typeface="+mj-ea"/>
                <a:cs typeface="+mj-cs"/>
              </a:rPr>
              <a:t> tag</a:t>
            </a:r>
          </a:p>
        </p:txBody>
      </p:sp>
    </p:spTree>
    <p:extLst>
      <p:ext uri="{BB962C8B-B14F-4D97-AF65-F5344CB8AC3E}">
        <p14:creationId xmlns:p14="http://schemas.microsoft.com/office/powerpoint/2010/main" val="193316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Autofit/>
          </a:bodyPr>
          <a:lstStyle/>
          <a:p>
            <a:r>
              <a:rPr lang="en-US" sz="3200" b="1" dirty="0">
                <a:effectLst>
                  <a:outerShdw blurRad="38100" dist="38100" dir="2700000" algn="tl">
                    <a:srgbClr val="000000">
                      <a:alpha val="43137"/>
                    </a:srgbClr>
                  </a:outerShdw>
                </a:effectLst>
              </a:rPr>
              <a:t>How to Include JavaScript in a HTML Document</a:t>
            </a:r>
          </a:p>
        </p:txBody>
      </p:sp>
      <p:sp>
        <p:nvSpPr>
          <p:cNvPr id="5" name="Date Placeholder 4"/>
          <p:cNvSpPr>
            <a:spLocks noGrp="1"/>
          </p:cNvSpPr>
          <p:nvPr>
            <p:ph type="dt" sz="half" idx="10"/>
          </p:nvPr>
        </p:nvSpPr>
        <p:spPr/>
        <p:txBody>
          <a:bodyPr/>
          <a:lstStyle/>
          <a:p>
            <a:fld id="{00A27866-E2AC-49BB-A54A-FCB08862C309}" type="datetime1">
              <a:rPr lang="en-US" sz="900" smtClean="0"/>
              <a:t>9/28/2019</a:t>
            </a:fld>
            <a:endParaRPr lang="en-US" sz="900" dirty="0"/>
          </a:p>
        </p:txBody>
      </p:sp>
      <p:sp>
        <p:nvSpPr>
          <p:cNvPr id="6" name="Footer Placeholder 5"/>
          <p:cNvSpPr>
            <a:spLocks noGrp="1"/>
          </p:cNvSpPr>
          <p:nvPr>
            <p:ph type="ftr" sz="quarter" idx="11"/>
          </p:nvPr>
        </p:nvSpPr>
        <p:spPr/>
        <p:txBody>
          <a:bodyPr/>
          <a:lstStyle/>
          <a:p>
            <a:r>
              <a:rPr lang="en-US"/>
              <a:t>Copyright ©2015 - 2019 Carl M. Burnett</a:t>
            </a:r>
            <a:endParaRPr lang="en-US" dirty="0"/>
          </a:p>
        </p:txBody>
      </p:sp>
      <p:sp>
        <p:nvSpPr>
          <p:cNvPr id="7" name="Slide Number Placeholder 6"/>
          <p:cNvSpPr>
            <a:spLocks noGrp="1"/>
          </p:cNvSpPr>
          <p:nvPr>
            <p:ph type="sldNum" sz="quarter" idx="12"/>
          </p:nvPr>
        </p:nvSpPr>
        <p:spPr/>
        <p:txBody>
          <a:bodyPr/>
          <a:lstStyle/>
          <a:p>
            <a:pPr>
              <a:defRPr/>
            </a:pPr>
            <a:fld id="{11F27299-7934-46F6-B99A-F9E924C38745}" type="slidenum">
              <a:rPr lang="en-US" smtClean="0"/>
              <a:pPr>
                <a:defRPr/>
              </a:pPr>
              <a:t>17</a:t>
            </a:fld>
            <a:endParaRPr lang="en-US" dirty="0"/>
          </a:p>
        </p:txBody>
      </p:sp>
      <p:sp>
        <p:nvSpPr>
          <p:cNvPr id="3" name="Rectangle 2"/>
          <p:cNvSpPr/>
          <p:nvPr/>
        </p:nvSpPr>
        <p:spPr>
          <a:xfrm>
            <a:off x="457200" y="1200150"/>
            <a:ext cx="6294544" cy="584775"/>
          </a:xfrm>
          <a:prstGeom prst="rect">
            <a:avLst/>
          </a:prstGeom>
        </p:spPr>
        <p:txBody>
          <a:bodyPr wrap="none">
            <a:spAutoFit/>
          </a:bodyPr>
          <a:lstStyle/>
          <a:p>
            <a:r>
              <a:rPr lang="en-US" sz="3200" b="1" dirty="0">
                <a:solidFill>
                  <a:schemeClr val="tx2"/>
                </a:solidFill>
                <a:effectLst>
                  <a:outerShdw blurRad="38100" dist="38100" dir="2700000" algn="tl">
                    <a:srgbClr val="000000">
                      <a:alpha val="43137"/>
                    </a:srgbClr>
                  </a:outerShdw>
                </a:effectLst>
                <a:latin typeface="+mj-lt"/>
                <a:ea typeface="+mj-ea"/>
                <a:cs typeface="+mj-cs"/>
              </a:rPr>
              <a:t>Two</a:t>
            </a:r>
            <a:r>
              <a:rPr lang="en-US" sz="2400" b="1" dirty="0">
                <a:solidFill>
                  <a:srgbClr val="002060"/>
                </a:solidFill>
                <a:effectLst>
                  <a:outerShdw blurRad="38100" dist="38100" dir="2700000" algn="tl">
                    <a:srgbClr val="000000">
                      <a:alpha val="43137"/>
                    </a:srgbClr>
                  </a:outerShdw>
                </a:effectLst>
              </a:rPr>
              <a:t> </a:t>
            </a:r>
            <a:r>
              <a:rPr lang="en-US" sz="3200" b="1" dirty="0">
                <a:solidFill>
                  <a:schemeClr val="tx2"/>
                </a:solidFill>
                <a:effectLst>
                  <a:outerShdw blurRad="38100" dist="38100" dir="2700000" algn="tl">
                    <a:srgbClr val="000000">
                      <a:alpha val="43137"/>
                    </a:srgbClr>
                  </a:outerShdw>
                </a:effectLst>
                <a:latin typeface="+mj-lt"/>
                <a:ea typeface="+mj-ea"/>
                <a:cs typeface="+mj-cs"/>
              </a:rPr>
              <a:t>attributes of the script element</a:t>
            </a:r>
          </a:p>
        </p:txBody>
      </p:sp>
      <p:graphicFrame>
        <p:nvGraphicFramePr>
          <p:cNvPr id="4" name="Table 3"/>
          <p:cNvGraphicFramePr>
            <a:graphicFrameLocks noGrp="1"/>
          </p:cNvGraphicFramePr>
          <p:nvPr>
            <p:extLst/>
          </p:nvPr>
        </p:nvGraphicFramePr>
        <p:xfrm>
          <a:off x="457200" y="2038350"/>
          <a:ext cx="8229600" cy="845820"/>
        </p:xfrm>
        <a:graphic>
          <a:graphicData uri="http://schemas.openxmlformats.org/drawingml/2006/table">
            <a:tbl>
              <a:tblPr firstRow="1" bandRow="1">
                <a:tableStyleId>{93296810-A885-4BE3-A3E7-6D5BEEA58F35}</a:tableStyleId>
              </a:tblPr>
              <a:tblGrid>
                <a:gridCol w="1381125">
                  <a:extLst>
                    <a:ext uri="{9D8B030D-6E8A-4147-A177-3AD203B41FA5}">
                      <a16:colId xmlns:a16="http://schemas.microsoft.com/office/drawing/2014/main" val="20000"/>
                    </a:ext>
                  </a:extLst>
                </a:gridCol>
                <a:gridCol w="6848475">
                  <a:extLst>
                    <a:ext uri="{9D8B030D-6E8A-4147-A177-3AD203B41FA5}">
                      <a16:colId xmlns:a16="http://schemas.microsoft.com/office/drawing/2014/main" val="20001"/>
                    </a:ext>
                  </a:extLst>
                </a:gridCol>
              </a:tblGrid>
              <a:tr h="278130">
                <a:tc>
                  <a:txBody>
                    <a:bodyPr/>
                    <a:lstStyle/>
                    <a:p>
                      <a:r>
                        <a:rPr lang="en-US" sz="1400" b="1" dirty="0">
                          <a:solidFill>
                            <a:schemeClr val="tx1"/>
                          </a:solidFill>
                          <a:latin typeface="+mj-lt"/>
                        </a:rPr>
                        <a:t>Attributes </a:t>
                      </a:r>
                      <a:endParaRPr lang="en-US" sz="1400" dirty="0">
                        <a:solidFill>
                          <a:schemeClr val="tx1"/>
                        </a:solidFill>
                        <a:latin typeface="+mj-lt"/>
                      </a:endParaRPr>
                    </a:p>
                  </a:txBody>
                  <a:tcPr marT="34290" marB="34290"/>
                </a:tc>
                <a:tc>
                  <a:txBody>
                    <a:bodyPr/>
                    <a:lstStyle/>
                    <a:p>
                      <a:r>
                        <a:rPr lang="en-US" sz="1400" dirty="0">
                          <a:solidFill>
                            <a:schemeClr val="tx1"/>
                          </a:solidFill>
                          <a:latin typeface="+mj-lt"/>
                        </a:rPr>
                        <a:t>Description</a:t>
                      </a:r>
                    </a:p>
                  </a:txBody>
                  <a:tcPr marT="34290" marB="34290"/>
                </a:tc>
                <a:extLst>
                  <a:ext uri="{0D108BD9-81ED-4DB2-BD59-A6C34878D82A}">
                    <a16:rowId xmlns:a16="http://schemas.microsoft.com/office/drawing/2014/main" val="10000"/>
                  </a:ext>
                </a:extLst>
              </a:tr>
              <a:tr h="278130">
                <a:tc>
                  <a:txBody>
                    <a:bodyPr/>
                    <a:lstStyle/>
                    <a:p>
                      <a:pPr lvl="0"/>
                      <a:r>
                        <a:rPr lang="en-US" sz="1300" b="0" kern="1200" dirty="0" err="1">
                          <a:solidFill>
                            <a:schemeClr val="dk1"/>
                          </a:solidFill>
                          <a:effectLst/>
                          <a:latin typeface="+mj-lt"/>
                          <a:ea typeface="+mn-ea"/>
                          <a:cs typeface="Courier New" panose="02070309020205020404" pitchFamily="49" charset="0"/>
                        </a:rPr>
                        <a:t>src</a:t>
                      </a:r>
                      <a:endParaRPr lang="en-US" sz="1300" b="0" kern="1200" dirty="0">
                        <a:solidFill>
                          <a:schemeClr val="dk1"/>
                        </a:solidFill>
                        <a:effectLst/>
                        <a:latin typeface="+mj-lt"/>
                        <a:ea typeface="+mn-ea"/>
                        <a:cs typeface="Courier New" panose="02070309020205020404" pitchFamily="49" charset="0"/>
                      </a:endParaRPr>
                    </a:p>
                  </a:txBody>
                  <a:tcPr marT="34290" marB="34290"/>
                </a:tc>
                <a:tc>
                  <a:txBody>
                    <a:bodyPr/>
                    <a:lstStyle/>
                    <a:p>
                      <a:r>
                        <a:rPr lang="en-US" sz="1400" dirty="0">
                          <a:latin typeface="+mj-lt"/>
                        </a:rPr>
                        <a:t>Location</a:t>
                      </a:r>
                      <a:r>
                        <a:rPr lang="en-US" sz="1400" baseline="0" dirty="0">
                          <a:latin typeface="+mj-lt"/>
                        </a:rPr>
                        <a:t> and Name of External JavaScript File. </a:t>
                      </a:r>
                      <a:endParaRPr lang="en-US" sz="1400" dirty="0">
                        <a:latin typeface="+mj-lt"/>
                      </a:endParaRPr>
                    </a:p>
                  </a:txBody>
                  <a:tcPr marT="34290" marB="34290"/>
                </a:tc>
                <a:extLst>
                  <a:ext uri="{0D108BD9-81ED-4DB2-BD59-A6C34878D82A}">
                    <a16:rowId xmlns:a16="http://schemas.microsoft.com/office/drawing/2014/main" val="1000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effectLst/>
                          <a:latin typeface="+mj-lt"/>
                          <a:ea typeface="+mn-ea"/>
                          <a:cs typeface="Courier New" panose="02070309020205020404" pitchFamily="49" charset="0"/>
                        </a:rPr>
                        <a:t>type</a:t>
                      </a:r>
                    </a:p>
                  </a:txBody>
                  <a:tcPr marT="34290" marB="34290"/>
                </a:tc>
                <a:tc>
                  <a:txBody>
                    <a:bodyPr/>
                    <a:lstStyle/>
                    <a:p>
                      <a:r>
                        <a:rPr lang="en-US" sz="1400" dirty="0">
                          <a:latin typeface="+mj-lt"/>
                        </a:rPr>
                        <a:t>HTML5 (Omit)  - otherwise - “text/</a:t>
                      </a:r>
                      <a:r>
                        <a:rPr lang="en-US" sz="1400" dirty="0" err="1">
                          <a:latin typeface="+mj-lt"/>
                        </a:rPr>
                        <a:t>javascript</a:t>
                      </a:r>
                      <a:r>
                        <a:rPr lang="en-US" sz="1400" dirty="0">
                          <a:latin typeface="+mj-lt"/>
                        </a:rPr>
                        <a:t>”</a:t>
                      </a:r>
                    </a:p>
                  </a:txBody>
                  <a:tcPr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474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DAD-2652-4332-BFC1-513ECC2DDD91}"/>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A block of JavaScript code</a:t>
            </a:r>
          </a:p>
        </p:txBody>
      </p:sp>
      <p:sp>
        <p:nvSpPr>
          <p:cNvPr id="6" name="Content Placeholder 5">
            <a:extLst>
              <a:ext uri="{FF2B5EF4-FFF2-40B4-BE49-F238E27FC236}">
                <a16:creationId xmlns:a16="http://schemas.microsoft.com/office/drawing/2014/main" id="{7141510E-1205-44D8-92B2-61054968EDA0}"/>
              </a:ext>
            </a:extLst>
          </p:cNvPr>
          <p:cNvSpPr>
            <a:spLocks noGrp="1"/>
          </p:cNvSpPr>
          <p:nvPr>
            <p:ph idx="1"/>
          </p:nvPr>
        </p:nvSpPr>
        <p:spPr/>
        <p:txBody>
          <a:bodyPr>
            <a:normAutofit fontScale="47500" lnSpcReduction="20000"/>
          </a:bodyPr>
          <a:lstStyle/>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joinList</a:t>
            </a:r>
            <a:r>
              <a:rPr lang="en-US" dirty="0">
                <a:latin typeface="Courier New" panose="02070309020205020404" pitchFamily="49" charset="0"/>
                <a:cs typeface="Courier New" panose="02070309020205020404" pitchFamily="49" charset="0"/>
              </a:rPr>
              <a:t> = function ()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emailAddress1 = $("email_address1").value;</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emailAddress2 = $("email_address2").value;</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if (emailAddress1 == "") { </a:t>
            </a:r>
          </a:p>
          <a:p>
            <a:pPr marL="0" indent="0">
              <a:buNone/>
            </a:pPr>
            <a:r>
              <a:rPr lang="en-US" dirty="0">
                <a:latin typeface="Courier New" panose="02070309020205020404" pitchFamily="49" charset="0"/>
                <a:cs typeface="Courier New" panose="02070309020205020404" pitchFamily="49" charset="0"/>
              </a:rPr>
              <a:t>        alert("Email Address is required.");</a:t>
            </a:r>
          </a:p>
          <a:p>
            <a:pPr marL="0" indent="0">
              <a:buNone/>
            </a:pPr>
            <a:r>
              <a:rPr lang="en-US" dirty="0">
                <a:latin typeface="Courier New" panose="02070309020205020404" pitchFamily="49" charset="0"/>
                <a:cs typeface="Courier New" panose="02070309020205020404" pitchFamily="49" charset="0"/>
              </a:rPr>
              <a:t>    } else if (emailAddress2 == "") {</a:t>
            </a:r>
          </a:p>
          <a:p>
            <a:pPr marL="0" indent="0">
              <a:buNone/>
            </a:pPr>
            <a:r>
              <a:rPr lang="en-US" dirty="0">
                <a:latin typeface="Courier New" panose="02070309020205020404" pitchFamily="49" charset="0"/>
                <a:cs typeface="Courier New" panose="02070309020205020404" pitchFamily="49" charset="0"/>
              </a:rPr>
              <a:t>        alert("Second Email Address is required.");</a:t>
            </a:r>
          </a:p>
          <a:p>
            <a:pPr marL="0" indent="0">
              <a:buNone/>
            </a:pPr>
            <a:r>
              <a:rPr lang="en-US" dirty="0">
                <a:latin typeface="Courier New" panose="02070309020205020404" pitchFamily="49" charset="0"/>
                <a:cs typeface="Courier New" panose="02070309020205020404" pitchFamily="49" charset="0"/>
              </a:rPr>
              <a:t>    } else if (emailAddress1 !== emailAddress2) { </a:t>
            </a:r>
          </a:p>
          <a:p>
            <a:pPr marL="0" indent="0">
              <a:buNone/>
            </a:pPr>
            <a:r>
              <a:rPr lang="en-US" dirty="0">
                <a:latin typeface="Courier New" panose="02070309020205020404" pitchFamily="49" charset="0"/>
                <a:cs typeface="Courier New" panose="02070309020205020404" pitchFamily="49" charset="0"/>
              </a:rPr>
              <a:t>        alert("Second Email entry must equal first </a:t>
            </a:r>
          </a:p>
          <a:p>
            <a:pPr marL="0" indent="0">
              <a:buNone/>
            </a:pPr>
            <a:r>
              <a:rPr lang="en-US" dirty="0">
                <a:latin typeface="Courier New" panose="02070309020205020404" pitchFamily="49" charset="0"/>
                <a:cs typeface="Courier New" panose="02070309020205020404" pitchFamily="49" charset="0"/>
              </a:rPr>
              <a:t>               entry.");</a:t>
            </a:r>
          </a:p>
          <a:p>
            <a:pPr marL="0" indent="0">
              <a:buNone/>
            </a:pPr>
            <a:r>
              <a:rPr lang="en-US" dirty="0">
                <a:latin typeface="Courier New" panose="02070309020205020404" pitchFamily="49" charset="0"/>
                <a:cs typeface="Courier New" panose="02070309020205020404" pitchFamily="49" charset="0"/>
              </a:rPr>
              <a:t>    } else if ($("</a:t>
            </a:r>
            <a:r>
              <a:rPr lang="en-US" dirty="0" err="1">
                <a:latin typeface="Courier New" panose="02070309020205020404" pitchFamily="49" charset="0"/>
                <a:cs typeface="Courier New" panose="02070309020205020404" pitchFamily="49" charset="0"/>
              </a:rPr>
              <a:t>first_name</a:t>
            </a:r>
            <a:r>
              <a:rPr lang="en-US" dirty="0">
                <a:latin typeface="Courier New" panose="02070309020205020404" pitchFamily="49" charset="0"/>
                <a:cs typeface="Courier New" panose="02070309020205020404" pitchFamily="49" charset="0"/>
              </a:rPr>
              <a:t>").value == "") {</a:t>
            </a:r>
          </a:p>
          <a:p>
            <a:pPr marL="0" indent="0">
              <a:buNone/>
            </a:pPr>
            <a:r>
              <a:rPr lang="en-US" dirty="0">
                <a:latin typeface="Courier New" panose="02070309020205020404" pitchFamily="49" charset="0"/>
                <a:cs typeface="Courier New" panose="02070309020205020404" pitchFamily="49" charset="0"/>
              </a:rPr>
              <a:t>        alert("First Name is required.");</a:t>
            </a:r>
          </a:p>
          <a:p>
            <a:pPr marL="0" indent="0">
              <a:buNone/>
            </a:pPr>
            <a:r>
              <a:rPr lang="en-US" dirty="0">
                <a:latin typeface="Courier New" panose="02070309020205020404" pitchFamily="49" charset="0"/>
                <a:cs typeface="Courier New" panose="02070309020205020404" pitchFamily="49" charset="0"/>
              </a:rPr>
              <a:t>    } else {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email_form</a:t>
            </a:r>
            <a:r>
              <a:rPr lang="en-US" dirty="0">
                <a:latin typeface="Courier New" panose="02070309020205020404" pitchFamily="49" charset="0"/>
                <a:cs typeface="Courier New" panose="02070309020205020404" pitchFamily="49" charset="0"/>
              </a:rPr>
              <a:t>").submit();</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a:t>
            </a:r>
          </a:p>
        </p:txBody>
      </p:sp>
      <p:sp>
        <p:nvSpPr>
          <p:cNvPr id="3" name="Date Placeholder 2">
            <a:extLst>
              <a:ext uri="{FF2B5EF4-FFF2-40B4-BE49-F238E27FC236}">
                <a16:creationId xmlns:a16="http://schemas.microsoft.com/office/drawing/2014/main" id="{24319B6A-1D60-45BE-BB8F-E90FD1BD29AB}"/>
              </a:ext>
            </a:extLst>
          </p:cNvPr>
          <p:cNvSpPr>
            <a:spLocks noGrp="1"/>
          </p:cNvSpPr>
          <p:nvPr>
            <p:ph type="dt" sz="half" idx="10"/>
          </p:nvPr>
        </p:nvSpPr>
        <p:spPr/>
        <p:txBody>
          <a:bodyPr/>
          <a:lstStyle/>
          <a:p>
            <a:fld id="{4B9F1F78-905F-465A-B457-90540E76AA75}" type="datetime1">
              <a:rPr lang="en-US" smtClean="0"/>
              <a:t>9/28/2019</a:t>
            </a:fld>
            <a:endParaRPr lang="en-US"/>
          </a:p>
        </p:txBody>
      </p:sp>
      <p:sp>
        <p:nvSpPr>
          <p:cNvPr id="4" name="Footer Placeholder 3">
            <a:extLst>
              <a:ext uri="{FF2B5EF4-FFF2-40B4-BE49-F238E27FC236}">
                <a16:creationId xmlns:a16="http://schemas.microsoft.com/office/drawing/2014/main" id="{BDC606CF-B189-4D97-BD7C-1EF02998CE11}"/>
              </a:ext>
            </a:extLst>
          </p:cNvPr>
          <p:cNvSpPr>
            <a:spLocks noGrp="1"/>
          </p:cNvSpPr>
          <p:nvPr>
            <p:ph type="ftr" sz="quarter" idx="11"/>
          </p:nvPr>
        </p:nvSpPr>
        <p:spPr/>
        <p:txBody>
          <a:bodyPr/>
          <a:lstStyle/>
          <a:p>
            <a:r>
              <a:rPr lang="en-US"/>
              <a:t>Copyright ©2015 - 2019 Carl M. Burnett</a:t>
            </a:r>
          </a:p>
        </p:txBody>
      </p:sp>
      <p:sp>
        <p:nvSpPr>
          <p:cNvPr id="5" name="Slide Number Placeholder 4">
            <a:extLst>
              <a:ext uri="{FF2B5EF4-FFF2-40B4-BE49-F238E27FC236}">
                <a16:creationId xmlns:a16="http://schemas.microsoft.com/office/drawing/2014/main" id="{CB9E480D-6184-4A14-B4F3-9C7AA1A01433}"/>
              </a:ext>
            </a:extLst>
          </p:cNvPr>
          <p:cNvSpPr>
            <a:spLocks noGrp="1"/>
          </p:cNvSpPr>
          <p:nvPr>
            <p:ph type="sldNum" sz="quarter" idx="12"/>
          </p:nvPr>
        </p:nvSpPr>
        <p:spPr/>
        <p:txBody>
          <a:bodyPr/>
          <a:lstStyle/>
          <a:p>
            <a:fld id="{3D46CBA2-ECE5-4BE9-B546-6761E0E67089}" type="slidenum">
              <a:rPr lang="en-US" smtClean="0"/>
              <a:t>18</a:t>
            </a:fld>
            <a:endParaRPr lang="en-US"/>
          </a:p>
        </p:txBody>
      </p:sp>
    </p:spTree>
    <p:extLst>
      <p:ext uri="{BB962C8B-B14F-4D97-AF65-F5344CB8AC3E}">
        <p14:creationId xmlns:p14="http://schemas.microsoft.com/office/powerpoint/2010/main" val="396196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216E-3575-4117-B2F4-584B97C1B886}"/>
              </a:ext>
            </a:extLst>
          </p:cNvPr>
          <p:cNvSpPr>
            <a:spLocks noGrp="1"/>
          </p:cNvSpPr>
          <p:nvPr>
            <p:ph type="title"/>
          </p:nvPr>
        </p:nvSpPr>
        <p:spPr/>
        <p:txBody>
          <a:bodyPr>
            <a:normAutofit/>
          </a:bodyPr>
          <a:lstStyle/>
          <a:p>
            <a:r>
              <a:rPr lang="en-US" dirty="0"/>
              <a:t>JavaScript Syntax Rules </a:t>
            </a:r>
          </a:p>
        </p:txBody>
      </p:sp>
      <p:sp>
        <p:nvSpPr>
          <p:cNvPr id="6" name="Content Placeholder 5">
            <a:extLst>
              <a:ext uri="{FF2B5EF4-FFF2-40B4-BE49-F238E27FC236}">
                <a16:creationId xmlns:a16="http://schemas.microsoft.com/office/drawing/2014/main" id="{8279E584-830D-46AF-895B-D1253B775E4C}"/>
              </a:ext>
            </a:extLst>
          </p:cNvPr>
          <p:cNvSpPr>
            <a:spLocks noGrp="1"/>
          </p:cNvSpPr>
          <p:nvPr>
            <p:ph idx="1"/>
          </p:nvPr>
        </p:nvSpPr>
        <p:spPr/>
        <p:txBody>
          <a:bodyPr/>
          <a:lstStyle/>
          <a:p>
            <a:pPr lvl="0"/>
            <a:r>
              <a:rPr lang="en-US" dirty="0"/>
              <a:t>JavaScript is case-sensitive.</a:t>
            </a:r>
          </a:p>
          <a:p>
            <a:pPr lvl="0"/>
            <a:r>
              <a:rPr lang="en-US" dirty="0"/>
              <a:t>Each JavaScript statement ends with a semicolon. </a:t>
            </a:r>
          </a:p>
          <a:p>
            <a:pPr lvl="0"/>
            <a:r>
              <a:rPr lang="en-US" dirty="0"/>
              <a:t>JavaScript ignores extra whitespace within statements.</a:t>
            </a:r>
          </a:p>
          <a:p>
            <a:endParaRPr lang="en-US" dirty="0"/>
          </a:p>
        </p:txBody>
      </p:sp>
      <p:sp>
        <p:nvSpPr>
          <p:cNvPr id="3" name="Date Placeholder 2">
            <a:extLst>
              <a:ext uri="{FF2B5EF4-FFF2-40B4-BE49-F238E27FC236}">
                <a16:creationId xmlns:a16="http://schemas.microsoft.com/office/drawing/2014/main" id="{941CFE68-020C-4D6F-98DB-33E106D6A786}"/>
              </a:ext>
            </a:extLst>
          </p:cNvPr>
          <p:cNvSpPr>
            <a:spLocks noGrp="1"/>
          </p:cNvSpPr>
          <p:nvPr>
            <p:ph type="dt" sz="half" idx="10"/>
          </p:nvPr>
        </p:nvSpPr>
        <p:spPr/>
        <p:txBody>
          <a:bodyPr/>
          <a:lstStyle/>
          <a:p>
            <a:fld id="{76ACCAA6-1218-4ED1-84A5-CD2886FB0F69}" type="datetime1">
              <a:rPr lang="en-US" smtClean="0"/>
              <a:t>9/28/2019</a:t>
            </a:fld>
            <a:endParaRPr lang="en-US"/>
          </a:p>
        </p:txBody>
      </p:sp>
      <p:sp>
        <p:nvSpPr>
          <p:cNvPr id="4" name="Footer Placeholder 3">
            <a:extLst>
              <a:ext uri="{FF2B5EF4-FFF2-40B4-BE49-F238E27FC236}">
                <a16:creationId xmlns:a16="http://schemas.microsoft.com/office/drawing/2014/main" id="{0B91B7EA-2E28-4305-A720-794A3D49EE7B}"/>
              </a:ext>
            </a:extLst>
          </p:cNvPr>
          <p:cNvSpPr>
            <a:spLocks noGrp="1"/>
          </p:cNvSpPr>
          <p:nvPr>
            <p:ph type="ftr" sz="quarter" idx="11"/>
          </p:nvPr>
        </p:nvSpPr>
        <p:spPr/>
        <p:txBody>
          <a:bodyPr/>
          <a:lstStyle/>
          <a:p>
            <a:r>
              <a:rPr lang="en-US"/>
              <a:t>Copyright ©2015 - 2019 Carl M. Burnett</a:t>
            </a:r>
          </a:p>
        </p:txBody>
      </p:sp>
      <p:sp>
        <p:nvSpPr>
          <p:cNvPr id="5" name="Slide Number Placeholder 4">
            <a:extLst>
              <a:ext uri="{FF2B5EF4-FFF2-40B4-BE49-F238E27FC236}">
                <a16:creationId xmlns:a16="http://schemas.microsoft.com/office/drawing/2014/main" id="{C7F6FE74-75AA-4DF6-B43F-66D8B46556FA}"/>
              </a:ext>
            </a:extLst>
          </p:cNvPr>
          <p:cNvSpPr>
            <a:spLocks noGrp="1"/>
          </p:cNvSpPr>
          <p:nvPr>
            <p:ph type="sldNum" sz="quarter" idx="12"/>
          </p:nvPr>
        </p:nvSpPr>
        <p:spPr/>
        <p:txBody>
          <a:bodyPr/>
          <a:lstStyle/>
          <a:p>
            <a:fld id="{3D46CBA2-ECE5-4BE9-B546-6761E0E67089}" type="slidenum">
              <a:rPr lang="en-US" smtClean="0"/>
              <a:t>19</a:t>
            </a:fld>
            <a:endParaRPr lang="en-US"/>
          </a:p>
        </p:txBody>
      </p:sp>
    </p:spTree>
    <p:extLst>
      <p:ext uri="{BB962C8B-B14F-4D97-AF65-F5344CB8AC3E}">
        <p14:creationId xmlns:p14="http://schemas.microsoft.com/office/powerpoint/2010/main" val="105039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Building Blocks</a:t>
            </a:r>
          </a:p>
        </p:txBody>
      </p:sp>
      <p:sp>
        <p:nvSpPr>
          <p:cNvPr id="4" name="Date Placeholder 3"/>
          <p:cNvSpPr>
            <a:spLocks noGrp="1"/>
          </p:cNvSpPr>
          <p:nvPr>
            <p:ph type="dt" sz="half" idx="10"/>
          </p:nvPr>
        </p:nvSpPr>
        <p:spPr/>
        <p:txBody>
          <a:bodyPr/>
          <a:lstStyle/>
          <a:p>
            <a:fld id="{BA95EA48-BF48-44BE-B13E-711B3392A6E3}"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a:t>Copyright ©2015 - 2019 Carl M. Burnett</a:t>
            </a:r>
            <a:endParaRPr lang="en-US" dirty="0"/>
          </a:p>
        </p:txBody>
      </p:sp>
      <p:sp>
        <p:nvSpPr>
          <p:cNvPr id="5" name="Slide Number Placeholder 4"/>
          <p:cNvSpPr>
            <a:spLocks noGrp="1"/>
          </p:cNvSpPr>
          <p:nvPr>
            <p:ph type="sldNum" sz="quarter" idx="12"/>
          </p:nvPr>
        </p:nvSpPr>
        <p:spPr/>
        <p:txBody>
          <a:bodyPr/>
          <a:lstStyle/>
          <a:p>
            <a:pPr>
              <a:defRPr/>
            </a:pPr>
            <a:fld id="{BDC207AC-44E2-4E0C-A861-3776DCCCA189}" type="slidenum">
              <a:rPr lang="en-US" smtClean="0"/>
              <a:pPr>
                <a:defRPr/>
              </a:pPr>
              <a:t>2</a:t>
            </a:fld>
            <a:endParaRPr lang="en-US" dirty="0"/>
          </a:p>
        </p:txBody>
      </p:sp>
      <p:sp>
        <p:nvSpPr>
          <p:cNvPr id="7" name="Cube 6"/>
          <p:cNvSpPr/>
          <p:nvPr/>
        </p:nvSpPr>
        <p:spPr>
          <a:xfrm>
            <a:off x="317321" y="1434465"/>
            <a:ext cx="2167343" cy="74295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mj-lt"/>
              </a:rPr>
              <a:t>Hypertext</a:t>
            </a:r>
          </a:p>
        </p:txBody>
      </p:sp>
      <p:sp>
        <p:nvSpPr>
          <p:cNvPr id="8" name="Cube 7"/>
          <p:cNvSpPr/>
          <p:nvPr/>
        </p:nvSpPr>
        <p:spPr>
          <a:xfrm>
            <a:off x="2484664" y="2114550"/>
            <a:ext cx="2167343" cy="742950"/>
          </a:xfrm>
          <a:prstGeom prst="cub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mj-lt"/>
              </a:rPr>
              <a:t>Stylization</a:t>
            </a:r>
          </a:p>
        </p:txBody>
      </p:sp>
      <p:sp>
        <p:nvSpPr>
          <p:cNvPr id="9" name="Cube 8"/>
          <p:cNvSpPr/>
          <p:nvPr/>
        </p:nvSpPr>
        <p:spPr>
          <a:xfrm>
            <a:off x="6561367" y="3706586"/>
            <a:ext cx="2167343" cy="742950"/>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mj-lt"/>
              </a:rPr>
              <a:t>Metadata</a:t>
            </a:r>
          </a:p>
        </p:txBody>
      </p:sp>
      <p:sp>
        <p:nvSpPr>
          <p:cNvPr id="10" name="Cube 9"/>
          <p:cNvSpPr/>
          <p:nvPr/>
        </p:nvSpPr>
        <p:spPr>
          <a:xfrm>
            <a:off x="4671604" y="2792186"/>
            <a:ext cx="2167343" cy="742950"/>
          </a:xfrm>
          <a:prstGeom prst="cub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mj-lt"/>
              </a:rPr>
              <a:t>Interactivity</a:t>
            </a:r>
          </a:p>
        </p:txBody>
      </p:sp>
    </p:spTree>
    <p:extLst>
      <p:ext uri="{BB962C8B-B14F-4D97-AF65-F5344CB8AC3E}">
        <p14:creationId xmlns:p14="http://schemas.microsoft.com/office/powerpoint/2010/main" val="16319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CDB1-2D89-4AB4-9BCB-6F47C1B29852}"/>
              </a:ext>
            </a:extLst>
          </p:cNvPr>
          <p:cNvSpPr>
            <a:spLocks noGrp="1"/>
          </p:cNvSpPr>
          <p:nvPr>
            <p:ph type="title"/>
          </p:nvPr>
        </p:nvSpPr>
        <p:spPr/>
        <p:txBody>
          <a:bodyPr>
            <a:normAutofit/>
          </a:bodyPr>
          <a:lstStyle/>
          <a:p>
            <a:r>
              <a:rPr lang="en-US" dirty="0"/>
              <a:t>Camel Casing Notation</a:t>
            </a:r>
          </a:p>
        </p:txBody>
      </p:sp>
      <p:sp>
        <p:nvSpPr>
          <p:cNvPr id="3" name="Content Placeholder 2">
            <a:extLst>
              <a:ext uri="{FF2B5EF4-FFF2-40B4-BE49-F238E27FC236}">
                <a16:creationId xmlns:a16="http://schemas.microsoft.com/office/drawing/2014/main" id="{44F917FA-51EC-49D3-941D-0C78476067D0}"/>
              </a:ext>
            </a:extLst>
          </p:cNvPr>
          <p:cNvSpPr>
            <a:spLocks noGrp="1"/>
          </p:cNvSpPr>
          <p:nvPr>
            <p:ph idx="1"/>
          </p:nvPr>
        </p:nvSpPr>
        <p:spPr/>
        <p:txBody>
          <a:bodyPr/>
          <a:lstStyle/>
          <a:p>
            <a:r>
              <a:rPr lang="en-US" dirty="0" err="1"/>
              <a:t>taxRate</a:t>
            </a:r>
            <a:r>
              <a:rPr lang="en-US" dirty="0"/>
              <a:t>		</a:t>
            </a:r>
            <a:r>
              <a:rPr lang="en-US" dirty="0" err="1"/>
              <a:t>tax_rate</a:t>
            </a:r>
            <a:endParaRPr lang="en-US" dirty="0"/>
          </a:p>
          <a:p>
            <a:r>
              <a:rPr lang="en-US" dirty="0" err="1"/>
              <a:t>calculateClick</a:t>
            </a:r>
            <a:r>
              <a:rPr lang="en-US" dirty="0"/>
              <a:t>	</a:t>
            </a:r>
            <a:r>
              <a:rPr lang="en-US" dirty="0" err="1"/>
              <a:t>calculate_click</a:t>
            </a:r>
            <a:endParaRPr lang="en-US" dirty="0"/>
          </a:p>
          <a:p>
            <a:r>
              <a:rPr lang="en-US" dirty="0" err="1"/>
              <a:t>emailAddress</a:t>
            </a:r>
            <a:r>
              <a:rPr lang="en-US" dirty="0"/>
              <a:t>	</a:t>
            </a:r>
            <a:r>
              <a:rPr lang="en-US" dirty="0" err="1"/>
              <a:t>email_address</a:t>
            </a:r>
            <a:endParaRPr lang="en-US" dirty="0"/>
          </a:p>
          <a:p>
            <a:r>
              <a:rPr lang="en-US" dirty="0" err="1"/>
              <a:t>futureValue</a:t>
            </a:r>
            <a:r>
              <a:rPr lang="en-US" dirty="0"/>
              <a:t>	</a:t>
            </a:r>
            <a:r>
              <a:rPr lang="en-US" dirty="0" err="1"/>
              <a:t>future_value</a:t>
            </a:r>
            <a:endParaRPr lang="en-US" dirty="0"/>
          </a:p>
          <a:p>
            <a:endParaRPr lang="en-US" dirty="0"/>
          </a:p>
        </p:txBody>
      </p:sp>
      <p:sp>
        <p:nvSpPr>
          <p:cNvPr id="4" name="Date Placeholder 3">
            <a:extLst>
              <a:ext uri="{FF2B5EF4-FFF2-40B4-BE49-F238E27FC236}">
                <a16:creationId xmlns:a16="http://schemas.microsoft.com/office/drawing/2014/main" id="{F46D3010-FE91-4C9A-88AD-FA770471309D}"/>
              </a:ext>
            </a:extLst>
          </p:cNvPr>
          <p:cNvSpPr>
            <a:spLocks noGrp="1"/>
          </p:cNvSpPr>
          <p:nvPr>
            <p:ph type="dt" sz="half" idx="10"/>
          </p:nvPr>
        </p:nvSpPr>
        <p:spPr/>
        <p:txBody>
          <a:bodyPr/>
          <a:lstStyle/>
          <a:p>
            <a:fld id="{45309589-C5C6-4580-9FAE-2669D039221D}" type="datetime1">
              <a:rPr lang="en-US" smtClean="0"/>
              <a:t>9/28/2019</a:t>
            </a:fld>
            <a:endParaRPr lang="en-US"/>
          </a:p>
        </p:txBody>
      </p:sp>
      <p:sp>
        <p:nvSpPr>
          <p:cNvPr id="5" name="Footer Placeholder 4">
            <a:extLst>
              <a:ext uri="{FF2B5EF4-FFF2-40B4-BE49-F238E27FC236}">
                <a16:creationId xmlns:a16="http://schemas.microsoft.com/office/drawing/2014/main" id="{C7AE0AD1-A405-47C1-85EF-AFDF35D5C142}"/>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B4712DE1-B1E7-4A91-8DE4-954EFE42F438}"/>
              </a:ext>
            </a:extLst>
          </p:cNvPr>
          <p:cNvSpPr>
            <a:spLocks noGrp="1"/>
          </p:cNvSpPr>
          <p:nvPr>
            <p:ph type="sldNum" sz="quarter" idx="12"/>
          </p:nvPr>
        </p:nvSpPr>
        <p:spPr/>
        <p:txBody>
          <a:bodyPr/>
          <a:lstStyle/>
          <a:p>
            <a:fld id="{3D46CBA2-ECE5-4BE9-B546-6761E0E67089}" type="slidenum">
              <a:rPr lang="en-US" smtClean="0"/>
              <a:t>20</a:t>
            </a:fld>
            <a:endParaRPr lang="en-US"/>
          </a:p>
        </p:txBody>
      </p:sp>
    </p:spTree>
    <p:extLst>
      <p:ext uri="{BB962C8B-B14F-4D97-AF65-F5344CB8AC3E}">
        <p14:creationId xmlns:p14="http://schemas.microsoft.com/office/powerpoint/2010/main" val="3530735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28B4-0160-41DF-8779-2112610FD9CB}"/>
              </a:ext>
            </a:extLst>
          </p:cNvPr>
          <p:cNvSpPr>
            <a:spLocks noGrp="1"/>
          </p:cNvSpPr>
          <p:nvPr>
            <p:ph type="title"/>
          </p:nvPr>
        </p:nvSpPr>
        <p:spPr/>
        <p:txBody>
          <a:bodyPr>
            <a:normAutofit/>
          </a:bodyPr>
          <a:lstStyle/>
          <a:p>
            <a:r>
              <a:rPr lang="en-US" dirty="0"/>
              <a:t>JavaScript Reserved Words</a:t>
            </a:r>
          </a:p>
        </p:txBody>
      </p:sp>
      <p:sp>
        <p:nvSpPr>
          <p:cNvPr id="3" name="Content Placeholder 2">
            <a:extLst>
              <a:ext uri="{FF2B5EF4-FFF2-40B4-BE49-F238E27FC236}">
                <a16:creationId xmlns:a16="http://schemas.microsoft.com/office/drawing/2014/main" id="{D5BBC371-B5BE-47EF-8102-905E73914901}"/>
              </a:ext>
            </a:extLst>
          </p:cNvPr>
          <p:cNvSpPr>
            <a:spLocks noGrp="1"/>
          </p:cNvSpPr>
          <p:nvPr>
            <p:ph idx="1"/>
          </p:nvPr>
        </p:nvSpPr>
        <p:spPr/>
        <p:txBody>
          <a:bodyPr/>
          <a:lstStyle/>
          <a:p>
            <a:r>
              <a:rPr lang="en-US" dirty="0">
                <a:hlinkClick r:id="rId2"/>
              </a:rPr>
              <a:t>JavaScript Reserved Words</a:t>
            </a:r>
            <a:endParaRPr lang="en-US" dirty="0"/>
          </a:p>
          <a:p>
            <a:endParaRPr lang="en-US" dirty="0"/>
          </a:p>
        </p:txBody>
      </p:sp>
      <p:sp>
        <p:nvSpPr>
          <p:cNvPr id="4" name="Date Placeholder 3">
            <a:extLst>
              <a:ext uri="{FF2B5EF4-FFF2-40B4-BE49-F238E27FC236}">
                <a16:creationId xmlns:a16="http://schemas.microsoft.com/office/drawing/2014/main" id="{6B008F92-5F1F-41D2-BA59-E5E990743E21}"/>
              </a:ext>
            </a:extLst>
          </p:cNvPr>
          <p:cNvSpPr>
            <a:spLocks noGrp="1"/>
          </p:cNvSpPr>
          <p:nvPr>
            <p:ph type="dt" sz="half" idx="10"/>
          </p:nvPr>
        </p:nvSpPr>
        <p:spPr/>
        <p:txBody>
          <a:bodyPr/>
          <a:lstStyle/>
          <a:p>
            <a:fld id="{B66C1E35-5B92-4F41-B129-2165EF20DA4E}" type="datetime1">
              <a:rPr lang="en-US" smtClean="0"/>
              <a:t>9/28/2019</a:t>
            </a:fld>
            <a:endParaRPr lang="en-US"/>
          </a:p>
        </p:txBody>
      </p:sp>
      <p:sp>
        <p:nvSpPr>
          <p:cNvPr id="5" name="Footer Placeholder 4">
            <a:extLst>
              <a:ext uri="{FF2B5EF4-FFF2-40B4-BE49-F238E27FC236}">
                <a16:creationId xmlns:a16="http://schemas.microsoft.com/office/drawing/2014/main" id="{6792620F-60A2-47A9-B52F-71F1C06797D0}"/>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0A5EB114-A40E-48D4-A001-BFF13F70B33A}"/>
              </a:ext>
            </a:extLst>
          </p:cNvPr>
          <p:cNvSpPr>
            <a:spLocks noGrp="1"/>
          </p:cNvSpPr>
          <p:nvPr>
            <p:ph type="sldNum" sz="quarter" idx="12"/>
          </p:nvPr>
        </p:nvSpPr>
        <p:spPr/>
        <p:txBody>
          <a:bodyPr/>
          <a:lstStyle/>
          <a:p>
            <a:fld id="{3D46CBA2-ECE5-4BE9-B546-6761E0E67089}" type="slidenum">
              <a:rPr lang="en-US" smtClean="0"/>
              <a:t>21</a:t>
            </a:fld>
            <a:endParaRPr lang="en-US"/>
          </a:p>
        </p:txBody>
      </p:sp>
    </p:spTree>
    <p:extLst>
      <p:ext uri="{BB962C8B-B14F-4D97-AF65-F5344CB8AC3E}">
        <p14:creationId xmlns:p14="http://schemas.microsoft.com/office/powerpoint/2010/main" val="231867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905B-4B4E-4AA0-92D9-5A002D9B1A43}"/>
              </a:ext>
            </a:extLst>
          </p:cNvPr>
          <p:cNvSpPr>
            <a:spLocks noGrp="1"/>
          </p:cNvSpPr>
          <p:nvPr>
            <p:ph type="title"/>
          </p:nvPr>
        </p:nvSpPr>
        <p:spPr/>
        <p:txBody>
          <a:bodyPr>
            <a:normAutofit/>
          </a:bodyPr>
          <a:lstStyle/>
          <a:p>
            <a:r>
              <a:rPr lang="en-US" dirty="0"/>
              <a:t>JavaScript Code Comments </a:t>
            </a:r>
          </a:p>
        </p:txBody>
      </p:sp>
      <p:sp>
        <p:nvSpPr>
          <p:cNvPr id="3" name="Content Placeholder 2">
            <a:extLst>
              <a:ext uri="{FF2B5EF4-FFF2-40B4-BE49-F238E27FC236}">
                <a16:creationId xmlns:a16="http://schemas.microsoft.com/office/drawing/2014/main" id="{53C46A25-5066-4E8D-8907-33179E341DF1}"/>
              </a:ext>
            </a:extLst>
          </p:cNvPr>
          <p:cNvSpPr>
            <a:spLocks noGrp="1"/>
          </p:cNvSpPr>
          <p:nvPr>
            <p:ph idx="1"/>
          </p:nvPr>
        </p:nvSpPr>
        <p:spPr>
          <a:xfrm>
            <a:off x="457200" y="1451610"/>
            <a:ext cx="8305800" cy="3291840"/>
          </a:xfrm>
        </p:spPr>
        <p:txBody>
          <a:bodyPr>
            <a:normAutofit fontScale="92500" lnSpcReduction="10000"/>
          </a:bodyPr>
          <a:lstStyle/>
          <a:p>
            <a:pPr marL="0" indent="0">
              <a:buNone/>
            </a:pPr>
            <a:r>
              <a:rPr lang="en-US" sz="900" dirty="0">
                <a:highlight>
                  <a:srgbClr val="FFFF00"/>
                </a:highlight>
              </a:rPr>
              <a:t>/* this application validates a user's entries for  joining our email list */</a:t>
            </a:r>
          </a:p>
          <a:p>
            <a:pPr marL="0" indent="0">
              <a:buNone/>
            </a:pPr>
            <a:r>
              <a:rPr lang="en-US" sz="900" dirty="0" err="1"/>
              <a:t>var</a:t>
            </a:r>
            <a:r>
              <a:rPr lang="en-US" sz="900" dirty="0"/>
              <a:t> $ = function(id) {         </a:t>
            </a:r>
            <a:r>
              <a:rPr lang="en-US" sz="900" dirty="0">
                <a:highlight>
                  <a:srgbClr val="FFFF00"/>
                </a:highlight>
              </a:rPr>
              <a:t>// the $ function</a:t>
            </a:r>
          </a:p>
          <a:p>
            <a:pPr marL="0" indent="0">
              <a:buNone/>
            </a:pPr>
            <a:r>
              <a:rPr lang="en-US" sz="900" dirty="0"/>
              <a:t>    return </a:t>
            </a:r>
            <a:r>
              <a:rPr lang="en-US" sz="900" dirty="0" err="1"/>
              <a:t>document.getElementById</a:t>
            </a:r>
            <a:r>
              <a:rPr lang="en-US" sz="900" dirty="0"/>
              <a:t>(id);</a:t>
            </a:r>
          </a:p>
          <a:p>
            <a:pPr marL="0" indent="0">
              <a:buNone/>
            </a:pPr>
            <a:r>
              <a:rPr lang="en-US" sz="900" dirty="0"/>
              <a:t>}</a:t>
            </a:r>
          </a:p>
          <a:p>
            <a:pPr marL="0" indent="0">
              <a:buNone/>
            </a:pPr>
            <a:r>
              <a:rPr lang="en-US" sz="900" dirty="0">
                <a:highlight>
                  <a:srgbClr val="FFFF00"/>
                </a:highlight>
              </a:rPr>
              <a:t>// this function gets and validates the user entries</a:t>
            </a:r>
          </a:p>
          <a:p>
            <a:pPr marL="0" indent="0">
              <a:buNone/>
            </a:pPr>
            <a:r>
              <a:rPr lang="en-US" sz="900" dirty="0" err="1"/>
              <a:t>var</a:t>
            </a:r>
            <a:r>
              <a:rPr lang="en-US" sz="900" dirty="0"/>
              <a:t> </a:t>
            </a:r>
            <a:r>
              <a:rPr lang="en-US" sz="900" dirty="0" err="1"/>
              <a:t>joinList</a:t>
            </a:r>
            <a:r>
              <a:rPr lang="en-US" sz="900" dirty="0"/>
              <a:t> = function() {</a:t>
            </a:r>
          </a:p>
          <a:p>
            <a:pPr marL="0" indent="0">
              <a:buNone/>
            </a:pPr>
            <a:r>
              <a:rPr lang="en-US" sz="900" dirty="0"/>
              <a:t>    </a:t>
            </a:r>
            <a:r>
              <a:rPr lang="en-US" sz="900" dirty="0" err="1"/>
              <a:t>var</a:t>
            </a:r>
            <a:r>
              <a:rPr lang="en-US" sz="900" dirty="0"/>
              <a:t> emailAddress1 = $("email_address1").value;</a:t>
            </a:r>
          </a:p>
          <a:p>
            <a:pPr marL="0" indent="0">
              <a:buNone/>
            </a:pPr>
            <a:r>
              <a:rPr lang="en-US" sz="900" dirty="0"/>
              <a:t>    </a:t>
            </a:r>
            <a:r>
              <a:rPr lang="en-US" sz="900" dirty="0" err="1"/>
              <a:t>var</a:t>
            </a:r>
            <a:r>
              <a:rPr lang="en-US" sz="900" dirty="0"/>
              <a:t> emailAddress2 = $("email_address2").value;</a:t>
            </a:r>
          </a:p>
          <a:p>
            <a:pPr marL="0" indent="0">
              <a:buNone/>
            </a:pPr>
            <a:r>
              <a:rPr lang="en-US" sz="900" dirty="0"/>
              <a:t>    </a:t>
            </a:r>
            <a:r>
              <a:rPr lang="en-US" sz="900" dirty="0" err="1"/>
              <a:t>var</a:t>
            </a:r>
            <a:r>
              <a:rPr lang="en-US" sz="900" dirty="0"/>
              <a:t> </a:t>
            </a:r>
            <a:r>
              <a:rPr lang="en-US" sz="900" dirty="0" err="1"/>
              <a:t>firstName</a:t>
            </a:r>
            <a:r>
              <a:rPr lang="en-US" sz="900" dirty="0"/>
              <a:t> = $("</a:t>
            </a:r>
            <a:r>
              <a:rPr lang="en-US" sz="900" dirty="0" err="1"/>
              <a:t>first_name</a:t>
            </a:r>
            <a:r>
              <a:rPr lang="en-US" sz="900" dirty="0"/>
              <a:t>").value;</a:t>
            </a:r>
          </a:p>
          <a:p>
            <a:pPr marL="0" indent="0">
              <a:buNone/>
            </a:pPr>
            <a:r>
              <a:rPr lang="en-US" sz="900" dirty="0"/>
              <a:t>    </a:t>
            </a:r>
            <a:r>
              <a:rPr lang="en-US" sz="900" dirty="0" err="1"/>
              <a:t>var</a:t>
            </a:r>
            <a:r>
              <a:rPr lang="en-US" sz="900" dirty="0"/>
              <a:t> </a:t>
            </a:r>
            <a:r>
              <a:rPr lang="en-US" sz="900" dirty="0" err="1"/>
              <a:t>isValid</a:t>
            </a:r>
            <a:r>
              <a:rPr lang="en-US" sz="900" dirty="0"/>
              <a:t> = true;</a:t>
            </a:r>
          </a:p>
          <a:p>
            <a:pPr marL="0" indent="0">
              <a:buNone/>
            </a:pPr>
            <a:r>
              <a:rPr lang="en-US" sz="900" dirty="0"/>
              <a:t> </a:t>
            </a:r>
          </a:p>
          <a:p>
            <a:pPr marL="0" indent="0">
              <a:buNone/>
            </a:pPr>
            <a:r>
              <a:rPr lang="en-US" sz="900" dirty="0">
                <a:highlight>
                  <a:srgbClr val="FFFF00"/>
                </a:highlight>
              </a:rPr>
              <a:t>    // validate the first entry</a:t>
            </a:r>
          </a:p>
          <a:p>
            <a:pPr marL="0" indent="0">
              <a:buNone/>
            </a:pPr>
            <a:r>
              <a:rPr lang="en-US" sz="900" dirty="0"/>
              <a:t>    if (emailAddress1 == "") { </a:t>
            </a:r>
          </a:p>
          <a:p>
            <a:pPr marL="0" indent="0">
              <a:buNone/>
            </a:pPr>
            <a:r>
              <a:rPr lang="en-US" sz="900" dirty="0"/>
              <a:t>        $("email_address1_error").</a:t>
            </a:r>
            <a:r>
              <a:rPr lang="en-US" sz="900" dirty="0" err="1"/>
              <a:t>firstChild.nodeValue</a:t>
            </a:r>
            <a:r>
              <a:rPr lang="en-US" sz="900" dirty="0"/>
              <a:t> = </a:t>
            </a:r>
          </a:p>
          <a:p>
            <a:pPr marL="0" indent="0">
              <a:buNone/>
            </a:pPr>
            <a:r>
              <a:rPr lang="en-US" sz="900" dirty="0"/>
              <a:t>            "This field is required.";</a:t>
            </a:r>
          </a:p>
          <a:p>
            <a:pPr marL="0" indent="0">
              <a:buNone/>
            </a:pPr>
            <a:r>
              <a:rPr lang="en-US" sz="900" dirty="0"/>
              <a:t>        </a:t>
            </a:r>
            <a:r>
              <a:rPr lang="en-US" sz="900" dirty="0" err="1"/>
              <a:t>isValid</a:t>
            </a:r>
            <a:r>
              <a:rPr lang="en-US" sz="900" dirty="0"/>
              <a:t> = false;       </a:t>
            </a:r>
            <a:r>
              <a:rPr lang="en-US" sz="900" dirty="0">
                <a:highlight>
                  <a:srgbClr val="FFFF00"/>
                </a:highlight>
              </a:rPr>
              <a:t>// set valid switch to off</a:t>
            </a:r>
          </a:p>
          <a:p>
            <a:pPr marL="0" indent="0">
              <a:buNone/>
            </a:pPr>
            <a:r>
              <a:rPr lang="en-US" sz="900" dirty="0"/>
              <a:t>    } else {</a:t>
            </a:r>
          </a:p>
          <a:p>
            <a:pPr marL="0" indent="0">
              <a:buNone/>
            </a:pPr>
            <a:r>
              <a:rPr lang="en-US" sz="900" dirty="0"/>
              <a:t>        $("email_address1_error").</a:t>
            </a:r>
            <a:r>
              <a:rPr lang="en-US" sz="900" dirty="0" err="1"/>
              <a:t>firstChild.nodeValue</a:t>
            </a:r>
            <a:r>
              <a:rPr lang="en-US" sz="900" dirty="0"/>
              <a:t> = "";</a:t>
            </a:r>
          </a:p>
          <a:p>
            <a:pPr marL="0" indent="0">
              <a:buNone/>
            </a:pPr>
            <a:r>
              <a:rPr lang="en-US" sz="900" dirty="0"/>
              <a:t>    } </a:t>
            </a:r>
          </a:p>
          <a:p>
            <a:pPr marL="0" indent="0">
              <a:buNone/>
            </a:pPr>
            <a:r>
              <a:rPr lang="en-US" sz="900" dirty="0"/>
              <a:t> </a:t>
            </a:r>
          </a:p>
          <a:p>
            <a:pPr marL="0" indent="0">
              <a:buNone/>
            </a:pPr>
            <a:r>
              <a:rPr lang="en-US" sz="900" dirty="0">
                <a:highlight>
                  <a:srgbClr val="FFFF00"/>
                </a:highlight>
              </a:rPr>
              <a:t>    // validate the second entry</a:t>
            </a:r>
          </a:p>
          <a:p>
            <a:pPr marL="0" indent="0">
              <a:buNone/>
            </a:pPr>
            <a:r>
              <a:rPr lang="en-US" sz="900" dirty="0"/>
              <a:t>    ...</a:t>
            </a:r>
          </a:p>
          <a:p>
            <a:pPr marL="0" indent="0">
              <a:buNone/>
            </a:pPr>
            <a:r>
              <a:rPr lang="en-US" sz="900" dirty="0"/>
              <a:t>    ...</a:t>
            </a:r>
          </a:p>
          <a:p>
            <a:pPr marL="0" indent="0">
              <a:buNone/>
            </a:pPr>
            <a:r>
              <a:rPr lang="en-US" sz="900" dirty="0"/>
              <a:t>};</a:t>
            </a:r>
          </a:p>
          <a:p>
            <a:pPr marL="0" indent="0">
              <a:buNone/>
            </a:pPr>
            <a:endParaRPr lang="en-US" sz="900" dirty="0"/>
          </a:p>
        </p:txBody>
      </p:sp>
      <p:sp>
        <p:nvSpPr>
          <p:cNvPr id="4" name="Date Placeholder 3">
            <a:extLst>
              <a:ext uri="{FF2B5EF4-FFF2-40B4-BE49-F238E27FC236}">
                <a16:creationId xmlns:a16="http://schemas.microsoft.com/office/drawing/2014/main" id="{0B38AC4E-F65C-41AB-84E3-4A6521230958}"/>
              </a:ext>
            </a:extLst>
          </p:cNvPr>
          <p:cNvSpPr>
            <a:spLocks noGrp="1"/>
          </p:cNvSpPr>
          <p:nvPr>
            <p:ph type="dt" sz="half" idx="10"/>
          </p:nvPr>
        </p:nvSpPr>
        <p:spPr/>
        <p:txBody>
          <a:bodyPr/>
          <a:lstStyle/>
          <a:p>
            <a:fld id="{65077846-3EB7-43AA-A747-790E602F3AFB}" type="datetime1">
              <a:rPr lang="en-US" smtClean="0"/>
              <a:t>9/28/2019</a:t>
            </a:fld>
            <a:endParaRPr lang="en-US"/>
          </a:p>
        </p:txBody>
      </p:sp>
      <p:sp>
        <p:nvSpPr>
          <p:cNvPr id="5" name="Footer Placeholder 4">
            <a:extLst>
              <a:ext uri="{FF2B5EF4-FFF2-40B4-BE49-F238E27FC236}">
                <a16:creationId xmlns:a16="http://schemas.microsoft.com/office/drawing/2014/main" id="{A4127A65-49EA-497C-85DA-95A331974217}"/>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38594BE5-ACA1-49AB-B65C-5F11B8ACDDA2}"/>
              </a:ext>
            </a:extLst>
          </p:cNvPr>
          <p:cNvSpPr>
            <a:spLocks noGrp="1"/>
          </p:cNvSpPr>
          <p:nvPr>
            <p:ph type="sldNum" sz="quarter" idx="12"/>
          </p:nvPr>
        </p:nvSpPr>
        <p:spPr/>
        <p:txBody>
          <a:bodyPr/>
          <a:lstStyle/>
          <a:p>
            <a:fld id="{3D46CBA2-ECE5-4BE9-B546-6761E0E67089}" type="slidenum">
              <a:rPr lang="en-US" smtClean="0"/>
              <a:t>22</a:t>
            </a:fld>
            <a:endParaRPr lang="en-US"/>
          </a:p>
        </p:txBody>
      </p:sp>
      <p:sp>
        <p:nvSpPr>
          <p:cNvPr id="7" name="Rectangle 6">
            <a:extLst>
              <a:ext uri="{FF2B5EF4-FFF2-40B4-BE49-F238E27FC236}">
                <a16:creationId xmlns:a16="http://schemas.microsoft.com/office/drawing/2014/main" id="{856F55AD-A503-4A58-8C7A-AB2FA735A5BF}"/>
              </a:ext>
            </a:extLst>
          </p:cNvPr>
          <p:cNvSpPr/>
          <p:nvPr/>
        </p:nvSpPr>
        <p:spPr>
          <a:xfrm>
            <a:off x="3733800" y="1624049"/>
            <a:ext cx="5105400" cy="2946961"/>
          </a:xfrm>
          <a:prstGeom prst="rect">
            <a:avLst/>
          </a:prstGeom>
        </p:spPr>
        <p:txBody>
          <a:bodyPr wrap="square">
            <a:spAutoFit/>
          </a:bodyPr>
          <a:lstStyle/>
          <a:p>
            <a:pPr marL="342900" marR="274320" lvl="0" indent="-342900">
              <a:spcBef>
                <a:spcPts val="0"/>
              </a:spcBef>
              <a:spcAft>
                <a:spcPts val="600"/>
              </a:spcAft>
              <a:buFont typeface="Symbol" panose="05050102010706020507" pitchFamily="18" charset="2"/>
              <a:buChar char=""/>
            </a:pPr>
            <a:r>
              <a:rPr lang="en-US" sz="1600" b="1" spc="-10" dirty="0">
                <a:latin typeface="+mj-lt"/>
                <a:ea typeface="Times New Roman" panose="02020603050405020304" pitchFamily="18" charset="0"/>
              </a:rPr>
              <a:t>Block comments begin with </a:t>
            </a:r>
            <a:r>
              <a:rPr lang="en-US" sz="1200" b="1" spc="-10" dirty="0">
                <a:latin typeface="+mj-lt"/>
                <a:ea typeface="Times New Roman" panose="02020603050405020304" pitchFamily="18" charset="0"/>
              </a:rPr>
              <a:t>/*</a:t>
            </a:r>
            <a:r>
              <a:rPr lang="en-US" sz="1600" b="1" spc="-10" dirty="0">
                <a:latin typeface="+mj-lt"/>
                <a:ea typeface="Times New Roman" panose="02020603050405020304" pitchFamily="18" charset="0"/>
              </a:rPr>
              <a:t> and end with </a:t>
            </a:r>
            <a:r>
              <a:rPr lang="en-US" sz="1200" b="1" spc="-10" dirty="0">
                <a:latin typeface="+mj-lt"/>
                <a:ea typeface="Times New Roman" panose="02020603050405020304" pitchFamily="18" charset="0"/>
              </a:rPr>
              <a:t>*/</a:t>
            </a:r>
            <a:r>
              <a:rPr lang="en-US" sz="1600" b="1" spc="-10" dirty="0">
                <a:latin typeface="+mj-lt"/>
                <a:ea typeface="Times New Roman" panose="02020603050405020304" pitchFamily="18" charset="0"/>
              </a:rPr>
              <a:t>.</a:t>
            </a:r>
          </a:p>
          <a:p>
            <a:pPr marL="342900" marR="274320" lvl="0" indent="-342900">
              <a:spcBef>
                <a:spcPts val="0"/>
              </a:spcBef>
              <a:spcAft>
                <a:spcPts val="600"/>
              </a:spcAft>
              <a:buFont typeface="Symbol" panose="05050102010706020507" pitchFamily="18" charset="2"/>
              <a:buChar char=""/>
            </a:pPr>
            <a:r>
              <a:rPr lang="en-US" sz="1600" b="1" spc="-10" dirty="0">
                <a:latin typeface="+mj-lt"/>
                <a:ea typeface="Times New Roman" panose="02020603050405020304" pitchFamily="18" charset="0"/>
              </a:rPr>
              <a:t>Single-line comments begin with two forward slashes and continue to the end of the line.</a:t>
            </a:r>
          </a:p>
          <a:p>
            <a:pPr>
              <a:spcBef>
                <a:spcPts val="1500"/>
              </a:spcBef>
              <a:spcAft>
                <a:spcPts val="600"/>
              </a:spcAft>
              <a:tabLst>
                <a:tab pos="1371600" algn="l"/>
              </a:tabLst>
            </a:pPr>
            <a:r>
              <a:rPr lang="en-US"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Guidelines for using comments</a:t>
            </a:r>
          </a:p>
          <a:p>
            <a:pPr marL="342900" marR="274320" lvl="0" indent="-342900">
              <a:spcBef>
                <a:spcPts val="0"/>
              </a:spcBef>
              <a:spcAft>
                <a:spcPts val="600"/>
              </a:spcAft>
              <a:buFont typeface="Symbol" panose="05050102010706020507" pitchFamily="18" charset="2"/>
              <a:buChar char=""/>
            </a:pPr>
            <a:r>
              <a:rPr lang="en-US" sz="1600" b="1" spc="-10" dirty="0">
                <a:latin typeface="+mj-lt"/>
                <a:ea typeface="Times New Roman" panose="02020603050405020304" pitchFamily="18" charset="0"/>
              </a:rPr>
              <a:t>Use comments to describe portions of code that are hard to understand.</a:t>
            </a:r>
          </a:p>
          <a:p>
            <a:pPr marL="342900" marR="274320" lvl="0" indent="-342900">
              <a:spcBef>
                <a:spcPts val="0"/>
              </a:spcBef>
              <a:spcAft>
                <a:spcPts val="600"/>
              </a:spcAft>
              <a:buFont typeface="Symbol" panose="05050102010706020507" pitchFamily="18" charset="2"/>
              <a:buChar char=""/>
            </a:pPr>
            <a:r>
              <a:rPr lang="en-US" sz="1600" b="1" spc="-10" dirty="0">
                <a:latin typeface="+mj-lt"/>
                <a:ea typeface="Times New Roman" panose="02020603050405020304" pitchFamily="18" charset="0"/>
              </a:rPr>
              <a:t>Use comments to disable portions of code that you don’t want to test.</a:t>
            </a:r>
          </a:p>
          <a:p>
            <a:pPr marL="342900" marR="274320" lvl="0" indent="-342900">
              <a:spcBef>
                <a:spcPts val="0"/>
              </a:spcBef>
              <a:spcAft>
                <a:spcPts val="600"/>
              </a:spcAft>
              <a:buFont typeface="Symbol" panose="05050102010706020507" pitchFamily="18" charset="2"/>
              <a:buChar char=""/>
            </a:pPr>
            <a:r>
              <a:rPr lang="en-US" sz="1600" b="1" spc="-10" dirty="0">
                <a:latin typeface="+mj-lt"/>
                <a:ea typeface="Times New Roman" panose="02020603050405020304" pitchFamily="18" charset="0"/>
              </a:rPr>
              <a:t>Don’t use comments unnecessarily.</a:t>
            </a:r>
          </a:p>
        </p:txBody>
      </p:sp>
    </p:spTree>
    <p:extLst>
      <p:ext uri="{BB962C8B-B14F-4D97-AF65-F5344CB8AC3E}">
        <p14:creationId xmlns:p14="http://schemas.microsoft.com/office/powerpoint/2010/main" val="417562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0253-4A3C-4899-AC17-631D61535819}"/>
              </a:ext>
            </a:extLst>
          </p:cNvPr>
          <p:cNvSpPr>
            <a:spLocks noGrp="1"/>
          </p:cNvSpPr>
          <p:nvPr>
            <p:ph type="title"/>
          </p:nvPr>
        </p:nvSpPr>
        <p:spPr/>
        <p:txBody>
          <a:bodyPr/>
          <a:lstStyle/>
          <a:p>
            <a:r>
              <a:rPr lang="en-US" b="1" dirty="0"/>
              <a:t>JavaScript on W3Schools</a:t>
            </a:r>
          </a:p>
        </p:txBody>
      </p:sp>
      <p:sp>
        <p:nvSpPr>
          <p:cNvPr id="7" name="Content Placeholder 6">
            <a:extLst>
              <a:ext uri="{FF2B5EF4-FFF2-40B4-BE49-F238E27FC236}">
                <a16:creationId xmlns:a16="http://schemas.microsoft.com/office/drawing/2014/main" id="{0B736108-C0EF-4BAE-BD18-4DB1A4D7D642}"/>
              </a:ext>
            </a:extLst>
          </p:cNvPr>
          <p:cNvSpPr>
            <a:spLocks noGrp="1"/>
          </p:cNvSpPr>
          <p:nvPr>
            <p:ph sz="half" idx="1"/>
          </p:nvPr>
        </p:nvSpPr>
        <p:spPr/>
        <p:txBody>
          <a:bodyPr/>
          <a:lstStyle/>
          <a:p>
            <a:r>
              <a:rPr lang="en-US" dirty="0">
                <a:hlinkClick r:id="rId2"/>
              </a:rPr>
              <a:t>Where To</a:t>
            </a:r>
            <a:endParaRPr lang="en-US" dirty="0"/>
          </a:p>
          <a:p>
            <a:r>
              <a:rPr lang="en-US" dirty="0">
                <a:hlinkClick r:id="rId3"/>
              </a:rPr>
              <a:t>Output</a:t>
            </a:r>
            <a:endParaRPr lang="en-US" dirty="0"/>
          </a:p>
          <a:p>
            <a:r>
              <a:rPr lang="en-US" dirty="0">
                <a:hlinkClick r:id="rId4"/>
              </a:rPr>
              <a:t>Statements</a:t>
            </a:r>
            <a:endParaRPr lang="en-US" dirty="0"/>
          </a:p>
          <a:p>
            <a:r>
              <a:rPr lang="en-US" dirty="0">
                <a:hlinkClick r:id="rId5"/>
              </a:rPr>
              <a:t>Syntax</a:t>
            </a:r>
            <a:endParaRPr lang="en-US" dirty="0"/>
          </a:p>
          <a:p>
            <a:r>
              <a:rPr lang="en-US" dirty="0">
                <a:hlinkClick r:id="rId6"/>
              </a:rPr>
              <a:t>Comments</a:t>
            </a:r>
            <a:endParaRPr lang="en-US" dirty="0"/>
          </a:p>
        </p:txBody>
      </p:sp>
      <p:sp>
        <p:nvSpPr>
          <p:cNvPr id="8" name="Content Placeholder 7">
            <a:extLst>
              <a:ext uri="{FF2B5EF4-FFF2-40B4-BE49-F238E27FC236}">
                <a16:creationId xmlns:a16="http://schemas.microsoft.com/office/drawing/2014/main" id="{C83F6A3A-BE3C-49B4-89DC-DDD961E325D8}"/>
              </a:ext>
            </a:extLst>
          </p:cNvPr>
          <p:cNvSpPr>
            <a:spLocks noGrp="1"/>
          </p:cNvSpPr>
          <p:nvPr>
            <p:ph sz="half" idx="2"/>
          </p:nvPr>
        </p:nvSpPr>
        <p:spPr/>
        <p:txBody>
          <a:bodyPr/>
          <a:lstStyle/>
          <a:p>
            <a:r>
              <a:rPr lang="en-US" dirty="0">
                <a:hlinkClick r:id="rId7"/>
              </a:rPr>
              <a:t>Style Guide</a:t>
            </a:r>
            <a:endParaRPr lang="en-US" dirty="0"/>
          </a:p>
          <a:p>
            <a:r>
              <a:rPr lang="en-US" dirty="0">
                <a:hlinkClick r:id="rId8"/>
              </a:rPr>
              <a:t>Best Practices</a:t>
            </a:r>
            <a:endParaRPr lang="en-US" dirty="0"/>
          </a:p>
          <a:p>
            <a:r>
              <a:rPr lang="en-US" dirty="0">
                <a:hlinkClick r:id="rId9"/>
              </a:rPr>
              <a:t>Reserved Words</a:t>
            </a:r>
            <a:endParaRPr lang="en-US" dirty="0"/>
          </a:p>
          <a:p>
            <a:r>
              <a:rPr lang="en-US" dirty="0">
                <a:hlinkClick r:id="rId10"/>
              </a:rPr>
              <a:t>Common Mistakes</a:t>
            </a:r>
            <a:endParaRPr lang="en-US" dirty="0"/>
          </a:p>
        </p:txBody>
      </p:sp>
      <p:sp>
        <p:nvSpPr>
          <p:cNvPr id="3" name="Date Placeholder 2">
            <a:extLst>
              <a:ext uri="{FF2B5EF4-FFF2-40B4-BE49-F238E27FC236}">
                <a16:creationId xmlns:a16="http://schemas.microsoft.com/office/drawing/2014/main" id="{63B8C114-F476-4A65-8297-E849FA518CD0}"/>
              </a:ext>
            </a:extLst>
          </p:cNvPr>
          <p:cNvSpPr>
            <a:spLocks noGrp="1"/>
          </p:cNvSpPr>
          <p:nvPr>
            <p:ph type="dt" sz="half" idx="10"/>
          </p:nvPr>
        </p:nvSpPr>
        <p:spPr/>
        <p:txBody>
          <a:bodyPr/>
          <a:lstStyle/>
          <a:p>
            <a:fld id="{91F78C19-F4A8-44B5-9FA9-C9C351C47DEB}" type="datetime1">
              <a:rPr lang="en-US" smtClean="0"/>
              <a:t>9/28/2019</a:t>
            </a:fld>
            <a:endParaRPr lang="en-US"/>
          </a:p>
        </p:txBody>
      </p:sp>
      <p:sp>
        <p:nvSpPr>
          <p:cNvPr id="4" name="Footer Placeholder 3">
            <a:extLst>
              <a:ext uri="{FF2B5EF4-FFF2-40B4-BE49-F238E27FC236}">
                <a16:creationId xmlns:a16="http://schemas.microsoft.com/office/drawing/2014/main" id="{6E5291D6-4A10-4844-90E0-C3C732985BF7}"/>
              </a:ext>
            </a:extLst>
          </p:cNvPr>
          <p:cNvSpPr>
            <a:spLocks noGrp="1"/>
          </p:cNvSpPr>
          <p:nvPr>
            <p:ph type="ftr" sz="quarter" idx="11"/>
          </p:nvPr>
        </p:nvSpPr>
        <p:spPr/>
        <p:txBody>
          <a:bodyPr/>
          <a:lstStyle/>
          <a:p>
            <a:r>
              <a:rPr lang="en-US"/>
              <a:t>Copyright ©2015 - 2019 Carl M. Burnett</a:t>
            </a:r>
          </a:p>
        </p:txBody>
      </p:sp>
      <p:sp>
        <p:nvSpPr>
          <p:cNvPr id="5" name="Slide Number Placeholder 4">
            <a:extLst>
              <a:ext uri="{FF2B5EF4-FFF2-40B4-BE49-F238E27FC236}">
                <a16:creationId xmlns:a16="http://schemas.microsoft.com/office/drawing/2014/main" id="{1658EC27-4BC9-4425-BA70-266A406D9C79}"/>
              </a:ext>
            </a:extLst>
          </p:cNvPr>
          <p:cNvSpPr>
            <a:spLocks noGrp="1"/>
          </p:cNvSpPr>
          <p:nvPr>
            <p:ph type="sldNum" sz="quarter" idx="12"/>
          </p:nvPr>
        </p:nvSpPr>
        <p:spPr/>
        <p:txBody>
          <a:bodyPr/>
          <a:lstStyle/>
          <a:p>
            <a:fld id="{3D46CBA2-ECE5-4BE9-B546-6761E0E67089}" type="slidenum">
              <a:rPr lang="en-US" smtClean="0"/>
              <a:t>23</a:t>
            </a:fld>
            <a:endParaRPr lang="en-US"/>
          </a:p>
        </p:txBody>
      </p:sp>
    </p:spTree>
    <p:extLst>
      <p:ext uri="{BB962C8B-B14F-4D97-AF65-F5344CB8AC3E}">
        <p14:creationId xmlns:p14="http://schemas.microsoft.com/office/powerpoint/2010/main" val="298935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446B-3BB1-43EB-B7F3-F7E2451089E3}"/>
              </a:ext>
            </a:extLst>
          </p:cNvPr>
          <p:cNvSpPr>
            <a:spLocks noGrp="1"/>
          </p:cNvSpPr>
          <p:nvPr>
            <p:ph type="title"/>
          </p:nvPr>
        </p:nvSpPr>
        <p:spPr/>
        <p:txBody>
          <a:bodyPr/>
          <a:lstStyle/>
          <a:p>
            <a:r>
              <a:rPr lang="en-US" dirty="0"/>
              <a:t>JavaScript on W3Schools</a:t>
            </a:r>
          </a:p>
        </p:txBody>
      </p:sp>
      <p:sp>
        <p:nvSpPr>
          <p:cNvPr id="3" name="Content Placeholder 2">
            <a:extLst>
              <a:ext uri="{FF2B5EF4-FFF2-40B4-BE49-F238E27FC236}">
                <a16:creationId xmlns:a16="http://schemas.microsoft.com/office/drawing/2014/main" id="{84D1C712-E438-45C2-BF76-C3CEB8FB1403}"/>
              </a:ext>
            </a:extLst>
          </p:cNvPr>
          <p:cNvSpPr>
            <a:spLocks noGrp="1"/>
          </p:cNvSpPr>
          <p:nvPr>
            <p:ph sz="half" idx="1"/>
          </p:nvPr>
        </p:nvSpPr>
        <p:spPr/>
        <p:txBody>
          <a:bodyPr>
            <a:normAutofit lnSpcReduction="10000"/>
          </a:bodyPr>
          <a:lstStyle/>
          <a:p>
            <a:r>
              <a:rPr lang="en-US" dirty="0">
                <a:hlinkClick r:id="rId2"/>
              </a:rPr>
              <a:t>Type Conversion</a:t>
            </a:r>
            <a:endParaRPr lang="en-US" dirty="0"/>
          </a:p>
          <a:p>
            <a:r>
              <a:rPr lang="en-US" dirty="0">
                <a:hlinkClick r:id="rId3"/>
              </a:rPr>
              <a:t>Bitwise</a:t>
            </a:r>
            <a:endParaRPr lang="en-US" dirty="0"/>
          </a:p>
          <a:p>
            <a:r>
              <a:rPr lang="en-US" dirty="0">
                <a:hlinkClick r:id="rId4"/>
              </a:rPr>
              <a:t>Regular Expressions</a:t>
            </a:r>
            <a:endParaRPr lang="en-US" dirty="0"/>
          </a:p>
          <a:p>
            <a:r>
              <a:rPr lang="en-US" dirty="0">
                <a:hlinkClick r:id="rId5"/>
              </a:rPr>
              <a:t>Errors</a:t>
            </a:r>
            <a:endParaRPr lang="en-US" dirty="0"/>
          </a:p>
          <a:p>
            <a:r>
              <a:rPr lang="en-US" dirty="0">
                <a:hlinkClick r:id="rId6"/>
              </a:rPr>
              <a:t>Scope</a:t>
            </a:r>
            <a:endParaRPr lang="en-US" dirty="0">
              <a:hlinkClick r:id="rId7"/>
            </a:endParaRPr>
          </a:p>
          <a:p>
            <a:r>
              <a:rPr lang="en-US" dirty="0">
                <a:hlinkClick r:id="rId7"/>
              </a:rPr>
              <a:t>Hoisting</a:t>
            </a:r>
            <a:endParaRPr lang="en-US" dirty="0"/>
          </a:p>
          <a:p>
            <a:r>
              <a:rPr lang="en-US" dirty="0">
                <a:hlinkClick r:id="rId8"/>
              </a:rPr>
              <a:t>Strict Mode</a:t>
            </a:r>
            <a:endParaRPr lang="en-US" dirty="0"/>
          </a:p>
          <a:p>
            <a:endParaRPr lang="en-US" dirty="0"/>
          </a:p>
        </p:txBody>
      </p:sp>
      <p:sp>
        <p:nvSpPr>
          <p:cNvPr id="4" name="Content Placeholder 3">
            <a:extLst>
              <a:ext uri="{FF2B5EF4-FFF2-40B4-BE49-F238E27FC236}">
                <a16:creationId xmlns:a16="http://schemas.microsoft.com/office/drawing/2014/main" id="{711F671D-497C-44B1-8604-186A35666A52}"/>
              </a:ext>
            </a:extLst>
          </p:cNvPr>
          <p:cNvSpPr>
            <a:spLocks noGrp="1"/>
          </p:cNvSpPr>
          <p:nvPr>
            <p:ph sz="half" idx="2"/>
          </p:nvPr>
        </p:nvSpPr>
        <p:spPr/>
        <p:txBody>
          <a:bodyPr>
            <a:normAutofit lnSpcReduction="10000"/>
          </a:bodyPr>
          <a:lstStyle/>
          <a:p>
            <a:r>
              <a:rPr lang="en-US" dirty="0">
                <a:hlinkClick r:id="rId9"/>
              </a:rPr>
              <a:t>HTML DOM</a:t>
            </a:r>
            <a:endParaRPr lang="en-US" dirty="0"/>
          </a:p>
          <a:p>
            <a:r>
              <a:rPr lang="en-US" dirty="0">
                <a:hlinkClick r:id="rId10"/>
              </a:rPr>
              <a:t>Browser DOM</a:t>
            </a:r>
            <a:endParaRPr lang="en-US" dirty="0"/>
          </a:p>
          <a:p>
            <a:r>
              <a:rPr lang="en-US" dirty="0">
                <a:hlinkClick r:id="rId11"/>
              </a:rPr>
              <a:t>JavaScript Reference</a:t>
            </a:r>
            <a:endParaRPr lang="en-US" dirty="0"/>
          </a:p>
        </p:txBody>
      </p:sp>
      <p:sp>
        <p:nvSpPr>
          <p:cNvPr id="5" name="Date Placeholder 4">
            <a:extLst>
              <a:ext uri="{FF2B5EF4-FFF2-40B4-BE49-F238E27FC236}">
                <a16:creationId xmlns:a16="http://schemas.microsoft.com/office/drawing/2014/main" id="{EAF8BDE1-CA4B-4CA7-A34E-BFADF5D35ACB}"/>
              </a:ext>
            </a:extLst>
          </p:cNvPr>
          <p:cNvSpPr>
            <a:spLocks noGrp="1"/>
          </p:cNvSpPr>
          <p:nvPr>
            <p:ph type="dt" sz="half" idx="10"/>
          </p:nvPr>
        </p:nvSpPr>
        <p:spPr/>
        <p:txBody>
          <a:bodyPr/>
          <a:lstStyle/>
          <a:p>
            <a:fld id="{C38CB5C7-ED45-4169-8FB7-87FA3AD85BB6}" type="datetime1">
              <a:rPr lang="en-US" smtClean="0"/>
              <a:t>9/28/2019</a:t>
            </a:fld>
            <a:endParaRPr lang="en-US"/>
          </a:p>
        </p:txBody>
      </p:sp>
      <p:sp>
        <p:nvSpPr>
          <p:cNvPr id="6" name="Footer Placeholder 5">
            <a:extLst>
              <a:ext uri="{FF2B5EF4-FFF2-40B4-BE49-F238E27FC236}">
                <a16:creationId xmlns:a16="http://schemas.microsoft.com/office/drawing/2014/main" id="{6FF056CF-C72D-46B3-8F1F-77B149F7B27E}"/>
              </a:ext>
            </a:extLst>
          </p:cNvPr>
          <p:cNvSpPr>
            <a:spLocks noGrp="1"/>
          </p:cNvSpPr>
          <p:nvPr>
            <p:ph type="ftr" sz="quarter" idx="11"/>
          </p:nvPr>
        </p:nvSpPr>
        <p:spPr/>
        <p:txBody>
          <a:bodyPr/>
          <a:lstStyle/>
          <a:p>
            <a:r>
              <a:rPr lang="en-US"/>
              <a:t>Copyright ©2015 - 2019 Carl M. Burnett</a:t>
            </a:r>
          </a:p>
        </p:txBody>
      </p:sp>
      <p:sp>
        <p:nvSpPr>
          <p:cNvPr id="7" name="Slide Number Placeholder 6">
            <a:extLst>
              <a:ext uri="{FF2B5EF4-FFF2-40B4-BE49-F238E27FC236}">
                <a16:creationId xmlns:a16="http://schemas.microsoft.com/office/drawing/2014/main" id="{0C578F62-368C-49CC-B21A-97DE697476F7}"/>
              </a:ext>
            </a:extLst>
          </p:cNvPr>
          <p:cNvSpPr>
            <a:spLocks noGrp="1"/>
          </p:cNvSpPr>
          <p:nvPr>
            <p:ph type="sldNum" sz="quarter" idx="12"/>
          </p:nvPr>
        </p:nvSpPr>
        <p:spPr/>
        <p:txBody>
          <a:bodyPr/>
          <a:lstStyle/>
          <a:p>
            <a:fld id="{3D46CBA2-ECE5-4BE9-B546-6761E0E67089}" type="slidenum">
              <a:rPr lang="en-US" smtClean="0"/>
              <a:t>24</a:t>
            </a:fld>
            <a:endParaRPr lang="en-US"/>
          </a:p>
        </p:txBody>
      </p:sp>
    </p:spTree>
    <p:extLst>
      <p:ext uri="{BB962C8B-B14F-4D97-AF65-F5344CB8AC3E}">
        <p14:creationId xmlns:p14="http://schemas.microsoft.com/office/powerpoint/2010/main" val="2445805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631874-ABA2-4427-9280-142C1C85B1E6}"/>
              </a:ext>
            </a:extLst>
          </p:cNvPr>
          <p:cNvSpPr>
            <a:spLocks noGrp="1"/>
          </p:cNvSpPr>
          <p:nvPr>
            <p:ph type="title"/>
          </p:nvPr>
        </p:nvSpPr>
        <p:spPr/>
        <p:txBody>
          <a:bodyPr/>
          <a:lstStyle/>
          <a:p>
            <a:r>
              <a:rPr lang="en-US" dirty="0"/>
              <a:t>Exercise I</a:t>
            </a:r>
          </a:p>
        </p:txBody>
      </p:sp>
      <p:sp>
        <p:nvSpPr>
          <p:cNvPr id="9" name="Content Placeholder 8">
            <a:extLst>
              <a:ext uri="{FF2B5EF4-FFF2-40B4-BE49-F238E27FC236}">
                <a16:creationId xmlns:a16="http://schemas.microsoft.com/office/drawing/2014/main" id="{E2D67493-C7D6-4544-9553-BD07A1AA9085}"/>
              </a:ext>
            </a:extLst>
          </p:cNvPr>
          <p:cNvSpPr>
            <a:spLocks noGrp="1"/>
          </p:cNvSpPr>
          <p:nvPr>
            <p:ph idx="1"/>
          </p:nvPr>
        </p:nvSpPr>
        <p:spPr>
          <a:xfrm>
            <a:off x="304800" y="1451610"/>
            <a:ext cx="8534400" cy="3291840"/>
          </a:xfrm>
        </p:spPr>
        <p:txBody>
          <a:bodyPr>
            <a:normAutofit/>
          </a:bodyPr>
          <a:lstStyle/>
          <a:p>
            <a:r>
              <a:rPr lang="en-US" sz="2000" dirty="0"/>
              <a:t>Complete Dreamweaver Development Environment (IDE).</a:t>
            </a:r>
          </a:p>
          <a:p>
            <a:r>
              <a:rPr lang="en-US" sz="2000" dirty="0"/>
              <a:t>The site files are located in the root folder on your testing and live site.</a:t>
            </a:r>
          </a:p>
          <a:p>
            <a:r>
              <a:rPr lang="en-US" sz="2000" dirty="0"/>
              <a:t>“Get” the files using the FTP file transfer protocol in the Dreamweaver IDE</a:t>
            </a:r>
          </a:p>
          <a:p>
            <a:r>
              <a:rPr lang="en-US" sz="2000" dirty="0"/>
              <a:t>Rename your homepage (index.html)          </a:t>
            </a:r>
          </a:p>
          <a:p>
            <a:r>
              <a:rPr lang="en-US" sz="2000" dirty="0"/>
              <a:t>Students will upload testing site index page to testing &amp; live site.</a:t>
            </a:r>
          </a:p>
          <a:p>
            <a:r>
              <a:rPr lang="en-US" sz="2000" dirty="0"/>
              <a:t>Students will upload development site to live site.</a:t>
            </a:r>
          </a:p>
          <a:p>
            <a:r>
              <a:rPr lang="en-US" sz="2000" dirty="0"/>
              <a:t>Students will preview in browser live files.</a:t>
            </a:r>
          </a:p>
        </p:txBody>
      </p:sp>
      <p:sp>
        <p:nvSpPr>
          <p:cNvPr id="5" name="Date Placeholder 4">
            <a:extLst>
              <a:ext uri="{FF2B5EF4-FFF2-40B4-BE49-F238E27FC236}">
                <a16:creationId xmlns:a16="http://schemas.microsoft.com/office/drawing/2014/main" id="{4C5C8F3F-FF01-4EAD-8BAB-E6AD63DCEE21}"/>
              </a:ext>
            </a:extLst>
          </p:cNvPr>
          <p:cNvSpPr>
            <a:spLocks noGrp="1"/>
          </p:cNvSpPr>
          <p:nvPr>
            <p:ph type="dt" sz="half" idx="10"/>
          </p:nvPr>
        </p:nvSpPr>
        <p:spPr/>
        <p:txBody>
          <a:bodyPr/>
          <a:lstStyle/>
          <a:p>
            <a:fld id="{6B523DF4-30FF-45D0-BDBA-6D1C526D6DD1}" type="datetime1">
              <a:rPr lang="en-US" smtClean="0"/>
              <a:t>9/28/2019</a:t>
            </a:fld>
            <a:endParaRPr lang="en-US"/>
          </a:p>
        </p:txBody>
      </p:sp>
      <p:sp>
        <p:nvSpPr>
          <p:cNvPr id="6" name="Footer Placeholder 5">
            <a:extLst>
              <a:ext uri="{FF2B5EF4-FFF2-40B4-BE49-F238E27FC236}">
                <a16:creationId xmlns:a16="http://schemas.microsoft.com/office/drawing/2014/main" id="{972BE23E-9D70-46C6-A09C-741C845CA693}"/>
              </a:ext>
            </a:extLst>
          </p:cNvPr>
          <p:cNvSpPr>
            <a:spLocks noGrp="1"/>
          </p:cNvSpPr>
          <p:nvPr>
            <p:ph type="ftr" sz="quarter" idx="11"/>
          </p:nvPr>
        </p:nvSpPr>
        <p:spPr/>
        <p:txBody>
          <a:bodyPr/>
          <a:lstStyle/>
          <a:p>
            <a:r>
              <a:rPr lang="en-US"/>
              <a:t>Copyright ©2015 - 2019 Carl M. Burnett</a:t>
            </a:r>
          </a:p>
        </p:txBody>
      </p:sp>
      <p:sp>
        <p:nvSpPr>
          <p:cNvPr id="7" name="Slide Number Placeholder 6">
            <a:extLst>
              <a:ext uri="{FF2B5EF4-FFF2-40B4-BE49-F238E27FC236}">
                <a16:creationId xmlns:a16="http://schemas.microsoft.com/office/drawing/2014/main" id="{1F52D27B-2057-4BCA-BF02-0AE8986952AC}"/>
              </a:ext>
            </a:extLst>
          </p:cNvPr>
          <p:cNvSpPr>
            <a:spLocks noGrp="1"/>
          </p:cNvSpPr>
          <p:nvPr>
            <p:ph type="sldNum" sz="quarter" idx="12"/>
          </p:nvPr>
        </p:nvSpPr>
        <p:spPr/>
        <p:txBody>
          <a:bodyPr/>
          <a:lstStyle/>
          <a:p>
            <a:fld id="{3D46CBA2-ECE5-4BE9-B546-6761E0E67089}" type="slidenum">
              <a:rPr lang="en-US" smtClean="0"/>
              <a:t>25</a:t>
            </a:fld>
            <a:endParaRPr lang="en-US"/>
          </a:p>
        </p:txBody>
      </p:sp>
    </p:spTree>
    <p:extLst>
      <p:ext uri="{BB962C8B-B14F-4D97-AF65-F5344CB8AC3E}">
        <p14:creationId xmlns:p14="http://schemas.microsoft.com/office/powerpoint/2010/main" val="1944581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469CCC-30BD-43BA-9C10-71EFB67C19BD}"/>
              </a:ext>
            </a:extLst>
          </p:cNvPr>
          <p:cNvSpPr>
            <a:spLocks noGrp="1"/>
          </p:cNvSpPr>
          <p:nvPr>
            <p:ph type="title"/>
          </p:nvPr>
        </p:nvSpPr>
        <p:spPr/>
        <p:txBody>
          <a:bodyPr/>
          <a:lstStyle/>
          <a:p>
            <a:r>
              <a:rPr lang="en-US" dirty="0"/>
              <a:t>Chapter 2</a:t>
            </a:r>
          </a:p>
        </p:txBody>
      </p:sp>
      <p:sp>
        <p:nvSpPr>
          <p:cNvPr id="8" name="Text Placeholder 7">
            <a:extLst>
              <a:ext uri="{FF2B5EF4-FFF2-40B4-BE49-F238E27FC236}">
                <a16:creationId xmlns:a16="http://schemas.microsoft.com/office/drawing/2014/main" id="{CE6DECE8-0BC5-42FC-92D8-EEEE779E73D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AE0A075-99CA-47E0-B409-2E0921EA42CE}"/>
              </a:ext>
            </a:extLst>
          </p:cNvPr>
          <p:cNvSpPr>
            <a:spLocks noGrp="1"/>
          </p:cNvSpPr>
          <p:nvPr>
            <p:ph type="dt" sz="half" idx="10"/>
          </p:nvPr>
        </p:nvSpPr>
        <p:spPr/>
        <p:txBody>
          <a:bodyPr/>
          <a:lstStyle/>
          <a:p>
            <a:fld id="{74E13E70-00F0-4861-802F-04EE313A3699}" type="datetime1">
              <a:rPr lang="en-US" smtClean="0"/>
              <a:t>9/28/2019</a:t>
            </a:fld>
            <a:endParaRPr lang="en-US"/>
          </a:p>
        </p:txBody>
      </p:sp>
      <p:sp>
        <p:nvSpPr>
          <p:cNvPr id="5" name="Footer Placeholder 4">
            <a:extLst>
              <a:ext uri="{FF2B5EF4-FFF2-40B4-BE49-F238E27FC236}">
                <a16:creationId xmlns:a16="http://schemas.microsoft.com/office/drawing/2014/main" id="{7884FD81-0AF7-48CE-A72E-8B97B043D79B}"/>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D8FFF4EF-2682-4928-B83D-0338779B60DB}"/>
              </a:ext>
            </a:extLst>
          </p:cNvPr>
          <p:cNvSpPr>
            <a:spLocks noGrp="1"/>
          </p:cNvSpPr>
          <p:nvPr>
            <p:ph type="sldNum" sz="quarter" idx="12"/>
          </p:nvPr>
        </p:nvSpPr>
        <p:spPr/>
        <p:txBody>
          <a:bodyPr/>
          <a:lstStyle/>
          <a:p>
            <a:fld id="{3D46CBA2-ECE5-4BE9-B546-6761E0E67089}" type="slidenum">
              <a:rPr lang="en-US" smtClean="0"/>
              <a:t>26</a:t>
            </a:fld>
            <a:endParaRPr lang="en-US"/>
          </a:p>
        </p:txBody>
      </p:sp>
    </p:spTree>
    <p:extLst>
      <p:ext uri="{BB962C8B-B14F-4D97-AF65-F5344CB8AC3E}">
        <p14:creationId xmlns:p14="http://schemas.microsoft.com/office/powerpoint/2010/main" val="184650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4CD1-8066-437D-B746-9AC73E899B20}"/>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4E3D1A1B-A9CF-442F-8493-A5D28BBE4766}"/>
              </a:ext>
            </a:extLst>
          </p:cNvPr>
          <p:cNvSpPr>
            <a:spLocks noGrp="1"/>
          </p:cNvSpPr>
          <p:nvPr>
            <p:ph idx="1"/>
          </p:nvPr>
        </p:nvSpPr>
        <p:spPr/>
        <p:txBody>
          <a:bodyPr/>
          <a:lstStyle/>
          <a:p>
            <a:pPr lvl="0"/>
            <a:r>
              <a:rPr lang="en-US" dirty="0"/>
              <a:t>statement</a:t>
            </a:r>
          </a:p>
          <a:p>
            <a:pPr lvl="0"/>
            <a:r>
              <a:rPr lang="en-US" dirty="0"/>
              <a:t>whitespace</a:t>
            </a:r>
          </a:p>
          <a:p>
            <a:pPr lvl="0"/>
            <a:r>
              <a:rPr lang="en-US" dirty="0"/>
              <a:t>identifier</a:t>
            </a:r>
          </a:p>
          <a:p>
            <a:pPr lvl="0"/>
            <a:r>
              <a:rPr lang="en-US" dirty="0"/>
              <a:t>camel casing</a:t>
            </a:r>
          </a:p>
          <a:p>
            <a:pPr lvl="0"/>
            <a:r>
              <a:rPr lang="en-US" dirty="0"/>
              <a:t>comment</a:t>
            </a:r>
          </a:p>
          <a:p>
            <a:pPr lvl="0"/>
            <a:r>
              <a:rPr lang="en-US" dirty="0"/>
              <a:t>comment out</a:t>
            </a:r>
          </a:p>
        </p:txBody>
      </p:sp>
      <p:sp>
        <p:nvSpPr>
          <p:cNvPr id="4" name="Date Placeholder 3">
            <a:extLst>
              <a:ext uri="{FF2B5EF4-FFF2-40B4-BE49-F238E27FC236}">
                <a16:creationId xmlns:a16="http://schemas.microsoft.com/office/drawing/2014/main" id="{EA729719-4BEE-4501-9BB4-7BF8623285CF}"/>
              </a:ext>
            </a:extLst>
          </p:cNvPr>
          <p:cNvSpPr>
            <a:spLocks noGrp="1"/>
          </p:cNvSpPr>
          <p:nvPr>
            <p:ph type="dt" sz="half" idx="10"/>
          </p:nvPr>
        </p:nvSpPr>
        <p:spPr/>
        <p:txBody>
          <a:bodyPr/>
          <a:lstStyle/>
          <a:p>
            <a:fld id="{43932C26-7FEA-41FC-A0E5-6C392ABACDEF}" type="datetime1">
              <a:rPr lang="en-US" smtClean="0"/>
              <a:t>9/28/2019</a:t>
            </a:fld>
            <a:endParaRPr lang="en-US"/>
          </a:p>
        </p:txBody>
      </p:sp>
      <p:sp>
        <p:nvSpPr>
          <p:cNvPr id="5" name="Footer Placeholder 4">
            <a:extLst>
              <a:ext uri="{FF2B5EF4-FFF2-40B4-BE49-F238E27FC236}">
                <a16:creationId xmlns:a16="http://schemas.microsoft.com/office/drawing/2014/main" id="{26B99EE0-FFA7-4B42-B96A-D7F6A40A291E}"/>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5C77401A-FAC5-42A3-ABB0-7FA138106E70}"/>
              </a:ext>
            </a:extLst>
          </p:cNvPr>
          <p:cNvSpPr>
            <a:spLocks noGrp="1"/>
          </p:cNvSpPr>
          <p:nvPr>
            <p:ph type="sldNum" sz="quarter" idx="12"/>
          </p:nvPr>
        </p:nvSpPr>
        <p:spPr/>
        <p:txBody>
          <a:bodyPr/>
          <a:lstStyle/>
          <a:p>
            <a:fld id="{3D46CBA2-ECE5-4BE9-B546-6761E0E67089}" type="slidenum">
              <a:rPr lang="en-US" smtClean="0"/>
              <a:t>27</a:t>
            </a:fld>
            <a:endParaRPr lang="en-US"/>
          </a:p>
        </p:txBody>
      </p:sp>
    </p:spTree>
    <p:extLst>
      <p:ext uri="{BB962C8B-B14F-4D97-AF65-F5344CB8AC3E}">
        <p14:creationId xmlns:p14="http://schemas.microsoft.com/office/powerpoint/2010/main" val="349479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JavaScript’s primitive data types</a:t>
            </a:r>
            <a:endParaRPr lang="en-US" dirty="0"/>
          </a:p>
        </p:txBody>
      </p:sp>
      <p:sp>
        <p:nvSpPr>
          <p:cNvPr id="9" name="Content Placeholder 8">
            <a:extLst>
              <a:ext uri="{FF2B5EF4-FFF2-40B4-BE49-F238E27FC236}">
                <a16:creationId xmlns:a16="http://schemas.microsoft.com/office/drawing/2014/main" id="{B20ABDF8-2797-45B0-99FD-49AC2629D6BC}"/>
              </a:ext>
            </a:extLst>
          </p:cNvPr>
          <p:cNvSpPr>
            <a:spLocks noGrp="1"/>
          </p:cNvSpPr>
          <p:nvPr>
            <p:ph idx="1"/>
          </p:nvPr>
        </p:nvSpPr>
        <p:spPr/>
        <p:txBody>
          <a:bodyPr/>
          <a:lstStyle/>
          <a:p>
            <a:pPr lvl="0"/>
            <a:r>
              <a:rPr lang="en-US" dirty="0"/>
              <a:t>Number</a:t>
            </a:r>
          </a:p>
          <a:p>
            <a:pPr lvl="0"/>
            <a:r>
              <a:rPr lang="en-US" dirty="0"/>
              <a:t>String</a:t>
            </a:r>
          </a:p>
          <a:p>
            <a:pPr lvl="0"/>
            <a:r>
              <a:rPr lang="en-US" dirty="0"/>
              <a:t>Boolean</a:t>
            </a:r>
          </a:p>
          <a:p>
            <a:pPr marL="0" indent="0">
              <a:buNone/>
            </a:pPr>
            <a:endParaRPr lang="en-US" dirty="0"/>
          </a:p>
        </p:txBody>
      </p:sp>
      <p:sp>
        <p:nvSpPr>
          <p:cNvPr id="3" name="Date Placeholder 2"/>
          <p:cNvSpPr>
            <a:spLocks noGrp="1"/>
          </p:cNvSpPr>
          <p:nvPr>
            <p:ph type="dt" sz="half" idx="10"/>
          </p:nvPr>
        </p:nvSpPr>
        <p:spPr/>
        <p:txBody>
          <a:bodyPr/>
          <a:lstStyle/>
          <a:p>
            <a:fld id="{613D1CE0-50DA-4D13-A191-99119BEAFB98}"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12" name="Slide Number Placeholder 11"/>
          <p:cNvSpPr>
            <a:spLocks noGrp="1"/>
          </p:cNvSpPr>
          <p:nvPr>
            <p:ph type="sldNum" sz="quarter" idx="12"/>
          </p:nvPr>
        </p:nvSpPr>
        <p:spPr/>
        <p:txBody>
          <a:bodyPr/>
          <a:lstStyle/>
          <a:p>
            <a:endParaRPr lang="en-US" dirty="0"/>
          </a:p>
          <a:p>
            <a:fld id="{BF5C1183-B085-4070-A402-C03A3F977D3D}" type="slidenum">
              <a:rPr lang="en-US" smtClean="0"/>
              <a:pPr/>
              <a:t>28</a:t>
            </a:fld>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610235153"/>
              </p:ext>
            </p:extLst>
          </p:nvPr>
        </p:nvGraphicFramePr>
        <p:xfrm>
          <a:off x="1828800" y="844550"/>
          <a:ext cx="5451475" cy="857250"/>
        </p:xfrm>
        <a:graphic>
          <a:graphicData uri="http://schemas.openxmlformats.org/presentationml/2006/ole">
            <mc:AlternateContent xmlns:mc="http://schemas.openxmlformats.org/markup-compatibility/2006">
              <mc:Choice xmlns:v="urn:schemas-microsoft-com:vml" Requires="v">
                <p:oleObj spid="_x0000_s1039" name="Document" r:id="rId3" imgW="7322542" imgH="1162287" progId="Word.Document.12">
                  <p:embed/>
                </p:oleObj>
              </mc:Choice>
              <mc:Fallback>
                <p:oleObj name="Document" r:id="rId3" imgW="7322542" imgH="1162287" progId="Word.Document.12">
                  <p:embed/>
                  <p:pic>
                    <p:nvPicPr>
                      <p:cNvPr id="13" name="Object 12"/>
                      <p:cNvPicPr/>
                      <p:nvPr/>
                    </p:nvPicPr>
                    <p:blipFill>
                      <a:blip r:embed="rId4"/>
                      <a:stretch>
                        <a:fillRect/>
                      </a:stretch>
                    </p:blipFill>
                    <p:spPr>
                      <a:xfrm>
                        <a:off x="1828800" y="844550"/>
                        <a:ext cx="5451475" cy="857250"/>
                      </a:xfrm>
                      <a:prstGeom prst="rect">
                        <a:avLst/>
                      </a:prstGeom>
                    </p:spPr>
                  </p:pic>
                </p:oleObj>
              </mc:Fallback>
            </mc:AlternateContent>
          </a:graphicData>
        </a:graphic>
      </p:graphicFrame>
    </p:spTree>
    <p:extLst>
      <p:ext uri="{BB962C8B-B14F-4D97-AF65-F5344CB8AC3E}">
        <p14:creationId xmlns:p14="http://schemas.microsoft.com/office/powerpoint/2010/main" val="3369702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number values</a:t>
            </a:r>
            <a:endParaRPr lang="en-US" dirty="0"/>
          </a:p>
        </p:txBody>
      </p:sp>
      <p:sp>
        <p:nvSpPr>
          <p:cNvPr id="9" name="Content Placeholder 8">
            <a:extLst>
              <a:ext uri="{FF2B5EF4-FFF2-40B4-BE49-F238E27FC236}">
                <a16:creationId xmlns:a16="http://schemas.microsoft.com/office/drawing/2014/main" id="{A74AF16A-547C-4B09-A610-E8AE0956A256}"/>
              </a:ext>
            </a:extLst>
          </p:cNvPr>
          <p:cNvSpPr>
            <a:spLocks noGrp="1"/>
          </p:cNvSpPr>
          <p:nvPr>
            <p:ph idx="1"/>
          </p:nvPr>
        </p:nvSpPr>
        <p:spPr/>
        <p:txBody>
          <a:bodyPr>
            <a:normAutofit fontScale="77500" lnSpcReduction="20000"/>
          </a:bodyPr>
          <a:lstStyle/>
          <a:p>
            <a:pPr marL="0" indent="0">
              <a:buNone/>
            </a:pPr>
            <a:r>
              <a:rPr lang="en-US" dirty="0"/>
              <a:t>15	// an integer</a:t>
            </a:r>
          </a:p>
          <a:p>
            <a:pPr marL="0" indent="0">
              <a:buNone/>
            </a:pPr>
            <a:r>
              <a:rPr lang="en-US" dirty="0"/>
              <a:t>-21	// a negative integer</a:t>
            </a:r>
          </a:p>
          <a:p>
            <a:pPr marL="0" indent="0">
              <a:buNone/>
            </a:pPr>
            <a:r>
              <a:rPr lang="en-US" dirty="0"/>
              <a:t>21.5	// a decimal value</a:t>
            </a:r>
          </a:p>
          <a:p>
            <a:pPr marL="0" indent="0">
              <a:buNone/>
            </a:pPr>
            <a:r>
              <a:rPr lang="en-US" dirty="0"/>
              <a:t>-124.82	// a negative decimal value</a:t>
            </a:r>
          </a:p>
          <a:p>
            <a:pPr marL="0" indent="0">
              <a:buNone/>
            </a:pPr>
            <a:r>
              <a:rPr lang="en-US" dirty="0"/>
              <a:t>-3.7e-9	// floating-point notation for -0.0000000037</a:t>
            </a:r>
          </a:p>
          <a:p>
            <a:pPr marL="0" indent="0">
              <a:buNone/>
            </a:pPr>
            <a:endParaRPr lang="en-US" dirty="0"/>
          </a:p>
          <a:p>
            <a:pPr marL="0" indent="0">
              <a:buNone/>
            </a:pPr>
            <a:r>
              <a:rPr lang="en-US" dirty="0">
                <a:solidFill>
                  <a:schemeClr val="accent1">
                    <a:lumMod val="50000"/>
                  </a:schemeClr>
                </a:solidFill>
                <a:effectLst>
                  <a:outerShdw blurRad="38100" dist="38100" dir="2700000" algn="tl">
                    <a:srgbClr val="000000">
                      <a:alpha val="43137"/>
                    </a:srgbClr>
                  </a:outerShdw>
                </a:effectLst>
              </a:rPr>
              <a:t>The number data type</a:t>
            </a:r>
          </a:p>
          <a:p>
            <a:r>
              <a:rPr lang="en-US" sz="2300" dirty="0"/>
              <a:t>A number value can be an integer or a decimal value.</a:t>
            </a:r>
          </a:p>
          <a:p>
            <a:r>
              <a:rPr lang="en-US" sz="2300" dirty="0"/>
              <a:t>In JavaScript, decimal values are stored as floating-point numbers. </a:t>
            </a:r>
          </a:p>
          <a:p>
            <a:r>
              <a:rPr lang="en-US" sz="2300" dirty="0"/>
              <a:t>If a result is stored in a number data type that is larger or smaller than the data type can store, it will be stored as the value Infinity or -Infinity.</a:t>
            </a:r>
          </a:p>
          <a:p>
            <a:endParaRPr lang="en-US" dirty="0"/>
          </a:p>
        </p:txBody>
      </p:sp>
      <p:sp>
        <p:nvSpPr>
          <p:cNvPr id="3" name="Date Placeholder 2"/>
          <p:cNvSpPr>
            <a:spLocks noGrp="1"/>
          </p:cNvSpPr>
          <p:nvPr>
            <p:ph type="dt" sz="half" idx="10"/>
          </p:nvPr>
        </p:nvSpPr>
        <p:spPr/>
        <p:txBody>
          <a:bodyPr/>
          <a:lstStyle/>
          <a:p>
            <a:fld id="{3E3479E8-DB02-49A1-8CAE-2155E4DDCCF5}"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10" name="Slide Number Placeholder 9"/>
          <p:cNvSpPr>
            <a:spLocks noGrp="1"/>
          </p:cNvSpPr>
          <p:nvPr>
            <p:ph type="sldNum" sz="quarter" idx="12"/>
          </p:nvPr>
        </p:nvSpPr>
        <p:spPr/>
        <p:txBody>
          <a:bodyPr/>
          <a:lstStyle/>
          <a:p>
            <a:endParaRPr lang="en-US" dirty="0"/>
          </a:p>
          <a:p>
            <a:fld id="{BF5C1183-B085-4070-A402-C03A3F977D3D}" type="slidenum">
              <a:rPr lang="en-US" smtClean="0"/>
              <a:pPr/>
              <a:t>29</a:t>
            </a:fld>
            <a:endParaRPr lang="en-US" dirty="0"/>
          </a:p>
        </p:txBody>
      </p:sp>
    </p:spTree>
    <p:extLst>
      <p:ext uri="{BB962C8B-B14F-4D97-AF65-F5344CB8AC3E}">
        <p14:creationId xmlns:p14="http://schemas.microsoft.com/office/powerpoint/2010/main" val="296729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19100" y="528066"/>
            <a:ext cx="8305800" cy="857250"/>
          </a:xfrm>
        </p:spPr>
        <p:txBody>
          <a:bodyPr>
            <a:noAutofit/>
          </a:bodyPr>
          <a:lstStyle/>
          <a:p>
            <a:pPr algn="ctr"/>
            <a:r>
              <a:rPr lang="en-US" altLang="en-US" sz="4400" b="1" dirty="0">
                <a:effectLst>
                  <a:outerShdw blurRad="38100" dist="38100" dir="2700000" algn="tl">
                    <a:srgbClr val="000000">
                      <a:alpha val="43137"/>
                    </a:srgbClr>
                  </a:outerShdw>
                </a:effectLst>
              </a:rPr>
              <a:t>The Web Medium</a:t>
            </a:r>
            <a:br>
              <a:rPr lang="en-US" altLang="en-US" sz="4400" b="1" dirty="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Dynamic Web Site</a:t>
            </a:r>
            <a:endParaRPr lang="en-US" altLang="en-US" sz="4400" b="1" dirty="0">
              <a:effectLst>
                <a:outerShdw blurRad="38100" dist="38100" dir="2700000" algn="tl">
                  <a:srgbClr val="000000">
                    <a:alpha val="43137"/>
                  </a:srgbClr>
                </a:outerShdw>
              </a:effectLst>
            </a:endParaRPr>
          </a:p>
        </p:txBody>
      </p:sp>
      <p:sp>
        <p:nvSpPr>
          <p:cNvPr id="2" name="Date Placeholder 1">
            <a:extLst>
              <a:ext uri="{FF2B5EF4-FFF2-40B4-BE49-F238E27FC236}">
                <a16:creationId xmlns:a16="http://schemas.microsoft.com/office/drawing/2014/main" id="{3859AB96-99E4-4DF7-8771-45A11A6A5E2C}"/>
              </a:ext>
            </a:extLst>
          </p:cNvPr>
          <p:cNvSpPr>
            <a:spLocks noGrp="1"/>
          </p:cNvSpPr>
          <p:nvPr>
            <p:ph type="dt" sz="half" idx="10"/>
          </p:nvPr>
        </p:nvSpPr>
        <p:spPr/>
        <p:txBody>
          <a:bodyPr/>
          <a:lstStyle/>
          <a:p>
            <a:fld id="{C57B2A33-EB59-406F-866E-2C36D4ABEC4A}" type="datetime1">
              <a:rPr lang="en-US" smtClean="0"/>
              <a:t>9/28/2019</a:t>
            </a:fld>
            <a:endParaRPr lang="en-US" dirty="0"/>
          </a:p>
        </p:txBody>
      </p:sp>
      <p:sp>
        <p:nvSpPr>
          <p:cNvPr id="3" name="Footer Placeholder 2">
            <a:extLst>
              <a:ext uri="{FF2B5EF4-FFF2-40B4-BE49-F238E27FC236}">
                <a16:creationId xmlns:a16="http://schemas.microsoft.com/office/drawing/2014/main" id="{EB21BADF-8C80-4917-9166-EE87B5ED012C}"/>
              </a:ext>
            </a:extLst>
          </p:cNvPr>
          <p:cNvSpPr>
            <a:spLocks noGrp="1"/>
          </p:cNvSpPr>
          <p:nvPr>
            <p:ph type="ftr" sz="quarter" idx="11"/>
          </p:nvPr>
        </p:nvSpPr>
        <p:spPr>
          <a:xfrm>
            <a:off x="2666999" y="4677559"/>
            <a:ext cx="3352800" cy="273844"/>
          </a:xfrm>
        </p:spPr>
        <p:txBody>
          <a:bodyPr/>
          <a:lstStyle/>
          <a:p>
            <a:r>
              <a:rPr lang="en-US"/>
              <a:t>Copyright ©2015 - 2019 Carl M. Burnett</a:t>
            </a:r>
            <a:endParaRPr lang="en-US" dirty="0"/>
          </a:p>
        </p:txBody>
      </p:sp>
      <p:sp>
        <p:nvSpPr>
          <p:cNvPr id="4" name="Slide Number Placeholder 3">
            <a:extLst>
              <a:ext uri="{FF2B5EF4-FFF2-40B4-BE49-F238E27FC236}">
                <a16:creationId xmlns:a16="http://schemas.microsoft.com/office/drawing/2014/main" id="{81619487-8CAB-449A-BFCC-1D84C408A4E2}"/>
              </a:ext>
            </a:extLst>
          </p:cNvPr>
          <p:cNvSpPr>
            <a:spLocks noGrp="1"/>
          </p:cNvSpPr>
          <p:nvPr>
            <p:ph type="sldNum" sz="quarter" idx="12"/>
          </p:nvPr>
        </p:nvSpPr>
        <p:spPr/>
        <p:txBody>
          <a:bodyPr/>
          <a:lstStyle/>
          <a:p>
            <a:pPr>
              <a:defRPr/>
            </a:pPr>
            <a:fld id="{D3255885-CF94-499A-8DBB-B56BF8014764}" type="slidenum">
              <a:rPr lang="en-US" smtClean="0"/>
              <a:pPr>
                <a:defRPr/>
              </a:pPr>
              <a:t>3</a:t>
            </a:fld>
            <a:endParaRPr lang="en-US" dirty="0"/>
          </a:p>
        </p:txBody>
      </p:sp>
      <p:sp>
        <p:nvSpPr>
          <p:cNvPr id="51208" name="Text Box 8"/>
          <p:cNvSpPr txBox="1">
            <a:spLocks noChangeArrowheads="1"/>
          </p:cNvSpPr>
          <p:nvPr/>
        </p:nvSpPr>
        <p:spPr bwMode="auto">
          <a:xfrm>
            <a:off x="4002600" y="3979832"/>
            <a:ext cx="6815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dirty="0">
                <a:latin typeface="Arial" charset="0"/>
              </a:rPr>
              <a:t>HTTP</a:t>
            </a:r>
          </a:p>
          <a:p>
            <a:pPr algn="ctr"/>
            <a:r>
              <a:rPr lang="en-US" altLang="en-US" sz="1200" b="1" dirty="0">
                <a:latin typeface="Arial" charset="0"/>
              </a:rPr>
              <a:t>TCP/IP</a:t>
            </a:r>
          </a:p>
        </p:txBody>
      </p:sp>
      <p:sp>
        <p:nvSpPr>
          <p:cNvPr id="51225" name="Line 25"/>
          <p:cNvSpPr>
            <a:spLocks noChangeShapeType="1"/>
          </p:cNvSpPr>
          <p:nvPr/>
        </p:nvSpPr>
        <p:spPr bwMode="auto">
          <a:xfrm>
            <a:off x="2857500" y="3162776"/>
            <a:ext cx="26289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350" dirty="0"/>
          </a:p>
        </p:txBody>
      </p:sp>
      <p:sp>
        <p:nvSpPr>
          <p:cNvPr id="51241" name="Text Box 41"/>
          <p:cNvSpPr txBox="1">
            <a:spLocks noChangeArrowheads="1"/>
          </p:cNvSpPr>
          <p:nvPr/>
        </p:nvSpPr>
        <p:spPr bwMode="auto">
          <a:xfrm>
            <a:off x="1188765" y="1702816"/>
            <a:ext cx="163378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00" b="1" dirty="0">
                <a:latin typeface="Tahoma" charset="0"/>
              </a:rPr>
              <a:t>Client Side</a:t>
            </a:r>
          </a:p>
        </p:txBody>
      </p:sp>
      <p:sp>
        <p:nvSpPr>
          <p:cNvPr id="51242" name="Text Box 42"/>
          <p:cNvSpPr txBox="1">
            <a:spLocks noChangeArrowheads="1"/>
          </p:cNvSpPr>
          <p:nvPr/>
        </p:nvSpPr>
        <p:spPr bwMode="auto">
          <a:xfrm>
            <a:off x="6081447" y="1562578"/>
            <a:ext cx="172515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00" b="1" dirty="0">
                <a:latin typeface="Tahoma" charset="0"/>
              </a:rPr>
              <a:t>Server Side</a:t>
            </a:r>
          </a:p>
        </p:txBody>
      </p:sp>
      <p:grpSp>
        <p:nvGrpSpPr>
          <p:cNvPr id="44" name="Group 43">
            <a:extLst>
              <a:ext uri="{FF2B5EF4-FFF2-40B4-BE49-F238E27FC236}">
                <a16:creationId xmlns:a16="http://schemas.microsoft.com/office/drawing/2014/main" id="{376315C3-7450-4BD1-833D-C6BDBFA5BDEC}"/>
              </a:ext>
            </a:extLst>
          </p:cNvPr>
          <p:cNvGrpSpPr/>
          <p:nvPr/>
        </p:nvGrpSpPr>
        <p:grpSpPr>
          <a:xfrm>
            <a:off x="3385091" y="2182925"/>
            <a:ext cx="1808712" cy="1808712"/>
            <a:chOff x="3741498" y="1890679"/>
            <a:chExt cx="1808712" cy="1808712"/>
          </a:xfrm>
        </p:grpSpPr>
        <p:pic>
          <p:nvPicPr>
            <p:cNvPr id="45" name="Picture 2" descr="C:\Users\Carl\AppData\Local\Microsoft\Windows\Temporary Internet Files\Content.IE5\L7H8CEZC\MC900432591[1].png">
              <a:extLst>
                <a:ext uri="{FF2B5EF4-FFF2-40B4-BE49-F238E27FC236}">
                  <a16:creationId xmlns:a16="http://schemas.microsoft.com/office/drawing/2014/main" id="{0D3F4EDC-C367-4B44-A05B-1D87C5A3E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498" y="1890679"/>
              <a:ext cx="1808712" cy="180871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425EF78D-D914-4334-8B80-0357191831A7}"/>
                </a:ext>
              </a:extLst>
            </p:cNvPr>
            <p:cNvSpPr txBox="1"/>
            <p:nvPr/>
          </p:nvSpPr>
          <p:spPr>
            <a:xfrm>
              <a:off x="4062203" y="2751072"/>
              <a:ext cx="958789" cy="369332"/>
            </a:xfrm>
            <a:prstGeom prst="rect">
              <a:avLst/>
            </a:prstGeom>
            <a:noFill/>
          </p:spPr>
          <p:txBody>
            <a:bodyPr wrap="none" rtlCol="0">
              <a:spAutoFit/>
            </a:bodyPr>
            <a:lstStyle/>
            <a:p>
              <a:r>
                <a:rPr lang="en-US" b="1" dirty="0">
                  <a:latin typeface="+mj-lt"/>
                </a:rPr>
                <a:t>Internet</a:t>
              </a:r>
            </a:p>
          </p:txBody>
        </p:sp>
      </p:grpSp>
      <p:grpSp>
        <p:nvGrpSpPr>
          <p:cNvPr id="47" name="Group 46">
            <a:extLst>
              <a:ext uri="{FF2B5EF4-FFF2-40B4-BE49-F238E27FC236}">
                <a16:creationId xmlns:a16="http://schemas.microsoft.com/office/drawing/2014/main" id="{CC9ABC48-4352-467A-98FD-07913266A1BC}"/>
              </a:ext>
            </a:extLst>
          </p:cNvPr>
          <p:cNvGrpSpPr/>
          <p:nvPr/>
        </p:nvGrpSpPr>
        <p:grpSpPr>
          <a:xfrm>
            <a:off x="5352011" y="2328704"/>
            <a:ext cx="1045414" cy="1494063"/>
            <a:chOff x="6803614" y="2160529"/>
            <a:chExt cx="1045414" cy="1494063"/>
          </a:xfrm>
        </p:grpSpPr>
        <p:pic>
          <p:nvPicPr>
            <p:cNvPr id="48" name="Picture 47">
              <a:extLst>
                <a:ext uri="{FF2B5EF4-FFF2-40B4-BE49-F238E27FC236}">
                  <a16:creationId xmlns:a16="http://schemas.microsoft.com/office/drawing/2014/main" id="{55C08352-D8B1-4A8C-9A3A-DCADF59943B6}"/>
                </a:ext>
              </a:extLst>
            </p:cNvPr>
            <p:cNvPicPr>
              <a:picLocks noChangeAspect="1"/>
            </p:cNvPicPr>
            <p:nvPr/>
          </p:nvPicPr>
          <p:blipFill rotWithShape="1">
            <a:blip r:embed="rId3">
              <a:extLst>
                <a:ext uri="{28A0092B-C50C-407E-A947-70E740481C1C}">
                  <a14:useLocalDpi xmlns:a14="http://schemas.microsoft.com/office/drawing/2010/main" val="0"/>
                </a:ext>
              </a:extLst>
            </a:blip>
            <a:srcRect l="72919" b="26233"/>
            <a:stretch/>
          </p:blipFill>
          <p:spPr>
            <a:xfrm>
              <a:off x="7031136" y="2160529"/>
              <a:ext cx="697230" cy="1183835"/>
            </a:xfrm>
            <a:prstGeom prst="rect">
              <a:avLst/>
            </a:prstGeom>
          </p:spPr>
        </p:pic>
        <p:sp>
          <p:nvSpPr>
            <p:cNvPr id="49" name="TextBox 48">
              <a:extLst>
                <a:ext uri="{FF2B5EF4-FFF2-40B4-BE49-F238E27FC236}">
                  <a16:creationId xmlns:a16="http://schemas.microsoft.com/office/drawing/2014/main" id="{CC5D7A52-E589-490E-9AAE-491893D9FC15}"/>
                </a:ext>
              </a:extLst>
            </p:cNvPr>
            <p:cNvSpPr txBox="1"/>
            <p:nvPr/>
          </p:nvSpPr>
          <p:spPr>
            <a:xfrm>
              <a:off x="6803614" y="3346815"/>
              <a:ext cx="1045414" cy="307777"/>
            </a:xfrm>
            <a:prstGeom prst="rect">
              <a:avLst/>
            </a:prstGeom>
            <a:noFill/>
          </p:spPr>
          <p:txBody>
            <a:bodyPr wrap="none" rtlCol="0">
              <a:spAutoFit/>
            </a:bodyPr>
            <a:lstStyle/>
            <a:p>
              <a:r>
                <a:rPr lang="en-US" sz="1400" b="1" dirty="0">
                  <a:latin typeface="+mj-lt"/>
                </a:rPr>
                <a:t>Web Server</a:t>
              </a:r>
            </a:p>
          </p:txBody>
        </p:sp>
      </p:grpSp>
      <p:pic>
        <p:nvPicPr>
          <p:cNvPr id="6" name="Picture 5">
            <a:extLst>
              <a:ext uri="{FF2B5EF4-FFF2-40B4-BE49-F238E27FC236}">
                <a16:creationId xmlns:a16="http://schemas.microsoft.com/office/drawing/2014/main" id="{AC4308BB-E152-4800-9094-7ECB2364E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1724" y="2563531"/>
            <a:ext cx="1544427" cy="1158320"/>
          </a:xfrm>
          <a:prstGeom prst="rect">
            <a:avLst/>
          </a:prstGeom>
        </p:spPr>
      </p:pic>
      <p:pic>
        <p:nvPicPr>
          <p:cNvPr id="8" name="Picture 7">
            <a:extLst>
              <a:ext uri="{FF2B5EF4-FFF2-40B4-BE49-F238E27FC236}">
                <a16:creationId xmlns:a16="http://schemas.microsoft.com/office/drawing/2014/main" id="{65D6B4BA-4B56-41BD-A170-7EEC270C41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5400" y="2740958"/>
            <a:ext cx="500482" cy="670663"/>
          </a:xfrm>
          <a:prstGeom prst="rect">
            <a:avLst/>
          </a:prstGeom>
        </p:spPr>
      </p:pic>
      <p:pic>
        <p:nvPicPr>
          <p:cNvPr id="13" name="Picture 12">
            <a:extLst>
              <a:ext uri="{FF2B5EF4-FFF2-40B4-BE49-F238E27FC236}">
                <a16:creationId xmlns:a16="http://schemas.microsoft.com/office/drawing/2014/main" id="{9E892BA4-A7EA-4750-B781-E7A1D5ED267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91450" y="2502070"/>
            <a:ext cx="1028700" cy="1028700"/>
          </a:xfrm>
          <a:prstGeom prst="rect">
            <a:avLst/>
          </a:prstGeom>
        </p:spPr>
      </p:pic>
      <p:sp>
        <p:nvSpPr>
          <p:cNvPr id="61" name="Line 26">
            <a:extLst>
              <a:ext uri="{FF2B5EF4-FFF2-40B4-BE49-F238E27FC236}">
                <a16:creationId xmlns:a16="http://schemas.microsoft.com/office/drawing/2014/main" id="{9BB18FC9-6CB8-4AF1-8CF4-98B35611818C}"/>
              </a:ext>
            </a:extLst>
          </p:cNvPr>
          <p:cNvSpPr>
            <a:spLocks noChangeShapeType="1"/>
          </p:cNvSpPr>
          <p:nvPr/>
        </p:nvSpPr>
        <p:spPr bwMode="auto">
          <a:xfrm>
            <a:off x="7276513" y="3076288"/>
            <a:ext cx="648288" cy="21986"/>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350" dirty="0"/>
          </a:p>
        </p:txBody>
      </p:sp>
      <p:sp>
        <p:nvSpPr>
          <p:cNvPr id="51226" name="Line 26"/>
          <p:cNvSpPr>
            <a:spLocks noChangeShapeType="1"/>
          </p:cNvSpPr>
          <p:nvPr/>
        </p:nvSpPr>
        <p:spPr bwMode="auto">
          <a:xfrm>
            <a:off x="6118371" y="3098274"/>
            <a:ext cx="656399" cy="1"/>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350" dirty="0"/>
          </a:p>
        </p:txBody>
      </p:sp>
      <p:sp>
        <p:nvSpPr>
          <p:cNvPr id="62" name="TextBox 61">
            <a:extLst>
              <a:ext uri="{FF2B5EF4-FFF2-40B4-BE49-F238E27FC236}">
                <a16:creationId xmlns:a16="http://schemas.microsoft.com/office/drawing/2014/main" id="{81CCC349-3811-4F2E-9BA1-1B9DC7607DA0}"/>
              </a:ext>
            </a:extLst>
          </p:cNvPr>
          <p:cNvSpPr txBox="1"/>
          <p:nvPr/>
        </p:nvSpPr>
        <p:spPr>
          <a:xfrm>
            <a:off x="6605936" y="3530770"/>
            <a:ext cx="1036374" cy="523220"/>
          </a:xfrm>
          <a:prstGeom prst="rect">
            <a:avLst/>
          </a:prstGeom>
          <a:noFill/>
        </p:spPr>
        <p:txBody>
          <a:bodyPr wrap="none" rtlCol="0">
            <a:spAutoFit/>
          </a:bodyPr>
          <a:lstStyle/>
          <a:p>
            <a:pPr algn="ctr"/>
            <a:r>
              <a:rPr lang="en-US" sz="1400" b="1" dirty="0">
                <a:latin typeface="+mj-lt"/>
              </a:rPr>
              <a:t>Application</a:t>
            </a:r>
            <a:br>
              <a:rPr lang="en-US" sz="1400" b="1" dirty="0">
                <a:latin typeface="+mj-lt"/>
              </a:rPr>
            </a:br>
            <a:r>
              <a:rPr lang="en-US" sz="1400" b="1" dirty="0">
                <a:latin typeface="+mj-lt"/>
              </a:rPr>
              <a:t>Server</a:t>
            </a:r>
          </a:p>
        </p:txBody>
      </p:sp>
      <p:sp>
        <p:nvSpPr>
          <p:cNvPr id="63" name="TextBox 62">
            <a:extLst>
              <a:ext uri="{FF2B5EF4-FFF2-40B4-BE49-F238E27FC236}">
                <a16:creationId xmlns:a16="http://schemas.microsoft.com/office/drawing/2014/main" id="{54DDDB39-F595-4576-9BAB-1E02DD645B2F}"/>
              </a:ext>
            </a:extLst>
          </p:cNvPr>
          <p:cNvSpPr txBox="1"/>
          <p:nvPr/>
        </p:nvSpPr>
        <p:spPr>
          <a:xfrm>
            <a:off x="7939973" y="3567790"/>
            <a:ext cx="880177" cy="523220"/>
          </a:xfrm>
          <a:prstGeom prst="rect">
            <a:avLst/>
          </a:prstGeom>
          <a:noFill/>
        </p:spPr>
        <p:txBody>
          <a:bodyPr wrap="none" rtlCol="0">
            <a:spAutoFit/>
          </a:bodyPr>
          <a:lstStyle/>
          <a:p>
            <a:pPr algn="ctr"/>
            <a:r>
              <a:rPr lang="en-US" sz="1400" b="1" dirty="0">
                <a:latin typeface="+mj-lt"/>
              </a:rPr>
              <a:t>Database</a:t>
            </a:r>
            <a:br>
              <a:rPr lang="en-US" sz="1400" b="1" dirty="0">
                <a:latin typeface="+mj-lt"/>
              </a:rPr>
            </a:br>
            <a:r>
              <a:rPr lang="en-US" sz="1400" b="1" dirty="0">
                <a:latin typeface="+mj-lt"/>
              </a:rPr>
              <a:t>Server</a:t>
            </a:r>
          </a:p>
        </p:txBody>
      </p:sp>
      <p:sp>
        <p:nvSpPr>
          <p:cNvPr id="64" name="TextBox 63">
            <a:extLst>
              <a:ext uri="{FF2B5EF4-FFF2-40B4-BE49-F238E27FC236}">
                <a16:creationId xmlns:a16="http://schemas.microsoft.com/office/drawing/2014/main" id="{C36F7CDF-9D40-42CC-98A8-DA8CD3C4B65D}"/>
              </a:ext>
            </a:extLst>
          </p:cNvPr>
          <p:cNvSpPr txBox="1"/>
          <p:nvPr/>
        </p:nvSpPr>
        <p:spPr>
          <a:xfrm>
            <a:off x="1677452" y="3807151"/>
            <a:ext cx="772969" cy="769441"/>
          </a:xfrm>
          <a:prstGeom prst="rect">
            <a:avLst/>
          </a:prstGeom>
          <a:noFill/>
        </p:spPr>
        <p:txBody>
          <a:bodyPr wrap="none" rtlCol="0">
            <a:spAutoFit/>
          </a:bodyPr>
          <a:lstStyle/>
          <a:p>
            <a:pPr algn="ctr"/>
            <a:r>
              <a:rPr lang="en-US" sz="1100" b="1" dirty="0">
                <a:latin typeface="+mj-lt"/>
              </a:rPr>
              <a:t>HTML5</a:t>
            </a:r>
          </a:p>
          <a:p>
            <a:pPr algn="ctr"/>
            <a:r>
              <a:rPr lang="en-US" sz="1100" b="1" dirty="0">
                <a:latin typeface="+mj-lt"/>
              </a:rPr>
              <a:t>CSS</a:t>
            </a:r>
          </a:p>
          <a:p>
            <a:pPr algn="ctr"/>
            <a:r>
              <a:rPr lang="en-US" sz="1100" b="1" dirty="0">
                <a:latin typeface="+mj-lt"/>
              </a:rPr>
              <a:t>JavaScript</a:t>
            </a:r>
          </a:p>
          <a:p>
            <a:pPr algn="ctr"/>
            <a:r>
              <a:rPr lang="en-US" sz="1100" b="1" dirty="0">
                <a:latin typeface="+mj-lt"/>
              </a:rPr>
              <a:t>jQuery</a:t>
            </a:r>
          </a:p>
        </p:txBody>
      </p:sp>
      <p:sp>
        <p:nvSpPr>
          <p:cNvPr id="65" name="TextBox 64">
            <a:extLst>
              <a:ext uri="{FF2B5EF4-FFF2-40B4-BE49-F238E27FC236}">
                <a16:creationId xmlns:a16="http://schemas.microsoft.com/office/drawing/2014/main" id="{B2A13962-C0C2-44E4-98BC-C854786254B2}"/>
              </a:ext>
            </a:extLst>
          </p:cNvPr>
          <p:cNvSpPr txBox="1"/>
          <p:nvPr/>
        </p:nvSpPr>
        <p:spPr>
          <a:xfrm>
            <a:off x="5587403" y="3899623"/>
            <a:ext cx="591829" cy="600164"/>
          </a:xfrm>
          <a:prstGeom prst="rect">
            <a:avLst/>
          </a:prstGeom>
          <a:noFill/>
        </p:spPr>
        <p:txBody>
          <a:bodyPr wrap="none" rtlCol="0">
            <a:spAutoFit/>
          </a:bodyPr>
          <a:lstStyle/>
          <a:p>
            <a:pPr algn="ctr"/>
            <a:r>
              <a:rPr lang="en-US" sz="1100" b="1" dirty="0">
                <a:latin typeface="+mj-lt"/>
              </a:rPr>
              <a:t>MEAN</a:t>
            </a:r>
          </a:p>
          <a:p>
            <a:pPr algn="ctr"/>
            <a:r>
              <a:rPr lang="en-US" sz="1100" b="1" dirty="0">
                <a:latin typeface="+mj-lt"/>
              </a:rPr>
              <a:t>LAMP</a:t>
            </a:r>
          </a:p>
          <a:p>
            <a:pPr algn="ctr"/>
            <a:r>
              <a:rPr lang="en-US" sz="1100" b="1" dirty="0">
                <a:latin typeface="+mj-lt"/>
              </a:rPr>
              <a:t>AMMP</a:t>
            </a:r>
          </a:p>
        </p:txBody>
      </p:sp>
      <p:sp>
        <p:nvSpPr>
          <p:cNvPr id="66" name="TextBox 65">
            <a:extLst>
              <a:ext uri="{FF2B5EF4-FFF2-40B4-BE49-F238E27FC236}">
                <a16:creationId xmlns:a16="http://schemas.microsoft.com/office/drawing/2014/main" id="{A031C67C-2382-45E0-8B20-0BA432D8FA04}"/>
              </a:ext>
            </a:extLst>
          </p:cNvPr>
          <p:cNvSpPr txBox="1"/>
          <p:nvPr/>
        </p:nvSpPr>
        <p:spPr>
          <a:xfrm>
            <a:off x="6812307" y="4084728"/>
            <a:ext cx="603049" cy="600164"/>
          </a:xfrm>
          <a:prstGeom prst="rect">
            <a:avLst/>
          </a:prstGeom>
          <a:noFill/>
        </p:spPr>
        <p:txBody>
          <a:bodyPr wrap="none" rtlCol="0">
            <a:spAutoFit/>
          </a:bodyPr>
          <a:lstStyle/>
          <a:p>
            <a:pPr algn="ctr"/>
            <a:r>
              <a:rPr lang="en-US" sz="1100" b="1" dirty="0">
                <a:latin typeface="+mj-lt"/>
              </a:rPr>
              <a:t>Java</a:t>
            </a:r>
          </a:p>
          <a:p>
            <a:pPr algn="ctr"/>
            <a:r>
              <a:rPr lang="en-US" sz="1100" b="1" dirty="0">
                <a:latin typeface="+mj-lt"/>
              </a:rPr>
              <a:t>C#</a:t>
            </a:r>
          </a:p>
          <a:p>
            <a:pPr algn="ctr"/>
            <a:r>
              <a:rPr lang="en-US" sz="1100" b="1" dirty="0">
                <a:latin typeface="+mj-lt"/>
              </a:rPr>
              <a:t>Python</a:t>
            </a:r>
          </a:p>
        </p:txBody>
      </p:sp>
      <p:sp>
        <p:nvSpPr>
          <p:cNvPr id="67" name="TextBox 66">
            <a:extLst>
              <a:ext uri="{FF2B5EF4-FFF2-40B4-BE49-F238E27FC236}">
                <a16:creationId xmlns:a16="http://schemas.microsoft.com/office/drawing/2014/main" id="{2A7D86AB-CC3B-4F01-BF7C-38C151461A78}"/>
              </a:ext>
            </a:extLst>
          </p:cNvPr>
          <p:cNvSpPr txBox="1"/>
          <p:nvPr/>
        </p:nvSpPr>
        <p:spPr>
          <a:xfrm>
            <a:off x="8157885" y="4095224"/>
            <a:ext cx="444352" cy="430887"/>
          </a:xfrm>
          <a:prstGeom prst="rect">
            <a:avLst/>
          </a:prstGeom>
          <a:noFill/>
        </p:spPr>
        <p:txBody>
          <a:bodyPr wrap="none" rtlCol="0">
            <a:spAutoFit/>
          </a:bodyPr>
          <a:lstStyle/>
          <a:p>
            <a:pPr algn="ctr"/>
            <a:r>
              <a:rPr lang="en-US" sz="1100" b="1" dirty="0">
                <a:latin typeface="+mj-lt"/>
              </a:rPr>
              <a:t>SQL</a:t>
            </a:r>
          </a:p>
          <a:p>
            <a:pPr algn="ctr"/>
            <a:r>
              <a:rPr lang="en-US" sz="1100" b="1" dirty="0">
                <a:latin typeface="+mj-lt"/>
              </a:rPr>
              <a:t>XML</a:t>
            </a:r>
          </a:p>
        </p:txBody>
      </p:sp>
    </p:spTree>
    <p:extLst>
      <p:ext uri="{BB962C8B-B14F-4D97-AF65-F5344CB8AC3E}">
        <p14:creationId xmlns:p14="http://schemas.microsoft.com/office/powerpoint/2010/main" val="2585092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P spid="51225" grpId="0" animBg="1"/>
      <p:bldP spid="51241" grpId="0"/>
      <p:bldP spid="51242" grpId="0"/>
      <p:bldP spid="61" grpId="0" animBg="1"/>
      <p:bldP spid="512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string values</a:t>
            </a:r>
            <a:endParaRPr lang="en-US" dirty="0"/>
          </a:p>
        </p:txBody>
      </p:sp>
      <p:sp>
        <p:nvSpPr>
          <p:cNvPr id="9" name="Content Placeholder 8">
            <a:extLst>
              <a:ext uri="{FF2B5EF4-FFF2-40B4-BE49-F238E27FC236}">
                <a16:creationId xmlns:a16="http://schemas.microsoft.com/office/drawing/2014/main" id="{65D5D9CC-96E4-4B50-BF1F-6A596B2DD82B}"/>
              </a:ext>
            </a:extLst>
          </p:cNvPr>
          <p:cNvSpPr>
            <a:spLocks noGrp="1"/>
          </p:cNvSpPr>
          <p:nvPr>
            <p:ph idx="1"/>
          </p:nvPr>
        </p:nvSpPr>
        <p:spPr/>
        <p:txBody>
          <a:bodyPr>
            <a:normAutofit fontScale="92500" lnSpcReduction="10000"/>
          </a:bodyPr>
          <a:lstStyle/>
          <a:p>
            <a:pPr marL="0" indent="0">
              <a:buNone/>
            </a:pPr>
            <a:r>
              <a:rPr lang="en-US" dirty="0"/>
              <a:t>“JavaScript”	 // a string with double quotes</a:t>
            </a:r>
          </a:p>
          <a:p>
            <a:pPr marL="0" indent="0">
              <a:buNone/>
            </a:pPr>
            <a:r>
              <a:rPr lang="en-US" dirty="0"/>
              <a:t>‘String Data’	// a string with single quotes</a:t>
            </a:r>
          </a:p>
          <a:p>
            <a:pPr marL="0" indent="0">
              <a:buNone/>
            </a:pPr>
            <a:r>
              <a:rPr lang="en-US" dirty="0"/>
              <a:t>""	             // an empty string</a:t>
            </a:r>
          </a:p>
          <a:p>
            <a:pPr marL="0" indent="0">
              <a:buNone/>
            </a:pPr>
            <a:endParaRPr lang="en-US" dirty="0"/>
          </a:p>
          <a:p>
            <a:pPr marL="0" indent="0">
              <a:buNone/>
            </a:pPr>
            <a:r>
              <a:rPr lang="en-US" dirty="0">
                <a:solidFill>
                  <a:schemeClr val="accent1">
                    <a:lumMod val="50000"/>
                  </a:schemeClr>
                </a:solidFill>
                <a:effectLst>
                  <a:outerShdw blurRad="38100" dist="38100" dir="2700000" algn="tl">
                    <a:srgbClr val="000000">
                      <a:alpha val="43137"/>
                    </a:srgbClr>
                  </a:outerShdw>
                </a:effectLst>
              </a:rPr>
              <a:t>The string data type</a:t>
            </a:r>
          </a:p>
          <a:p>
            <a:r>
              <a:rPr lang="en-US" sz="2100" dirty="0"/>
              <a:t>A string value is surrounded by double quotes or single quotes. The string must start and end with the same type of quotation mark.</a:t>
            </a:r>
          </a:p>
          <a:p>
            <a:r>
              <a:rPr lang="en-US" sz="2100" dirty="0"/>
              <a:t>An empty string is a string that contains no characters. It is entered by typing two quotation marks with nothing between them.</a:t>
            </a:r>
          </a:p>
          <a:p>
            <a:pPr marL="0" indent="0">
              <a:buNone/>
            </a:pPr>
            <a:endParaRPr lang="en-US" dirty="0"/>
          </a:p>
        </p:txBody>
      </p:sp>
      <p:sp>
        <p:nvSpPr>
          <p:cNvPr id="3" name="Date Placeholder 2"/>
          <p:cNvSpPr>
            <a:spLocks noGrp="1"/>
          </p:cNvSpPr>
          <p:nvPr>
            <p:ph type="dt" sz="half" idx="10"/>
          </p:nvPr>
        </p:nvSpPr>
        <p:spPr/>
        <p:txBody>
          <a:bodyPr/>
          <a:lstStyle/>
          <a:p>
            <a:fld id="{D81F96F9-99A7-4C78-9058-B482663E86D6}"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10" name="Slide Number Placeholder 9"/>
          <p:cNvSpPr>
            <a:spLocks noGrp="1"/>
          </p:cNvSpPr>
          <p:nvPr>
            <p:ph type="sldNum" sz="quarter" idx="12"/>
          </p:nvPr>
        </p:nvSpPr>
        <p:spPr/>
        <p:txBody>
          <a:bodyPr/>
          <a:lstStyle/>
          <a:p>
            <a:endParaRPr lang="en-US" dirty="0"/>
          </a:p>
          <a:p>
            <a:fld id="{BF5C1183-B085-4070-A402-C03A3F977D3D}" type="slidenum">
              <a:rPr lang="en-US" smtClean="0"/>
              <a:pPr/>
              <a:t>30</a:t>
            </a:fld>
            <a:endParaRPr lang="en-US" dirty="0"/>
          </a:p>
        </p:txBody>
      </p:sp>
    </p:spTree>
    <p:extLst>
      <p:ext uri="{BB962C8B-B14F-4D97-AF65-F5344CB8AC3E}">
        <p14:creationId xmlns:p14="http://schemas.microsoft.com/office/powerpoint/2010/main" val="1426627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two Boolean values</a:t>
            </a:r>
            <a:endParaRPr lang="en-US" dirty="0"/>
          </a:p>
        </p:txBody>
      </p:sp>
      <p:sp>
        <p:nvSpPr>
          <p:cNvPr id="11" name="Content Placeholder 10">
            <a:extLst>
              <a:ext uri="{FF2B5EF4-FFF2-40B4-BE49-F238E27FC236}">
                <a16:creationId xmlns:a16="http://schemas.microsoft.com/office/drawing/2014/main" id="{B005B0AD-838A-40F1-AEFC-702B3BBDAF9B}"/>
              </a:ext>
            </a:extLst>
          </p:cNvPr>
          <p:cNvSpPr>
            <a:spLocks noGrp="1"/>
          </p:cNvSpPr>
          <p:nvPr>
            <p:ph idx="1"/>
          </p:nvPr>
        </p:nvSpPr>
        <p:spPr/>
        <p:txBody>
          <a:bodyPr/>
          <a:lstStyle/>
          <a:p>
            <a:pPr marL="0" indent="0">
              <a:buNone/>
            </a:pPr>
            <a:r>
              <a:rPr lang="en-US" dirty="0"/>
              <a:t>true	// equivalent to true, yes, or on</a:t>
            </a:r>
          </a:p>
          <a:p>
            <a:pPr marL="0" indent="0">
              <a:buNone/>
            </a:pPr>
            <a:r>
              <a:rPr lang="en-US" dirty="0"/>
              <a:t>false	// equivalent to false, no, or off</a:t>
            </a:r>
          </a:p>
          <a:p>
            <a:pPr marL="0" indent="0">
              <a:buNone/>
            </a:pPr>
            <a:endParaRPr lang="en-US" dirty="0"/>
          </a:p>
          <a:p>
            <a:pPr marL="0" indent="0">
              <a:buNone/>
            </a:pPr>
            <a:r>
              <a:rPr lang="en-US" dirty="0">
                <a:solidFill>
                  <a:schemeClr val="accent2">
                    <a:lumMod val="50000"/>
                  </a:schemeClr>
                </a:solidFill>
                <a:effectLst>
                  <a:outerShdw blurRad="38100" dist="38100" dir="2700000" algn="tl">
                    <a:srgbClr val="000000">
                      <a:alpha val="43137"/>
                    </a:srgbClr>
                  </a:outerShdw>
                </a:effectLst>
              </a:rPr>
              <a:t>The Boolean data type</a:t>
            </a:r>
          </a:p>
          <a:p>
            <a:pPr lvl="0"/>
            <a:r>
              <a:rPr lang="en-US" dirty="0"/>
              <a:t>A </a:t>
            </a:r>
            <a:r>
              <a:rPr lang="en-US" i="1" dirty="0"/>
              <a:t>Boolean value </a:t>
            </a:r>
            <a:r>
              <a:rPr lang="en-US" dirty="0"/>
              <a:t>can be true or false. Boolean values are often used in conditional statements.</a:t>
            </a:r>
          </a:p>
          <a:p>
            <a:endParaRPr lang="en-US" dirty="0"/>
          </a:p>
        </p:txBody>
      </p:sp>
      <p:sp>
        <p:nvSpPr>
          <p:cNvPr id="3" name="Date Placeholder 2"/>
          <p:cNvSpPr>
            <a:spLocks noGrp="1"/>
          </p:cNvSpPr>
          <p:nvPr>
            <p:ph type="dt" sz="half" idx="10"/>
          </p:nvPr>
        </p:nvSpPr>
        <p:spPr/>
        <p:txBody>
          <a:bodyPr/>
          <a:lstStyle/>
          <a:p>
            <a:fld id="{7217029E-20DC-44A1-A737-4E55E6315C66}"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31</a:t>
            </a:fld>
            <a:endParaRPr lang="en-US" dirty="0"/>
          </a:p>
        </p:txBody>
      </p:sp>
    </p:spTree>
    <p:extLst>
      <p:ext uri="{BB962C8B-B14F-4D97-AF65-F5344CB8AC3E}">
        <p14:creationId xmlns:p14="http://schemas.microsoft.com/office/powerpoint/2010/main" val="1821782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12A3-5B82-4389-96E3-BE361F062E0B}"/>
              </a:ext>
            </a:extLst>
          </p:cNvPr>
          <p:cNvSpPr>
            <a:spLocks noGrp="1"/>
          </p:cNvSpPr>
          <p:nvPr>
            <p:ph type="title"/>
          </p:nvPr>
        </p:nvSpPr>
        <p:spPr/>
        <p:txBody>
          <a:bodyPr>
            <a:noAutofit/>
          </a:bodyPr>
          <a:lstStyle/>
          <a:p>
            <a:r>
              <a:rPr lang="en-US" sz="3200" dirty="0"/>
              <a:t>How to declare and assign a value to a variable </a:t>
            </a:r>
            <a:br>
              <a:rPr lang="en-US" sz="3200" dirty="0"/>
            </a:br>
            <a:r>
              <a:rPr lang="en-US" sz="3200" dirty="0"/>
              <a:t>in two statements</a:t>
            </a:r>
          </a:p>
        </p:txBody>
      </p:sp>
      <p:sp>
        <p:nvSpPr>
          <p:cNvPr id="4" name="Date Placeholder 3">
            <a:extLst>
              <a:ext uri="{FF2B5EF4-FFF2-40B4-BE49-F238E27FC236}">
                <a16:creationId xmlns:a16="http://schemas.microsoft.com/office/drawing/2014/main" id="{2163C051-992F-430C-9049-C62504A81BC5}"/>
              </a:ext>
            </a:extLst>
          </p:cNvPr>
          <p:cNvSpPr>
            <a:spLocks noGrp="1"/>
          </p:cNvSpPr>
          <p:nvPr>
            <p:ph type="dt" sz="half" idx="10"/>
          </p:nvPr>
        </p:nvSpPr>
        <p:spPr/>
        <p:txBody>
          <a:bodyPr/>
          <a:lstStyle/>
          <a:p>
            <a:fld id="{F86A7969-D0E7-4534-A0BB-E720A24C1779}" type="datetime1">
              <a:rPr lang="en-US" smtClean="0"/>
              <a:t>9/28/2019</a:t>
            </a:fld>
            <a:endParaRPr lang="en-US"/>
          </a:p>
        </p:txBody>
      </p:sp>
      <p:sp>
        <p:nvSpPr>
          <p:cNvPr id="5" name="Footer Placeholder 4">
            <a:extLst>
              <a:ext uri="{FF2B5EF4-FFF2-40B4-BE49-F238E27FC236}">
                <a16:creationId xmlns:a16="http://schemas.microsoft.com/office/drawing/2014/main" id="{EA077C50-5DAE-4A86-88B1-F196C06F74CE}"/>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D4FD1D55-087B-41DA-9E83-06B163EF1254}"/>
              </a:ext>
            </a:extLst>
          </p:cNvPr>
          <p:cNvSpPr>
            <a:spLocks noGrp="1"/>
          </p:cNvSpPr>
          <p:nvPr>
            <p:ph type="sldNum" sz="quarter" idx="12"/>
          </p:nvPr>
        </p:nvSpPr>
        <p:spPr/>
        <p:txBody>
          <a:bodyPr/>
          <a:lstStyle/>
          <a:p>
            <a:fld id="{3D46CBA2-ECE5-4BE9-B546-6761E0E67089}" type="slidenum">
              <a:rPr lang="en-US" smtClean="0"/>
              <a:t>32</a:t>
            </a:fld>
            <a:endParaRPr lang="en-US"/>
          </a:p>
        </p:txBody>
      </p:sp>
      <p:sp>
        <p:nvSpPr>
          <p:cNvPr id="10" name="Rectangle 9">
            <a:extLst>
              <a:ext uri="{FF2B5EF4-FFF2-40B4-BE49-F238E27FC236}">
                <a16:creationId xmlns:a16="http://schemas.microsoft.com/office/drawing/2014/main" id="{46A55A5D-413B-4B5E-9E03-545A26A83B5F}"/>
              </a:ext>
            </a:extLst>
          </p:cNvPr>
          <p:cNvSpPr/>
          <p:nvPr/>
        </p:nvSpPr>
        <p:spPr>
          <a:xfrm>
            <a:off x="228600" y="1356588"/>
            <a:ext cx="8686800" cy="3439403"/>
          </a:xfrm>
          <a:prstGeom prst="rect">
            <a:avLst/>
          </a:prstGeom>
        </p:spPr>
        <p:txBody>
          <a:bodyPr wrap="square">
            <a:spAutoFit/>
          </a:bodyPr>
          <a:lstStyle/>
          <a:p>
            <a:pPr marL="347345" marR="0">
              <a:spcBef>
                <a:spcPts val="900"/>
              </a:spcBef>
              <a:spcAft>
                <a:spcPts val="600"/>
              </a:spcAft>
              <a:tabLst>
                <a:tab pos="1371600" algn="l"/>
                <a:tab pos="2743200" algn="l"/>
              </a:tabLst>
            </a:pPr>
            <a:r>
              <a:rPr lang="en-US" sz="2000" b="1" spc="-10"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Syntax</a:t>
            </a:r>
          </a:p>
          <a:p>
            <a:pPr marL="347345" marR="0">
              <a:spcBef>
                <a:spcPts val="0"/>
              </a:spcBef>
              <a:spcAft>
                <a:spcPts val="0"/>
              </a:spcAft>
              <a:tabLst>
                <a:tab pos="1371600" algn="l"/>
              </a:tabLst>
            </a:pP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var</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 </a:t>
            </a:r>
            <a:r>
              <a:rPr lang="en-US" sz="1600" b="1" i="1" dirty="0" err="1">
                <a:latin typeface="Courier New" panose="02070309020205020404" pitchFamily="49" charset="0"/>
                <a:ea typeface="Times New Roman" panose="02020603050405020304" pitchFamily="18" charset="0"/>
                <a:cs typeface="Times New Roman" panose="02020603050405020304" pitchFamily="18" charset="0"/>
              </a:rPr>
              <a:t>variableName</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a:t>
            </a:r>
          </a:p>
          <a:p>
            <a:pPr marL="347345" marR="0">
              <a:spcBef>
                <a:spcPts val="0"/>
              </a:spcBef>
              <a:spcAft>
                <a:spcPts val="0"/>
              </a:spcAft>
              <a:tabLst>
                <a:tab pos="1371600" algn="l"/>
              </a:tabLst>
            </a:pPr>
            <a:r>
              <a:rPr lang="en-US" sz="1600" b="1" i="1" dirty="0" err="1">
                <a:latin typeface="Courier New" panose="02070309020205020404" pitchFamily="49" charset="0"/>
                <a:ea typeface="Times New Roman" panose="02020603050405020304" pitchFamily="18" charset="0"/>
                <a:cs typeface="Times New Roman" panose="02020603050405020304" pitchFamily="18" charset="0"/>
              </a:rPr>
              <a:t>variableName</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 = </a:t>
            </a:r>
            <a:r>
              <a:rPr lang="en-US" sz="1600" b="1" i="1" dirty="0">
                <a:latin typeface="Courier New" panose="02070309020205020404" pitchFamily="49" charset="0"/>
                <a:ea typeface="Times New Roman" panose="02020603050405020304" pitchFamily="18" charset="0"/>
                <a:cs typeface="Times New Roman" panose="02020603050405020304" pitchFamily="18" charset="0"/>
              </a:rPr>
              <a:t>value</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a:t>
            </a:r>
          </a:p>
          <a:p>
            <a:pPr marL="347345" marR="0">
              <a:spcBef>
                <a:spcPts val="900"/>
              </a:spcBef>
              <a:spcAft>
                <a:spcPts val="600"/>
              </a:spcAft>
              <a:tabLst>
                <a:tab pos="1371600" algn="l"/>
                <a:tab pos="2743200" algn="l"/>
              </a:tabLst>
            </a:pPr>
            <a:r>
              <a:rPr lang="en-US" sz="2000" b="1" spc="-10"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Examples</a:t>
            </a:r>
          </a:p>
          <a:p>
            <a:pPr marL="347345" marR="0">
              <a:spcBef>
                <a:spcPts val="0"/>
              </a:spcBef>
              <a:spcAft>
                <a:spcPts val="0"/>
              </a:spcAft>
              <a:tabLst>
                <a:tab pos="1371600" algn="l"/>
              </a:tabLst>
            </a:pP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var</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 counter;                  // declaration statement;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 value is undefined</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counter = 1;                  // assignment statement;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 value is 1</a:t>
            </a:r>
          </a:p>
          <a:p>
            <a:pPr marL="347345" marR="0">
              <a:spcBef>
                <a:spcPts val="0"/>
              </a:spcBef>
              <a:spcAft>
                <a:spcPts val="0"/>
              </a:spcAft>
              <a:tabLst>
                <a:tab pos="1371600" algn="l"/>
              </a:tabLst>
            </a:pP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var</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 sum, average;             // declares two variables</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sum = 0, average = 0;         // assigns values to two</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 variables</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096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to declare and assign a value to a variable </a:t>
            </a:r>
            <a:br>
              <a:rPr lang="en-US" sz="3200" dirty="0"/>
            </a:br>
            <a:r>
              <a:rPr lang="en-US" sz="3200" dirty="0"/>
              <a:t>in one statement</a:t>
            </a:r>
          </a:p>
        </p:txBody>
      </p:sp>
      <p:sp>
        <p:nvSpPr>
          <p:cNvPr id="11" name="Content Placeholder 10">
            <a:extLst>
              <a:ext uri="{FF2B5EF4-FFF2-40B4-BE49-F238E27FC236}">
                <a16:creationId xmlns:a16="http://schemas.microsoft.com/office/drawing/2014/main" id="{69545584-A282-413D-B847-97C97F948188}"/>
              </a:ext>
            </a:extLst>
          </p:cNvPr>
          <p:cNvSpPr>
            <a:spLocks noGrp="1"/>
          </p:cNvSpPr>
          <p:nvPr>
            <p:ph idx="1"/>
          </p:nvPr>
        </p:nvSpPr>
        <p:spPr/>
        <p:txBody>
          <a:bodyPr>
            <a:normAutofit fontScale="62500" lnSpcReduction="20000"/>
          </a:bodyPr>
          <a:lstStyle/>
          <a:p>
            <a:pPr marL="0" indent="0">
              <a:buNone/>
            </a:pPr>
            <a:r>
              <a:rPr lang="en-US" dirty="0">
                <a:solidFill>
                  <a:schemeClr val="accent2">
                    <a:lumMod val="50000"/>
                  </a:schemeClr>
                </a:solidFill>
                <a:effectLst>
                  <a:outerShdw blurRad="38100" dist="38100" dir="2700000" algn="tl">
                    <a:srgbClr val="000000">
                      <a:alpha val="43137"/>
                    </a:srgbClr>
                  </a:outerShdw>
                </a:effectLst>
              </a:rPr>
              <a:t>Syntax</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a:t>
            </a:r>
            <a:r>
              <a:rPr lang="en-US" i="1" dirty="0" err="1">
                <a:latin typeface="Courier New" panose="02070309020205020404" pitchFamily="49" charset="0"/>
                <a:cs typeface="Courier New" panose="02070309020205020404" pitchFamily="49" charset="0"/>
              </a:rPr>
              <a:t>variableName</a:t>
            </a:r>
            <a:r>
              <a:rPr lang="en-US" dirty="0">
                <a:latin typeface="Courier New" panose="02070309020205020404" pitchFamily="49" charset="0"/>
                <a:cs typeface="Courier New" panose="02070309020205020404" pitchFamily="49" charset="0"/>
              </a:rPr>
              <a:t> = </a:t>
            </a:r>
            <a:r>
              <a:rPr lang="en-US" i="1" dirty="0">
                <a:latin typeface="Courier New" panose="02070309020205020404" pitchFamily="49" charset="0"/>
                <a:cs typeface="Courier New" panose="02070309020205020404" pitchFamily="49" charset="0"/>
              </a:rPr>
              <a:t>value</a:t>
            </a:r>
            <a:r>
              <a:rPr lang="en-US" dirty="0">
                <a:latin typeface="Courier New" panose="02070309020205020404" pitchFamily="49" charset="0"/>
                <a:cs typeface="Courier New" panose="02070309020205020404" pitchFamily="49" charset="0"/>
              </a:rPr>
              <a:t>;</a:t>
            </a:r>
          </a:p>
          <a:p>
            <a:pPr marL="0" indent="0">
              <a:buNone/>
            </a:pPr>
            <a:endParaRPr lang="en-US" dirty="0"/>
          </a:p>
          <a:p>
            <a:pPr marL="0" indent="0">
              <a:buNone/>
            </a:pPr>
            <a:r>
              <a:rPr lang="en-US" dirty="0">
                <a:solidFill>
                  <a:schemeClr val="accent2">
                    <a:lumMod val="50000"/>
                  </a:schemeClr>
                </a:solidFill>
                <a:effectLst>
                  <a:outerShdw blurRad="38100" dist="38100" dir="2700000" algn="tl">
                    <a:srgbClr val="000000">
                      <a:alpha val="43137"/>
                    </a:srgbClr>
                  </a:outerShdw>
                </a:effectLst>
              </a:rPr>
              <a:t>Examples</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count = 1;       	// integer value of 1</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subtotal = 74.95; // decimal value of 74.95</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name = "Joseph";  // string value of "Joseph"</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email = "";       // empty string</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isValid</a:t>
            </a:r>
            <a:r>
              <a:rPr lang="en-US" dirty="0">
                <a:latin typeface="Courier New" panose="02070309020205020404" pitchFamily="49" charset="0"/>
                <a:cs typeface="Courier New" panose="02070309020205020404" pitchFamily="49" charset="0"/>
              </a:rPr>
              <a:t> = false;  // Boolean value of false</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total = subtotal; // assigns value of subtotal variable</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x = 0, y = 0;     // declares and assigns values to 2 variables</a:t>
            </a:r>
          </a:p>
          <a:p>
            <a:pPr marL="0" indent="0">
              <a:buNone/>
            </a:pPr>
            <a:endParaRPr lang="en-US" dirty="0"/>
          </a:p>
        </p:txBody>
      </p:sp>
      <p:sp>
        <p:nvSpPr>
          <p:cNvPr id="3" name="Date Placeholder 2"/>
          <p:cNvSpPr>
            <a:spLocks noGrp="1"/>
          </p:cNvSpPr>
          <p:nvPr>
            <p:ph type="dt" sz="half" idx="10"/>
          </p:nvPr>
        </p:nvSpPr>
        <p:spPr/>
        <p:txBody>
          <a:bodyPr/>
          <a:lstStyle/>
          <a:p>
            <a:fld id="{C2EB3482-2941-4112-B787-81CF8CBF0331}"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33</a:t>
            </a:fld>
            <a:endParaRPr lang="en-US" dirty="0"/>
          </a:p>
        </p:txBody>
      </p:sp>
    </p:spTree>
    <p:extLst>
      <p:ext uri="{BB962C8B-B14F-4D97-AF65-F5344CB8AC3E}">
        <p14:creationId xmlns:p14="http://schemas.microsoft.com/office/powerpoint/2010/main" val="54521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t>
            </a:r>
            <a:r>
              <a:rPr lang="en-US" sz="2400" dirty="0"/>
              <a:t>(Page 65)</a:t>
            </a:r>
            <a:endParaRPr lang="en-US" dirty="0"/>
          </a:p>
        </p:txBody>
      </p:sp>
      <p:sp>
        <p:nvSpPr>
          <p:cNvPr id="9" name="Content Placeholder 8">
            <a:extLst>
              <a:ext uri="{FF2B5EF4-FFF2-40B4-BE49-F238E27FC236}">
                <a16:creationId xmlns:a16="http://schemas.microsoft.com/office/drawing/2014/main" id="{4F23192F-B0B7-4F64-91C9-201AD72AA02C}"/>
              </a:ext>
            </a:extLst>
          </p:cNvPr>
          <p:cNvSpPr>
            <a:spLocks noGrp="1"/>
          </p:cNvSpPr>
          <p:nvPr>
            <p:ph idx="1"/>
          </p:nvPr>
        </p:nvSpPr>
        <p:spPr/>
        <p:txBody>
          <a:bodyPr>
            <a:normAutofit fontScale="92500" lnSpcReduction="10000"/>
          </a:bodyPr>
          <a:lstStyle/>
          <a:p>
            <a:pPr lvl="0"/>
            <a:r>
              <a:rPr lang="en-US" dirty="0"/>
              <a:t>variable</a:t>
            </a:r>
          </a:p>
          <a:p>
            <a:pPr lvl="0"/>
            <a:r>
              <a:rPr lang="en-US" dirty="0"/>
              <a:t>declare a variable</a:t>
            </a:r>
          </a:p>
          <a:p>
            <a:pPr lvl="0"/>
            <a:r>
              <a:rPr lang="en-US" dirty="0"/>
              <a:t>assignment statement</a:t>
            </a:r>
          </a:p>
          <a:p>
            <a:pPr lvl="0"/>
            <a:r>
              <a:rPr lang="en-US" dirty="0"/>
              <a:t>assignment operator</a:t>
            </a:r>
          </a:p>
          <a:p>
            <a:pPr lvl="0"/>
            <a:r>
              <a:rPr lang="en-US" dirty="0"/>
              <a:t>literal value</a:t>
            </a:r>
          </a:p>
          <a:p>
            <a:pPr lvl="0"/>
            <a:r>
              <a:rPr lang="en-US" dirty="0"/>
              <a:t>literal</a:t>
            </a:r>
          </a:p>
          <a:p>
            <a:pPr lvl="0"/>
            <a:r>
              <a:rPr lang="en-US" dirty="0"/>
              <a:t>string literal</a:t>
            </a:r>
          </a:p>
          <a:p>
            <a:pPr lvl="0"/>
            <a:r>
              <a:rPr lang="en-US" dirty="0"/>
              <a:t>numeric literal</a:t>
            </a:r>
          </a:p>
          <a:p>
            <a:endParaRPr lang="en-US" dirty="0"/>
          </a:p>
        </p:txBody>
      </p:sp>
      <p:sp>
        <p:nvSpPr>
          <p:cNvPr id="3" name="Date Placeholder 2"/>
          <p:cNvSpPr>
            <a:spLocks noGrp="1"/>
          </p:cNvSpPr>
          <p:nvPr>
            <p:ph type="dt" sz="half" idx="10"/>
          </p:nvPr>
        </p:nvSpPr>
        <p:spPr/>
        <p:txBody>
          <a:bodyPr/>
          <a:lstStyle/>
          <a:p>
            <a:fld id="{917F095D-9CD6-473A-8F16-17448A7695F2}"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12" name="Slide Number Placeholder 11"/>
          <p:cNvSpPr>
            <a:spLocks noGrp="1"/>
          </p:cNvSpPr>
          <p:nvPr>
            <p:ph type="sldNum" sz="quarter" idx="12"/>
          </p:nvPr>
        </p:nvSpPr>
        <p:spPr/>
        <p:txBody>
          <a:bodyPr/>
          <a:lstStyle/>
          <a:p>
            <a:fld id="{BF5C1183-B085-4070-A402-C03A3F977D3D}" type="slidenum">
              <a:rPr lang="en-US" smtClean="0"/>
              <a:pPr/>
              <a:t>34</a:t>
            </a:fld>
            <a:endParaRPr lang="en-US" dirty="0"/>
          </a:p>
        </p:txBody>
      </p:sp>
    </p:spTree>
    <p:extLst>
      <p:ext uri="{BB962C8B-B14F-4D97-AF65-F5344CB8AC3E}">
        <p14:creationId xmlns:p14="http://schemas.microsoft.com/office/powerpoint/2010/main" val="3665433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3310-02CA-4FC2-8745-61DCACC1B362}"/>
              </a:ext>
            </a:extLst>
          </p:cNvPr>
          <p:cNvSpPr>
            <a:spLocks noGrp="1"/>
          </p:cNvSpPr>
          <p:nvPr>
            <p:ph type="title"/>
          </p:nvPr>
        </p:nvSpPr>
        <p:spPr/>
        <p:txBody>
          <a:bodyPr>
            <a:normAutofit fontScale="90000"/>
          </a:bodyPr>
          <a:lstStyle/>
          <a:p>
            <a:r>
              <a:rPr lang="en-US" dirty="0"/>
              <a:t>JavaScript’s Arithmetic Operators</a:t>
            </a:r>
          </a:p>
        </p:txBody>
      </p:sp>
      <p:graphicFrame>
        <p:nvGraphicFramePr>
          <p:cNvPr id="10" name="Content Placeholder 9">
            <a:extLst>
              <a:ext uri="{FF2B5EF4-FFF2-40B4-BE49-F238E27FC236}">
                <a16:creationId xmlns:a16="http://schemas.microsoft.com/office/drawing/2014/main" id="{2796BB0A-06AA-4FC6-8704-4AF3A1FA2EF1}"/>
              </a:ext>
            </a:extLst>
          </p:cNvPr>
          <p:cNvGraphicFramePr>
            <a:graphicFrameLocks noGrp="1"/>
          </p:cNvGraphicFramePr>
          <p:nvPr>
            <p:ph idx="1"/>
            <p:extLst/>
          </p:nvPr>
        </p:nvGraphicFramePr>
        <p:xfrm>
          <a:off x="457200" y="1450975"/>
          <a:ext cx="8229600" cy="33832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40160455"/>
                    </a:ext>
                  </a:extLst>
                </a:gridCol>
                <a:gridCol w="1371600">
                  <a:extLst>
                    <a:ext uri="{9D8B030D-6E8A-4147-A177-3AD203B41FA5}">
                      <a16:colId xmlns:a16="http://schemas.microsoft.com/office/drawing/2014/main" val="1086202453"/>
                    </a:ext>
                  </a:extLst>
                </a:gridCol>
                <a:gridCol w="5334000">
                  <a:extLst>
                    <a:ext uri="{9D8B030D-6E8A-4147-A177-3AD203B41FA5}">
                      <a16:colId xmlns:a16="http://schemas.microsoft.com/office/drawing/2014/main" val="526788360"/>
                    </a:ext>
                  </a:extLst>
                </a:gridCol>
              </a:tblGrid>
              <a:tr h="370840">
                <a:tc>
                  <a:txBody>
                    <a:bodyPr/>
                    <a:lstStyle/>
                    <a:p>
                      <a:pPr marL="0" marR="0">
                        <a:spcBef>
                          <a:spcPts val="600"/>
                        </a:spcBef>
                        <a:spcAft>
                          <a:spcPts val="600"/>
                        </a:spcAft>
                        <a:tabLst>
                          <a:tab pos="1828800" algn="l"/>
                          <a:tab pos="1371600" algn="l"/>
                          <a:tab pos="3200400" algn="l"/>
                        </a:tabLs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Operator</a:t>
                      </a:r>
                    </a:p>
                  </a:txBody>
                  <a:tcPr/>
                </a:tc>
                <a:tc>
                  <a:txBody>
                    <a:bodyPr/>
                    <a:lstStyle/>
                    <a:p>
                      <a:pPr marL="0" marR="0">
                        <a:spcBef>
                          <a:spcPts val="600"/>
                        </a:spcBef>
                        <a:spcAft>
                          <a:spcPts val="600"/>
                        </a:spcAft>
                        <a:tabLst>
                          <a:tab pos="1828800" algn="l"/>
                          <a:tab pos="1371600" algn="l"/>
                          <a:tab pos="3200400" algn="l"/>
                        </a:tabLs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Name</a:t>
                      </a:r>
                    </a:p>
                  </a:txBody>
                  <a:tcPr/>
                </a:tc>
                <a:tc>
                  <a:txBody>
                    <a:bodyPr/>
                    <a:lstStyle/>
                    <a:p>
                      <a:pPr marL="0" marR="0">
                        <a:spcBef>
                          <a:spcPts val="600"/>
                        </a:spcBef>
                        <a:spcAft>
                          <a:spcPts val="600"/>
                        </a:spcAft>
                        <a:tabLst>
                          <a:tab pos="1828800" algn="l"/>
                          <a:tab pos="1371600" algn="l"/>
                          <a:tab pos="3200400" algn="l"/>
                        </a:tabLs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15397611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t>
                      </a:r>
                      <a:endParaRPr lang="en-US" sz="16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Addition</a:t>
                      </a:r>
                    </a:p>
                  </a:txBody>
                  <a:tcPr/>
                </a:tc>
                <a:tc>
                  <a:txBody>
                    <a:bodyPr/>
                    <a:lstStyle/>
                    <a:p>
                      <a:r>
                        <a:rPr kumimoji="0" lang="en-US" sz="1600" b="1" kern="1200" dirty="0">
                          <a:solidFill>
                            <a:schemeClr val="dk1"/>
                          </a:solidFill>
                          <a:effectLst/>
                          <a:latin typeface="+mj-lt"/>
                          <a:ea typeface="+mn-ea"/>
                          <a:cs typeface="+mn-cs"/>
                        </a:rPr>
                        <a:t>Adds two operands.</a:t>
                      </a:r>
                      <a:endParaRPr lang="en-US" sz="1600" b="1" dirty="0">
                        <a:latin typeface="+mj-lt"/>
                      </a:endParaRPr>
                    </a:p>
                  </a:txBody>
                  <a:tcPr/>
                </a:tc>
                <a:extLst>
                  <a:ext uri="{0D108BD9-81ED-4DB2-BD59-A6C34878D82A}">
                    <a16:rowId xmlns:a16="http://schemas.microsoft.com/office/drawing/2014/main" val="17564459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t>
                      </a:r>
                      <a:endParaRPr lang="en-US" sz="16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Subtraction</a:t>
                      </a:r>
                      <a:endParaRPr lang="en-US" sz="16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Subtracts the right operand from the left operand.</a:t>
                      </a:r>
                    </a:p>
                  </a:txBody>
                  <a:tcPr/>
                </a:tc>
                <a:extLst>
                  <a:ext uri="{0D108BD9-81ED-4DB2-BD59-A6C34878D82A}">
                    <a16:rowId xmlns:a16="http://schemas.microsoft.com/office/drawing/2014/main" val="18643795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t>
                      </a:r>
                      <a:endParaRPr lang="en-US" sz="16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Multiplication</a:t>
                      </a:r>
                      <a:endParaRPr lang="en-US" sz="16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Multiplies two operands.</a:t>
                      </a:r>
                    </a:p>
                  </a:txBody>
                  <a:tcPr/>
                </a:tc>
                <a:extLst>
                  <a:ext uri="{0D108BD9-81ED-4DB2-BD59-A6C34878D82A}">
                    <a16:rowId xmlns:a16="http://schemas.microsoft.com/office/drawing/2014/main" val="31970972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rPr>
                        <a:t>Division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rPr>
                        <a:t>Divides the right operand into the left operand. The result is always a floating-point number.</a:t>
                      </a:r>
                    </a:p>
                  </a:txBody>
                  <a:tcPr/>
                </a:tc>
                <a:extLst>
                  <a:ext uri="{0D108BD9-81ED-4DB2-BD59-A6C34878D82A}">
                    <a16:rowId xmlns:a16="http://schemas.microsoft.com/office/drawing/2014/main" val="9836333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t>
                      </a:r>
                      <a:endParaRPr lang="en-US" sz="16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Modulus	</a:t>
                      </a:r>
                      <a:endParaRPr lang="en-US" sz="16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Divides the right operand into the left operand and returns the remainder.</a:t>
                      </a:r>
                    </a:p>
                  </a:txBody>
                  <a:tcPr/>
                </a:tc>
                <a:extLst>
                  <a:ext uri="{0D108BD9-81ED-4DB2-BD59-A6C34878D82A}">
                    <a16:rowId xmlns:a16="http://schemas.microsoft.com/office/drawing/2014/main" val="299834564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t>
                      </a:r>
                      <a:endParaRPr lang="en-US" sz="16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Increment	</a:t>
                      </a:r>
                      <a:endParaRPr lang="en-US" sz="16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Adds 1 to the operand.</a:t>
                      </a:r>
                    </a:p>
                  </a:txBody>
                  <a:tcPr/>
                </a:tc>
                <a:extLst>
                  <a:ext uri="{0D108BD9-81ED-4DB2-BD59-A6C34878D82A}">
                    <a16:rowId xmlns:a16="http://schemas.microsoft.com/office/drawing/2014/main" val="42563073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t>
                      </a:r>
                      <a:endParaRPr lang="en-US" sz="16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Decrement</a:t>
                      </a:r>
                      <a:endParaRPr lang="en-US" sz="16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Subtracts 1 from the operand.</a:t>
                      </a:r>
                    </a:p>
                  </a:txBody>
                  <a:tcPr/>
                </a:tc>
                <a:extLst>
                  <a:ext uri="{0D108BD9-81ED-4DB2-BD59-A6C34878D82A}">
                    <a16:rowId xmlns:a16="http://schemas.microsoft.com/office/drawing/2014/main" val="3488211838"/>
                  </a:ext>
                </a:extLst>
              </a:tr>
            </a:tbl>
          </a:graphicData>
        </a:graphic>
      </p:graphicFrame>
      <p:sp>
        <p:nvSpPr>
          <p:cNvPr id="4" name="Date Placeholder 3">
            <a:extLst>
              <a:ext uri="{FF2B5EF4-FFF2-40B4-BE49-F238E27FC236}">
                <a16:creationId xmlns:a16="http://schemas.microsoft.com/office/drawing/2014/main" id="{083933A6-E61F-45B2-9169-CFB104356DD6}"/>
              </a:ext>
            </a:extLst>
          </p:cNvPr>
          <p:cNvSpPr>
            <a:spLocks noGrp="1"/>
          </p:cNvSpPr>
          <p:nvPr>
            <p:ph type="dt" sz="half" idx="10"/>
          </p:nvPr>
        </p:nvSpPr>
        <p:spPr/>
        <p:txBody>
          <a:bodyPr/>
          <a:lstStyle/>
          <a:p>
            <a:fld id="{63D44D0D-060D-4A48-A8F1-C34B8F792FBB}" type="datetime1">
              <a:rPr lang="en-US" smtClean="0"/>
              <a:t>9/28/2019</a:t>
            </a:fld>
            <a:endParaRPr lang="en-US"/>
          </a:p>
        </p:txBody>
      </p:sp>
      <p:sp>
        <p:nvSpPr>
          <p:cNvPr id="5" name="Footer Placeholder 4">
            <a:extLst>
              <a:ext uri="{FF2B5EF4-FFF2-40B4-BE49-F238E27FC236}">
                <a16:creationId xmlns:a16="http://schemas.microsoft.com/office/drawing/2014/main" id="{6368F4A5-C047-4F13-8465-5DC8BE314441}"/>
              </a:ext>
            </a:extLst>
          </p:cNvPr>
          <p:cNvSpPr>
            <a:spLocks noGrp="1"/>
          </p:cNvSpPr>
          <p:nvPr>
            <p:ph type="ftr" sz="quarter" idx="11"/>
          </p:nvPr>
        </p:nvSpPr>
        <p:spPr/>
        <p:txBody>
          <a:bodyPr/>
          <a:lstStyle/>
          <a:p>
            <a:r>
              <a:rPr lang="en-US"/>
              <a:t>Copyright ©2015 - 2019 Carl M. Burnett</a:t>
            </a:r>
            <a:endParaRPr lang="en-US" dirty="0"/>
          </a:p>
        </p:txBody>
      </p:sp>
      <p:sp>
        <p:nvSpPr>
          <p:cNvPr id="6" name="Slide Number Placeholder 5">
            <a:extLst>
              <a:ext uri="{FF2B5EF4-FFF2-40B4-BE49-F238E27FC236}">
                <a16:creationId xmlns:a16="http://schemas.microsoft.com/office/drawing/2014/main" id="{1CF435E3-BC53-4B11-B318-5239F15AAEDE}"/>
              </a:ext>
            </a:extLst>
          </p:cNvPr>
          <p:cNvSpPr>
            <a:spLocks noGrp="1"/>
          </p:cNvSpPr>
          <p:nvPr>
            <p:ph type="sldNum" sz="quarter" idx="12"/>
          </p:nvPr>
        </p:nvSpPr>
        <p:spPr/>
        <p:txBody>
          <a:bodyPr/>
          <a:lstStyle/>
          <a:p>
            <a:fld id="{3D46CBA2-ECE5-4BE9-B546-6761E0E67089}" type="slidenum">
              <a:rPr lang="en-US" smtClean="0"/>
              <a:t>35</a:t>
            </a:fld>
            <a:endParaRPr lang="en-US"/>
          </a:p>
        </p:txBody>
      </p:sp>
    </p:spTree>
    <p:extLst>
      <p:ext uri="{BB962C8B-B14F-4D97-AF65-F5344CB8AC3E}">
        <p14:creationId xmlns:p14="http://schemas.microsoft.com/office/powerpoint/2010/main" val="1495685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3310-02CA-4FC2-8745-61DCACC1B362}"/>
              </a:ext>
            </a:extLst>
          </p:cNvPr>
          <p:cNvSpPr>
            <a:spLocks noGrp="1"/>
          </p:cNvSpPr>
          <p:nvPr>
            <p:ph type="title"/>
          </p:nvPr>
        </p:nvSpPr>
        <p:spPr>
          <a:xfrm>
            <a:off x="461093" y="514350"/>
            <a:ext cx="8229600" cy="857250"/>
          </a:xfrm>
        </p:spPr>
        <p:txBody>
          <a:bodyPr>
            <a:noAutofit/>
          </a:bodyPr>
          <a:lstStyle/>
          <a:p>
            <a:r>
              <a:rPr lang="en-US" sz="3600" dirty="0"/>
              <a:t>Examples of Simple Arithmetic Expressions</a:t>
            </a:r>
          </a:p>
        </p:txBody>
      </p:sp>
      <p:graphicFrame>
        <p:nvGraphicFramePr>
          <p:cNvPr id="10" name="Content Placeholder 9">
            <a:extLst>
              <a:ext uri="{FF2B5EF4-FFF2-40B4-BE49-F238E27FC236}">
                <a16:creationId xmlns:a16="http://schemas.microsoft.com/office/drawing/2014/main" id="{2796BB0A-06AA-4FC6-8704-4AF3A1FA2EF1}"/>
              </a:ext>
            </a:extLst>
          </p:cNvPr>
          <p:cNvGraphicFramePr>
            <a:graphicFrameLocks noGrp="1"/>
          </p:cNvGraphicFramePr>
          <p:nvPr>
            <p:ph idx="1"/>
            <p:extLst/>
          </p:nvPr>
        </p:nvGraphicFramePr>
        <p:xfrm>
          <a:off x="838201" y="1840634"/>
          <a:ext cx="7467599" cy="1918335"/>
        </p:xfrm>
        <a:graphic>
          <a:graphicData uri="http://schemas.openxmlformats.org/drawingml/2006/table">
            <a:tbl>
              <a:tblPr firstRow="1" bandRow="1">
                <a:tableStyleId>{5C22544A-7EE6-4342-B048-85BDC9FD1C3A}</a:tableStyleId>
              </a:tblPr>
              <a:tblGrid>
                <a:gridCol w="1166812">
                  <a:extLst>
                    <a:ext uri="{9D8B030D-6E8A-4147-A177-3AD203B41FA5}">
                      <a16:colId xmlns:a16="http://schemas.microsoft.com/office/drawing/2014/main" val="3763854643"/>
                    </a:ext>
                  </a:extLst>
                </a:gridCol>
                <a:gridCol w="1166812">
                  <a:extLst>
                    <a:ext uri="{9D8B030D-6E8A-4147-A177-3AD203B41FA5}">
                      <a16:colId xmlns:a16="http://schemas.microsoft.com/office/drawing/2014/main" val="440160455"/>
                    </a:ext>
                  </a:extLst>
                </a:gridCol>
                <a:gridCol w="1400175">
                  <a:extLst>
                    <a:ext uri="{9D8B030D-6E8A-4147-A177-3AD203B41FA5}">
                      <a16:colId xmlns:a16="http://schemas.microsoft.com/office/drawing/2014/main" val="1086202453"/>
                    </a:ext>
                  </a:extLst>
                </a:gridCol>
                <a:gridCol w="3733800">
                  <a:extLst>
                    <a:ext uri="{9D8B030D-6E8A-4147-A177-3AD203B41FA5}">
                      <a16:colId xmlns:a16="http://schemas.microsoft.com/office/drawing/2014/main" val="526788360"/>
                    </a:ext>
                  </a:extLst>
                </a:gridCol>
              </a:tblGrid>
              <a:tr h="434975">
                <a:tc>
                  <a:txBody>
                    <a:bodyPr/>
                    <a:lstStyle/>
                    <a:p>
                      <a:pPr marL="0" marR="0" algn="ctr">
                        <a:spcBef>
                          <a:spcPts val="600"/>
                        </a:spcBef>
                        <a:spcAft>
                          <a:spcPts val="600"/>
                        </a:spcAft>
                        <a:tabLst>
                          <a:tab pos="1828800" algn="l"/>
                          <a:tab pos="1371600" algn="l"/>
                          <a:tab pos="3200400" algn="l"/>
                        </a:tabLs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Order</a:t>
                      </a:r>
                    </a:p>
                  </a:txBody>
                  <a:tcPr/>
                </a:tc>
                <a:tc>
                  <a:txBody>
                    <a:bodyPr/>
                    <a:lstStyle/>
                    <a:p>
                      <a:pPr marL="0" marR="0">
                        <a:spcBef>
                          <a:spcPts val="600"/>
                        </a:spcBef>
                        <a:spcAft>
                          <a:spcPts val="600"/>
                        </a:spcAft>
                        <a:tabLst>
                          <a:tab pos="1828800" algn="l"/>
                          <a:tab pos="1371600" algn="l"/>
                          <a:tab pos="3200400" algn="l"/>
                        </a:tabLs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Operator</a:t>
                      </a:r>
                    </a:p>
                  </a:txBody>
                  <a:tcPr/>
                </a:tc>
                <a:tc>
                  <a:txBody>
                    <a:bodyPr/>
                    <a:lstStyle/>
                    <a:p>
                      <a:pPr marL="0" marR="0">
                        <a:spcBef>
                          <a:spcPts val="600"/>
                        </a:spcBef>
                        <a:spcAft>
                          <a:spcPts val="600"/>
                        </a:spcAft>
                        <a:tabLst>
                          <a:tab pos="1828800" algn="l"/>
                          <a:tab pos="1371600" algn="l"/>
                          <a:tab pos="3200400" algn="l"/>
                        </a:tabLs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Direction</a:t>
                      </a:r>
                    </a:p>
                  </a:txBody>
                  <a:tcPr/>
                </a:tc>
                <a:tc>
                  <a:txBody>
                    <a:bodyPr/>
                    <a:lstStyle/>
                    <a:p>
                      <a:pPr marL="0" marR="0">
                        <a:spcBef>
                          <a:spcPts val="600"/>
                        </a:spcBef>
                        <a:spcAft>
                          <a:spcPts val="600"/>
                        </a:spcAft>
                        <a:tabLst>
                          <a:tab pos="1828800" algn="l"/>
                          <a:tab pos="1371600" algn="l"/>
                          <a:tab pos="3200400" algn="l"/>
                        </a:tabLs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15397611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t>
                      </a:r>
                      <a:endParaRPr lang="en-US" sz="16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Left to right</a:t>
                      </a:r>
                    </a:p>
                  </a:txBody>
                  <a:tcPr/>
                </a:tc>
                <a:tc>
                  <a:txBody>
                    <a:bodyPr/>
                    <a:lstStyle/>
                    <a:p>
                      <a:r>
                        <a:rPr lang="en-US" sz="1600" b="1" dirty="0">
                          <a:latin typeface="+mj-lt"/>
                        </a:rPr>
                        <a:t>Increment operator</a:t>
                      </a:r>
                    </a:p>
                  </a:txBody>
                  <a:tcPr/>
                </a:tc>
                <a:extLst>
                  <a:ext uri="{0D108BD9-81ED-4DB2-BD59-A6C34878D82A}">
                    <a16:rowId xmlns:a16="http://schemas.microsoft.com/office/drawing/2014/main" val="17564459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a:t>
                      </a:r>
                      <a:endParaRPr lang="en-US" sz="16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Left to right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rPr>
                        <a:t>Decrement operator</a:t>
                      </a:r>
                      <a:endParaRPr kumimoji="0" lang="en-US" sz="1600" b="1" kern="1200" dirty="0">
                        <a:solidFill>
                          <a:schemeClr val="dk1"/>
                        </a:solidFill>
                        <a:effectLst/>
                        <a:latin typeface="+mj-lt"/>
                        <a:ea typeface="+mn-ea"/>
                        <a:cs typeface="+mn-cs"/>
                      </a:endParaRPr>
                    </a:p>
                  </a:txBody>
                  <a:tcPr/>
                </a:tc>
                <a:extLst>
                  <a:ext uri="{0D108BD9-81ED-4DB2-BD59-A6C34878D82A}">
                    <a16:rowId xmlns:a16="http://schemas.microsoft.com/office/drawing/2014/main" val="18643795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 / %</a:t>
                      </a:r>
                      <a:endParaRPr lang="en-US" sz="16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Left to right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dk1"/>
                          </a:solidFill>
                          <a:effectLst/>
                          <a:latin typeface="+mj-lt"/>
                          <a:ea typeface="+mn-ea"/>
                          <a:cs typeface="+mn-cs"/>
                        </a:rPr>
                        <a:t>Multiplication, division, modulus</a:t>
                      </a:r>
                    </a:p>
                  </a:txBody>
                  <a:tcPr/>
                </a:tc>
                <a:extLst>
                  <a:ext uri="{0D108BD9-81ED-4DB2-BD59-A6C34878D82A}">
                    <a16:rowId xmlns:a16="http://schemas.microsoft.com/office/drawing/2014/main" val="31970972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rPr>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rPr>
                        <a:t>+ -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rPr>
                        <a:t>Left to right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rPr>
                        <a:t>Addition, subtraction</a:t>
                      </a:r>
                    </a:p>
                  </a:txBody>
                  <a:tcPr/>
                </a:tc>
                <a:extLst>
                  <a:ext uri="{0D108BD9-81ED-4DB2-BD59-A6C34878D82A}">
                    <a16:rowId xmlns:a16="http://schemas.microsoft.com/office/drawing/2014/main" val="983633327"/>
                  </a:ext>
                </a:extLst>
              </a:tr>
            </a:tbl>
          </a:graphicData>
        </a:graphic>
      </p:graphicFrame>
      <p:sp>
        <p:nvSpPr>
          <p:cNvPr id="4" name="Date Placeholder 3">
            <a:extLst>
              <a:ext uri="{FF2B5EF4-FFF2-40B4-BE49-F238E27FC236}">
                <a16:creationId xmlns:a16="http://schemas.microsoft.com/office/drawing/2014/main" id="{083933A6-E61F-45B2-9169-CFB104356DD6}"/>
              </a:ext>
            </a:extLst>
          </p:cNvPr>
          <p:cNvSpPr>
            <a:spLocks noGrp="1"/>
          </p:cNvSpPr>
          <p:nvPr>
            <p:ph type="dt" sz="half" idx="10"/>
          </p:nvPr>
        </p:nvSpPr>
        <p:spPr/>
        <p:txBody>
          <a:bodyPr/>
          <a:lstStyle/>
          <a:p>
            <a:fld id="{CC4FD430-6C0F-4BDF-86DB-5B5A1734B5FD}" type="datetime1">
              <a:rPr lang="en-US" smtClean="0"/>
              <a:t>9/28/2019</a:t>
            </a:fld>
            <a:endParaRPr lang="en-US"/>
          </a:p>
        </p:txBody>
      </p:sp>
      <p:sp>
        <p:nvSpPr>
          <p:cNvPr id="5" name="Footer Placeholder 4">
            <a:extLst>
              <a:ext uri="{FF2B5EF4-FFF2-40B4-BE49-F238E27FC236}">
                <a16:creationId xmlns:a16="http://schemas.microsoft.com/office/drawing/2014/main" id="{6368F4A5-C047-4F13-8465-5DC8BE314441}"/>
              </a:ext>
            </a:extLst>
          </p:cNvPr>
          <p:cNvSpPr>
            <a:spLocks noGrp="1"/>
          </p:cNvSpPr>
          <p:nvPr>
            <p:ph type="ftr" sz="quarter" idx="11"/>
          </p:nvPr>
        </p:nvSpPr>
        <p:spPr/>
        <p:txBody>
          <a:bodyPr/>
          <a:lstStyle/>
          <a:p>
            <a:r>
              <a:rPr lang="en-US"/>
              <a:t>Copyright ©2015 - 2019 Carl M. Burnett</a:t>
            </a:r>
            <a:endParaRPr lang="en-US" dirty="0"/>
          </a:p>
        </p:txBody>
      </p:sp>
      <p:sp>
        <p:nvSpPr>
          <p:cNvPr id="6" name="Slide Number Placeholder 5">
            <a:extLst>
              <a:ext uri="{FF2B5EF4-FFF2-40B4-BE49-F238E27FC236}">
                <a16:creationId xmlns:a16="http://schemas.microsoft.com/office/drawing/2014/main" id="{1CF435E3-BC53-4B11-B318-5239F15AAEDE}"/>
              </a:ext>
            </a:extLst>
          </p:cNvPr>
          <p:cNvSpPr>
            <a:spLocks noGrp="1"/>
          </p:cNvSpPr>
          <p:nvPr>
            <p:ph type="sldNum" sz="quarter" idx="12"/>
          </p:nvPr>
        </p:nvSpPr>
        <p:spPr/>
        <p:txBody>
          <a:bodyPr/>
          <a:lstStyle/>
          <a:p>
            <a:fld id="{3D46CBA2-ECE5-4BE9-B546-6761E0E67089}" type="slidenum">
              <a:rPr lang="en-US" smtClean="0"/>
              <a:t>36</a:t>
            </a:fld>
            <a:endParaRPr lang="en-US"/>
          </a:p>
        </p:txBody>
      </p:sp>
    </p:spTree>
    <p:extLst>
      <p:ext uri="{BB962C8B-B14F-4D97-AF65-F5344CB8AC3E}">
        <p14:creationId xmlns:p14="http://schemas.microsoft.com/office/powerpoint/2010/main" val="2345296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3310-02CA-4FC2-8745-61DCACC1B362}"/>
              </a:ext>
            </a:extLst>
          </p:cNvPr>
          <p:cNvSpPr>
            <a:spLocks noGrp="1"/>
          </p:cNvSpPr>
          <p:nvPr>
            <p:ph type="title"/>
          </p:nvPr>
        </p:nvSpPr>
        <p:spPr>
          <a:xfrm>
            <a:off x="461093" y="514350"/>
            <a:ext cx="8229600" cy="533400"/>
          </a:xfrm>
        </p:spPr>
        <p:txBody>
          <a:bodyPr>
            <a:noAutofit/>
          </a:bodyPr>
          <a:lstStyle/>
          <a:p>
            <a:r>
              <a:rPr lang="en-US" sz="3200" dirty="0"/>
              <a:t>Order of Precedence for Arithmetic Expressions</a:t>
            </a:r>
          </a:p>
        </p:txBody>
      </p:sp>
      <p:graphicFrame>
        <p:nvGraphicFramePr>
          <p:cNvPr id="10" name="Content Placeholder 9">
            <a:extLst>
              <a:ext uri="{FF2B5EF4-FFF2-40B4-BE49-F238E27FC236}">
                <a16:creationId xmlns:a16="http://schemas.microsoft.com/office/drawing/2014/main" id="{2796BB0A-06AA-4FC6-8704-4AF3A1FA2EF1}"/>
              </a:ext>
            </a:extLst>
          </p:cNvPr>
          <p:cNvGraphicFramePr>
            <a:graphicFrameLocks noGrp="1"/>
          </p:cNvGraphicFramePr>
          <p:nvPr>
            <p:ph idx="1"/>
            <p:extLst>
              <p:ext uri="{D42A27DB-BD31-4B8C-83A1-F6EECF244321}">
                <p14:modId xmlns:p14="http://schemas.microsoft.com/office/powerpoint/2010/main" val="1034440243"/>
              </p:ext>
            </p:extLst>
          </p:nvPr>
        </p:nvGraphicFramePr>
        <p:xfrm>
          <a:off x="838200" y="1107208"/>
          <a:ext cx="7010400" cy="36880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763854643"/>
                    </a:ext>
                  </a:extLst>
                </a:gridCol>
                <a:gridCol w="3505200">
                  <a:extLst>
                    <a:ext uri="{9D8B030D-6E8A-4147-A177-3AD203B41FA5}">
                      <a16:colId xmlns:a16="http://schemas.microsoft.com/office/drawing/2014/main" val="440160455"/>
                    </a:ext>
                  </a:extLst>
                </a:gridCol>
              </a:tblGrid>
              <a:tr h="308380">
                <a:tc>
                  <a:txBody>
                    <a:bodyPr/>
                    <a:lstStyle/>
                    <a:p>
                      <a:pPr marL="0" marR="0" algn="ctr">
                        <a:spcBef>
                          <a:spcPts val="600"/>
                        </a:spcBef>
                        <a:spcAft>
                          <a:spcPts val="600"/>
                        </a:spcAft>
                        <a:tabLst>
                          <a:tab pos="1828800" algn="l"/>
                          <a:tab pos="1371600" algn="l"/>
                          <a:tab pos="3200400" algn="l"/>
                        </a:tabLs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Example</a:t>
                      </a:r>
                    </a:p>
                  </a:txBody>
                  <a:tcPr anchor="ctr"/>
                </a:tc>
                <a:tc>
                  <a:txBody>
                    <a:bodyPr/>
                    <a:lstStyle/>
                    <a:p>
                      <a:pPr marL="0" marR="0" algn="ctr">
                        <a:spcBef>
                          <a:spcPts val="600"/>
                        </a:spcBef>
                        <a:spcAft>
                          <a:spcPts val="600"/>
                        </a:spcAft>
                        <a:tabLst>
                          <a:tab pos="1828800" algn="l"/>
                          <a:tab pos="1371600" algn="l"/>
                          <a:tab pos="3200400" algn="l"/>
                        </a:tabLs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Result</a:t>
                      </a:r>
                    </a:p>
                  </a:txBody>
                  <a:tcPr anchor="ctr"/>
                </a:tc>
                <a:extLst>
                  <a:ext uri="{0D108BD9-81ED-4DB2-BD59-A6C34878D82A}">
                    <a16:rowId xmlns:a16="http://schemas.microsoft.com/office/drawing/2014/main" val="1539761152"/>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5 + 7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12</a:t>
                      </a:r>
                    </a:p>
                  </a:txBody>
                  <a:tcPr/>
                </a:tc>
                <a:extLst>
                  <a:ext uri="{0D108BD9-81ED-4DB2-BD59-A6C34878D82A}">
                    <a16:rowId xmlns:a16="http://schemas.microsoft.com/office/drawing/2014/main" val="1756445937"/>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5 - 12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-7</a:t>
                      </a:r>
                    </a:p>
                  </a:txBody>
                  <a:tcPr/>
                </a:tc>
                <a:extLst>
                  <a:ext uri="{0D108BD9-81ED-4DB2-BD59-A6C34878D82A}">
                    <a16:rowId xmlns:a16="http://schemas.microsoft.com/office/drawing/2014/main" val="1864379519"/>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6 *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42</a:t>
                      </a:r>
                    </a:p>
                  </a:txBody>
                  <a:tcPr/>
                </a:tc>
                <a:extLst>
                  <a:ext uri="{0D108BD9-81ED-4DB2-BD59-A6C34878D82A}">
                    <a16:rowId xmlns:a16="http://schemas.microsoft.com/office/drawing/2014/main" val="3197097222"/>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13 /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3.25</a:t>
                      </a:r>
                    </a:p>
                  </a:txBody>
                  <a:tcPr/>
                </a:tc>
                <a:extLst>
                  <a:ext uri="{0D108BD9-81ED-4DB2-BD59-A6C34878D82A}">
                    <a16:rowId xmlns:a16="http://schemas.microsoft.com/office/drawing/2014/main" val="983633327"/>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13 %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1</a:t>
                      </a:r>
                    </a:p>
                  </a:txBody>
                  <a:tcPr/>
                </a:tc>
                <a:extLst>
                  <a:ext uri="{0D108BD9-81ED-4DB2-BD59-A6C34878D82A}">
                    <a16:rowId xmlns:a16="http://schemas.microsoft.com/office/drawing/2014/main" val="1168912197"/>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counter++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counter = counter + 1</a:t>
                      </a:r>
                    </a:p>
                  </a:txBody>
                  <a:tcPr/>
                </a:tc>
                <a:extLst>
                  <a:ext uri="{0D108BD9-81ED-4DB2-BD59-A6C34878D82A}">
                    <a16:rowId xmlns:a16="http://schemas.microsoft.com/office/drawing/2014/main" val="4001026182"/>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counter--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counter = counter – 1</a:t>
                      </a:r>
                    </a:p>
                  </a:txBody>
                  <a:tcPr/>
                </a:tc>
                <a:extLst>
                  <a:ext uri="{0D108BD9-81ED-4DB2-BD59-A6C34878D82A}">
                    <a16:rowId xmlns:a16="http://schemas.microsoft.com/office/drawing/2014/main" val="3818072021"/>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3 + 4 * 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23 (the multiplication is done first)</a:t>
                      </a:r>
                    </a:p>
                  </a:txBody>
                  <a:tcPr/>
                </a:tc>
                <a:extLst>
                  <a:ext uri="{0D108BD9-81ED-4DB2-BD59-A6C34878D82A}">
                    <a16:rowId xmlns:a16="http://schemas.microsoft.com/office/drawing/2014/main" val="969148013"/>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(3 + 4) * 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35 (the addition is done first)</a:t>
                      </a:r>
                    </a:p>
                  </a:txBody>
                  <a:tcPr/>
                </a:tc>
                <a:extLst>
                  <a:ext uri="{0D108BD9-81ED-4DB2-BD59-A6C34878D82A}">
                    <a16:rowId xmlns:a16="http://schemas.microsoft.com/office/drawing/2014/main" val="166200691"/>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13 % 4 + 9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10 (the modulus is done first)</a:t>
                      </a:r>
                    </a:p>
                  </a:txBody>
                  <a:tcPr/>
                </a:tc>
                <a:extLst>
                  <a:ext uri="{0D108BD9-81ED-4DB2-BD59-A6C34878D82A}">
                    <a16:rowId xmlns:a16="http://schemas.microsoft.com/office/drawing/2014/main" val="2917981583"/>
                  </a:ext>
                </a:extLst>
              </a:tr>
              <a:tr h="26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13 % (4 + 9)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0 (the addition is done first)</a:t>
                      </a:r>
                    </a:p>
                  </a:txBody>
                  <a:tcPr/>
                </a:tc>
                <a:extLst>
                  <a:ext uri="{0D108BD9-81ED-4DB2-BD59-A6C34878D82A}">
                    <a16:rowId xmlns:a16="http://schemas.microsoft.com/office/drawing/2014/main" val="839446805"/>
                  </a:ext>
                </a:extLst>
              </a:tr>
            </a:tbl>
          </a:graphicData>
        </a:graphic>
      </p:graphicFrame>
      <p:sp>
        <p:nvSpPr>
          <p:cNvPr id="4" name="Date Placeholder 3">
            <a:extLst>
              <a:ext uri="{FF2B5EF4-FFF2-40B4-BE49-F238E27FC236}">
                <a16:creationId xmlns:a16="http://schemas.microsoft.com/office/drawing/2014/main" id="{083933A6-E61F-45B2-9169-CFB104356DD6}"/>
              </a:ext>
            </a:extLst>
          </p:cNvPr>
          <p:cNvSpPr>
            <a:spLocks noGrp="1"/>
          </p:cNvSpPr>
          <p:nvPr>
            <p:ph type="dt" sz="half" idx="10"/>
          </p:nvPr>
        </p:nvSpPr>
        <p:spPr/>
        <p:txBody>
          <a:bodyPr/>
          <a:lstStyle/>
          <a:p>
            <a:fld id="{8E62101D-8D40-46BF-8F34-BFCA00984436}" type="datetime1">
              <a:rPr lang="en-US" smtClean="0"/>
              <a:t>9/28/2019</a:t>
            </a:fld>
            <a:endParaRPr lang="en-US"/>
          </a:p>
        </p:txBody>
      </p:sp>
      <p:sp>
        <p:nvSpPr>
          <p:cNvPr id="5" name="Footer Placeholder 4">
            <a:extLst>
              <a:ext uri="{FF2B5EF4-FFF2-40B4-BE49-F238E27FC236}">
                <a16:creationId xmlns:a16="http://schemas.microsoft.com/office/drawing/2014/main" id="{6368F4A5-C047-4F13-8465-5DC8BE314441}"/>
              </a:ext>
            </a:extLst>
          </p:cNvPr>
          <p:cNvSpPr>
            <a:spLocks noGrp="1"/>
          </p:cNvSpPr>
          <p:nvPr>
            <p:ph type="ftr" sz="quarter" idx="11"/>
          </p:nvPr>
        </p:nvSpPr>
        <p:spPr/>
        <p:txBody>
          <a:bodyPr/>
          <a:lstStyle/>
          <a:p>
            <a:r>
              <a:rPr lang="en-US" dirty="0"/>
              <a:t>Copyright ©2015 - 2019 Carl M. Burnett</a:t>
            </a:r>
          </a:p>
        </p:txBody>
      </p:sp>
      <p:sp>
        <p:nvSpPr>
          <p:cNvPr id="6" name="Slide Number Placeholder 5">
            <a:extLst>
              <a:ext uri="{FF2B5EF4-FFF2-40B4-BE49-F238E27FC236}">
                <a16:creationId xmlns:a16="http://schemas.microsoft.com/office/drawing/2014/main" id="{1CF435E3-BC53-4B11-B318-5239F15AAEDE}"/>
              </a:ext>
            </a:extLst>
          </p:cNvPr>
          <p:cNvSpPr>
            <a:spLocks noGrp="1"/>
          </p:cNvSpPr>
          <p:nvPr>
            <p:ph type="sldNum" sz="quarter" idx="12"/>
          </p:nvPr>
        </p:nvSpPr>
        <p:spPr/>
        <p:txBody>
          <a:bodyPr/>
          <a:lstStyle/>
          <a:p>
            <a:fld id="{3D46CBA2-ECE5-4BE9-B546-6761E0E67089}" type="slidenum">
              <a:rPr lang="en-US" smtClean="0"/>
              <a:t>37</a:t>
            </a:fld>
            <a:endParaRPr lang="en-US"/>
          </a:p>
        </p:txBody>
      </p:sp>
    </p:spTree>
    <p:extLst>
      <p:ext uri="{BB962C8B-B14F-4D97-AF65-F5344CB8AC3E}">
        <p14:creationId xmlns:p14="http://schemas.microsoft.com/office/powerpoint/2010/main" val="420631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519684"/>
          </a:xfrm>
        </p:spPr>
        <p:txBody>
          <a:bodyPr>
            <a:normAutofit/>
          </a:bodyPr>
          <a:lstStyle/>
          <a:p>
            <a:r>
              <a:rPr lang="en-US" sz="2800" dirty="0"/>
              <a:t>Code that calculates sales tax</a:t>
            </a:r>
          </a:p>
        </p:txBody>
      </p:sp>
      <p:sp>
        <p:nvSpPr>
          <p:cNvPr id="11" name="Content Placeholder 10">
            <a:extLst>
              <a:ext uri="{FF2B5EF4-FFF2-40B4-BE49-F238E27FC236}">
                <a16:creationId xmlns:a16="http://schemas.microsoft.com/office/drawing/2014/main" id="{26B3C845-9EF8-42F6-B415-32B4091FF2A3}"/>
              </a:ext>
            </a:extLst>
          </p:cNvPr>
          <p:cNvSpPr>
            <a:spLocks noGrp="1"/>
          </p:cNvSpPr>
          <p:nvPr>
            <p:ph idx="1"/>
          </p:nvPr>
        </p:nvSpPr>
        <p:spPr>
          <a:xfrm>
            <a:off x="442739" y="1177766"/>
            <a:ext cx="8229600" cy="3291840"/>
          </a:xfrm>
        </p:spPr>
        <p:txBody>
          <a:bodyPr>
            <a:normAutofit fontScale="92500" lnSpcReduction="20000"/>
          </a:bodyPr>
          <a:lstStyle/>
          <a:p>
            <a:pPr marL="0" indent="0">
              <a:buNone/>
            </a:pPr>
            <a:r>
              <a:rPr lang="en-US" sz="2400" dirty="0" err="1"/>
              <a:t>var</a:t>
            </a:r>
            <a:r>
              <a:rPr lang="en-US" sz="2400" dirty="0"/>
              <a:t> subtotal = 200;</a:t>
            </a:r>
          </a:p>
          <a:p>
            <a:pPr marL="0" indent="0">
              <a:buNone/>
            </a:pPr>
            <a:r>
              <a:rPr lang="en-US" sz="2400" dirty="0" err="1"/>
              <a:t>var</a:t>
            </a:r>
            <a:r>
              <a:rPr lang="en-US" sz="2400" dirty="0"/>
              <a:t> </a:t>
            </a:r>
            <a:r>
              <a:rPr lang="en-US" sz="2400" dirty="0" err="1"/>
              <a:t>taxPercent</a:t>
            </a:r>
            <a:r>
              <a:rPr lang="en-US" sz="2400" dirty="0"/>
              <a:t> = .05;</a:t>
            </a:r>
          </a:p>
          <a:p>
            <a:pPr marL="0" indent="0">
              <a:buNone/>
            </a:pPr>
            <a:r>
              <a:rPr lang="en-US" sz="2400" dirty="0" err="1"/>
              <a:t>var</a:t>
            </a:r>
            <a:r>
              <a:rPr lang="en-US" sz="2400" dirty="0"/>
              <a:t> </a:t>
            </a:r>
            <a:r>
              <a:rPr lang="en-US" sz="2400" dirty="0" err="1"/>
              <a:t>taxAmount</a:t>
            </a:r>
            <a:r>
              <a:rPr lang="en-US" sz="2400" dirty="0"/>
              <a:t> = subtotal * </a:t>
            </a:r>
            <a:r>
              <a:rPr lang="en-US" sz="2400" dirty="0" err="1"/>
              <a:t>taxPercent</a:t>
            </a:r>
            <a:r>
              <a:rPr lang="en-US" sz="2400" dirty="0"/>
              <a:t>;         	// 10</a:t>
            </a:r>
          </a:p>
          <a:p>
            <a:pPr marL="0" indent="0">
              <a:buNone/>
            </a:pPr>
            <a:r>
              <a:rPr lang="en-US" sz="2400" dirty="0" err="1"/>
              <a:t>var</a:t>
            </a:r>
            <a:r>
              <a:rPr lang="en-US" sz="2400" dirty="0"/>
              <a:t> total = subtotal + </a:t>
            </a:r>
            <a:r>
              <a:rPr lang="en-US" sz="2400" dirty="0" err="1"/>
              <a:t>taxAmount</a:t>
            </a:r>
            <a:r>
              <a:rPr lang="en-US" sz="2400" dirty="0"/>
              <a:t>;              	// 210</a:t>
            </a:r>
          </a:p>
          <a:p>
            <a:pPr marL="0" indent="0">
              <a:buNone/>
            </a:pPr>
            <a:endParaRPr lang="en-US" sz="2400" dirty="0"/>
          </a:p>
          <a:p>
            <a:pPr marL="0" indent="0">
              <a:buNone/>
            </a:pPr>
            <a:r>
              <a:rPr lang="en-US" sz="3300" dirty="0">
                <a:solidFill>
                  <a:schemeClr val="accent2">
                    <a:lumMod val="50000"/>
                  </a:schemeClr>
                </a:solidFill>
                <a:effectLst>
                  <a:outerShdw blurRad="38100" dist="38100" dir="2700000" algn="tl">
                    <a:srgbClr val="000000">
                      <a:alpha val="43137"/>
                    </a:srgbClr>
                  </a:outerShdw>
                </a:effectLst>
              </a:rPr>
              <a:t>Code that calculates the perimeter of a rectangle</a:t>
            </a:r>
          </a:p>
          <a:p>
            <a:pPr marL="0" indent="0">
              <a:buNone/>
            </a:pPr>
            <a:r>
              <a:rPr lang="en-US" sz="2400" dirty="0" err="1"/>
              <a:t>var</a:t>
            </a:r>
            <a:r>
              <a:rPr lang="en-US" sz="2400" dirty="0"/>
              <a:t> width = 4.25;</a:t>
            </a:r>
          </a:p>
          <a:p>
            <a:pPr marL="0" indent="0">
              <a:buNone/>
            </a:pPr>
            <a:r>
              <a:rPr lang="en-US" sz="2400" dirty="0" err="1"/>
              <a:t>var</a:t>
            </a:r>
            <a:r>
              <a:rPr lang="en-US" sz="2400" dirty="0"/>
              <a:t> length = 8.5;</a:t>
            </a:r>
          </a:p>
          <a:p>
            <a:pPr marL="0" indent="0">
              <a:buNone/>
            </a:pPr>
            <a:r>
              <a:rPr lang="en-US" sz="2400" dirty="0" err="1"/>
              <a:t>var</a:t>
            </a:r>
            <a:r>
              <a:rPr lang="en-US" sz="2400" dirty="0"/>
              <a:t> perimeter = (2 * width) + (2 * length)  	// (8.5 + 17) = 25.5</a:t>
            </a:r>
          </a:p>
          <a:p>
            <a:pPr marL="0" indent="0">
              <a:buNone/>
            </a:pPr>
            <a:endParaRPr lang="en-US" dirty="0"/>
          </a:p>
        </p:txBody>
      </p:sp>
      <p:sp>
        <p:nvSpPr>
          <p:cNvPr id="3" name="Date Placeholder 2"/>
          <p:cNvSpPr>
            <a:spLocks noGrp="1"/>
          </p:cNvSpPr>
          <p:nvPr>
            <p:ph type="dt" sz="half" idx="10"/>
          </p:nvPr>
        </p:nvSpPr>
        <p:spPr/>
        <p:txBody>
          <a:bodyPr/>
          <a:lstStyle/>
          <a:p>
            <a:fld id="{43B85FBD-33C0-4881-A78E-57A135EC181D}"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38</a:t>
            </a:fld>
            <a:endParaRPr lang="en-US" dirty="0"/>
          </a:p>
        </p:txBody>
      </p:sp>
    </p:spTree>
    <p:extLst>
      <p:ext uri="{BB962C8B-B14F-4D97-AF65-F5344CB8AC3E}">
        <p14:creationId xmlns:p14="http://schemas.microsoft.com/office/powerpoint/2010/main" val="3436100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3310-02CA-4FC2-8745-61DCACC1B362}"/>
              </a:ext>
            </a:extLst>
          </p:cNvPr>
          <p:cNvSpPr>
            <a:spLocks noGrp="1"/>
          </p:cNvSpPr>
          <p:nvPr>
            <p:ph type="title"/>
          </p:nvPr>
        </p:nvSpPr>
        <p:spPr>
          <a:xfrm>
            <a:off x="461093" y="514350"/>
            <a:ext cx="8229600" cy="609600"/>
          </a:xfrm>
        </p:spPr>
        <p:txBody>
          <a:bodyPr>
            <a:noAutofit/>
          </a:bodyPr>
          <a:lstStyle/>
          <a:p>
            <a:r>
              <a:rPr lang="en-US" sz="2800" dirty="0"/>
              <a:t>The most Useful Compound Assignment Operators</a:t>
            </a:r>
          </a:p>
        </p:txBody>
      </p:sp>
      <p:graphicFrame>
        <p:nvGraphicFramePr>
          <p:cNvPr id="10" name="Content Placeholder 9">
            <a:extLst>
              <a:ext uri="{FF2B5EF4-FFF2-40B4-BE49-F238E27FC236}">
                <a16:creationId xmlns:a16="http://schemas.microsoft.com/office/drawing/2014/main" id="{2796BB0A-06AA-4FC6-8704-4AF3A1FA2EF1}"/>
              </a:ext>
            </a:extLst>
          </p:cNvPr>
          <p:cNvGraphicFramePr>
            <a:graphicFrameLocks noGrp="1"/>
          </p:cNvGraphicFramePr>
          <p:nvPr>
            <p:ph idx="1"/>
            <p:extLst>
              <p:ext uri="{D42A27DB-BD31-4B8C-83A1-F6EECF244321}">
                <p14:modId xmlns:p14="http://schemas.microsoft.com/office/powerpoint/2010/main" val="3559644661"/>
              </p:ext>
            </p:extLst>
          </p:nvPr>
        </p:nvGraphicFramePr>
        <p:xfrm>
          <a:off x="609600" y="1276351"/>
          <a:ext cx="7391400" cy="1295399"/>
        </p:xfrm>
        <a:graphic>
          <a:graphicData uri="http://schemas.openxmlformats.org/drawingml/2006/table">
            <a:tbl>
              <a:tblPr firstRow="1" bandRow="1">
                <a:tableStyleId>{5C22544A-7EE6-4342-B048-85BDC9FD1C3A}</a:tableStyleId>
              </a:tblPr>
              <a:tblGrid>
                <a:gridCol w="1759857">
                  <a:extLst>
                    <a:ext uri="{9D8B030D-6E8A-4147-A177-3AD203B41FA5}">
                      <a16:colId xmlns:a16="http://schemas.microsoft.com/office/drawing/2014/main" val="440160455"/>
                    </a:ext>
                  </a:extLst>
                </a:gridCol>
                <a:gridCol w="5631543">
                  <a:extLst>
                    <a:ext uri="{9D8B030D-6E8A-4147-A177-3AD203B41FA5}">
                      <a16:colId xmlns:a16="http://schemas.microsoft.com/office/drawing/2014/main" val="526788360"/>
                    </a:ext>
                  </a:extLst>
                </a:gridCol>
              </a:tblGrid>
              <a:tr h="364115">
                <a:tc>
                  <a:txBody>
                    <a:bodyPr/>
                    <a:lstStyle/>
                    <a:p>
                      <a:pPr marL="0" marR="0" algn="ctr">
                        <a:spcBef>
                          <a:spcPts val="600"/>
                        </a:spcBef>
                        <a:spcAft>
                          <a:spcPts val="600"/>
                        </a:spcAft>
                        <a:tabLst>
                          <a:tab pos="1828800" algn="l"/>
                          <a:tab pos="1371600" algn="l"/>
                          <a:tab pos="3200400" algn="l"/>
                        </a:tabLs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Operator</a:t>
                      </a:r>
                    </a:p>
                  </a:txBody>
                  <a:tcPr/>
                </a:tc>
                <a:tc>
                  <a:txBody>
                    <a:bodyPr/>
                    <a:lstStyle/>
                    <a:p>
                      <a:pPr marL="0" marR="0">
                        <a:spcBef>
                          <a:spcPts val="600"/>
                        </a:spcBef>
                        <a:spcAft>
                          <a:spcPts val="600"/>
                        </a:spcAft>
                        <a:tabLst>
                          <a:tab pos="1828800" algn="l"/>
                          <a:tab pos="1371600" algn="l"/>
                          <a:tab pos="3200400" algn="l"/>
                        </a:tabLs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1539761152"/>
                  </a:ext>
                </a:extLst>
              </a:tr>
              <a:tr h="3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a:t>
                      </a:r>
                      <a:endParaRPr lang="en-US" sz="1400" b="1" dirty="0">
                        <a:latin typeface="+mj-lt"/>
                      </a:endParaRPr>
                    </a:p>
                  </a:txBody>
                  <a:tcPr/>
                </a:tc>
                <a:tc>
                  <a:txBody>
                    <a:bodyPr/>
                    <a:lstStyle/>
                    <a:p>
                      <a:r>
                        <a:rPr lang="en-US" sz="1400" b="1" dirty="0">
                          <a:latin typeface="+mj-lt"/>
                        </a:rPr>
                        <a:t>Adds the result of the expression to the variable.</a:t>
                      </a:r>
                    </a:p>
                  </a:txBody>
                  <a:tcPr/>
                </a:tc>
                <a:extLst>
                  <a:ext uri="{0D108BD9-81ED-4DB2-BD59-A6C34878D82A}">
                    <a16:rowId xmlns:a16="http://schemas.microsoft.com/office/drawing/2014/main" val="1756445937"/>
                  </a:ext>
                </a:extLst>
              </a:tr>
              <a:tr h="3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Subtracts the result of the expression from the variable.</a:t>
                      </a:r>
                    </a:p>
                  </a:txBody>
                  <a:tcPr/>
                </a:tc>
                <a:extLst>
                  <a:ext uri="{0D108BD9-81ED-4DB2-BD59-A6C34878D82A}">
                    <a16:rowId xmlns:a16="http://schemas.microsoft.com/office/drawing/2014/main" val="1864379519"/>
                  </a:ext>
                </a:extLst>
              </a:tr>
              <a:tr h="3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Multiplies the variable value by the result of the expression.</a:t>
                      </a:r>
                    </a:p>
                  </a:txBody>
                  <a:tcPr/>
                </a:tc>
                <a:extLst>
                  <a:ext uri="{0D108BD9-81ED-4DB2-BD59-A6C34878D82A}">
                    <a16:rowId xmlns:a16="http://schemas.microsoft.com/office/drawing/2014/main" val="3197097222"/>
                  </a:ext>
                </a:extLst>
              </a:tr>
            </a:tbl>
          </a:graphicData>
        </a:graphic>
      </p:graphicFrame>
      <p:sp>
        <p:nvSpPr>
          <p:cNvPr id="4" name="Date Placeholder 3">
            <a:extLst>
              <a:ext uri="{FF2B5EF4-FFF2-40B4-BE49-F238E27FC236}">
                <a16:creationId xmlns:a16="http://schemas.microsoft.com/office/drawing/2014/main" id="{083933A6-E61F-45B2-9169-CFB104356DD6}"/>
              </a:ext>
            </a:extLst>
          </p:cNvPr>
          <p:cNvSpPr>
            <a:spLocks noGrp="1"/>
          </p:cNvSpPr>
          <p:nvPr>
            <p:ph type="dt" sz="half" idx="10"/>
          </p:nvPr>
        </p:nvSpPr>
        <p:spPr/>
        <p:txBody>
          <a:bodyPr/>
          <a:lstStyle/>
          <a:p>
            <a:fld id="{962E1CB7-486D-4632-8B49-7EE7F0280C5B}" type="datetime1">
              <a:rPr lang="en-US" smtClean="0"/>
              <a:t>9/28/2019</a:t>
            </a:fld>
            <a:endParaRPr lang="en-US"/>
          </a:p>
        </p:txBody>
      </p:sp>
      <p:sp>
        <p:nvSpPr>
          <p:cNvPr id="5" name="Footer Placeholder 4">
            <a:extLst>
              <a:ext uri="{FF2B5EF4-FFF2-40B4-BE49-F238E27FC236}">
                <a16:creationId xmlns:a16="http://schemas.microsoft.com/office/drawing/2014/main" id="{6368F4A5-C047-4F13-8465-5DC8BE314441}"/>
              </a:ext>
            </a:extLst>
          </p:cNvPr>
          <p:cNvSpPr>
            <a:spLocks noGrp="1"/>
          </p:cNvSpPr>
          <p:nvPr>
            <p:ph type="ftr" sz="quarter" idx="11"/>
          </p:nvPr>
        </p:nvSpPr>
        <p:spPr/>
        <p:txBody>
          <a:bodyPr/>
          <a:lstStyle/>
          <a:p>
            <a:r>
              <a:rPr lang="en-US"/>
              <a:t>Copyright ©2015 - 2019 Carl M. Burnett</a:t>
            </a:r>
            <a:endParaRPr lang="en-US" dirty="0"/>
          </a:p>
        </p:txBody>
      </p:sp>
      <p:sp>
        <p:nvSpPr>
          <p:cNvPr id="6" name="Slide Number Placeholder 5">
            <a:extLst>
              <a:ext uri="{FF2B5EF4-FFF2-40B4-BE49-F238E27FC236}">
                <a16:creationId xmlns:a16="http://schemas.microsoft.com/office/drawing/2014/main" id="{1CF435E3-BC53-4B11-B318-5239F15AAEDE}"/>
              </a:ext>
            </a:extLst>
          </p:cNvPr>
          <p:cNvSpPr>
            <a:spLocks noGrp="1"/>
          </p:cNvSpPr>
          <p:nvPr>
            <p:ph type="sldNum" sz="quarter" idx="12"/>
          </p:nvPr>
        </p:nvSpPr>
        <p:spPr/>
        <p:txBody>
          <a:bodyPr/>
          <a:lstStyle/>
          <a:p>
            <a:fld id="{3D46CBA2-ECE5-4BE9-B546-6761E0E67089}" type="slidenum">
              <a:rPr lang="en-US" smtClean="0"/>
              <a:t>39</a:t>
            </a:fld>
            <a:endParaRPr lang="en-US"/>
          </a:p>
        </p:txBody>
      </p:sp>
      <p:sp>
        <p:nvSpPr>
          <p:cNvPr id="3" name="Rectangle 2">
            <a:extLst>
              <a:ext uri="{FF2B5EF4-FFF2-40B4-BE49-F238E27FC236}">
                <a16:creationId xmlns:a16="http://schemas.microsoft.com/office/drawing/2014/main" id="{997E13CC-7A07-4F49-89F7-E9DEA5E2C046}"/>
              </a:ext>
            </a:extLst>
          </p:cNvPr>
          <p:cNvSpPr/>
          <p:nvPr/>
        </p:nvSpPr>
        <p:spPr>
          <a:xfrm>
            <a:off x="457200" y="2597825"/>
            <a:ext cx="8001000" cy="2031325"/>
          </a:xfrm>
          <a:prstGeom prst="rect">
            <a:avLst/>
          </a:prstGeom>
        </p:spPr>
        <p:txBody>
          <a:bodyPr wrap="square">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mj-lt"/>
              </a:rPr>
              <a:t>Statements with compound assignment operators</a:t>
            </a:r>
          </a:p>
          <a:p>
            <a:endParaRPr lang="en-US" sz="1400" b="1" dirty="0">
              <a:latin typeface="Arial" panose="020B0604020202020204" pitchFamily="34" charset="0"/>
              <a:cs typeface="Arial" panose="020B0604020202020204" pitchFamily="34" charset="0"/>
            </a:endParaRPr>
          </a:p>
          <a:p>
            <a:r>
              <a:rPr lang="en-US" sz="1400" b="1" dirty="0" err="1">
                <a:latin typeface="Arial" panose="020B0604020202020204" pitchFamily="34" charset="0"/>
                <a:cs typeface="Arial" panose="020B0604020202020204" pitchFamily="34" charset="0"/>
              </a:rPr>
              <a:t>var</a:t>
            </a:r>
            <a:r>
              <a:rPr lang="en-US" sz="1400" b="1" dirty="0">
                <a:latin typeface="Arial" panose="020B0604020202020204" pitchFamily="34" charset="0"/>
                <a:cs typeface="Arial" panose="020B0604020202020204" pitchFamily="34" charset="0"/>
              </a:rPr>
              <a:t> subtotal = 74.95;</a:t>
            </a:r>
          </a:p>
          <a:p>
            <a:r>
              <a:rPr lang="en-US" sz="1400" b="1" dirty="0">
                <a:latin typeface="Arial" panose="020B0604020202020204" pitchFamily="34" charset="0"/>
                <a:cs typeface="Arial" panose="020B0604020202020204" pitchFamily="34" charset="0"/>
              </a:rPr>
              <a:t>subtotal += 20.00;     	// subtotal = 94.95</a:t>
            </a:r>
          </a:p>
          <a:p>
            <a:r>
              <a:rPr lang="en-US" sz="1400" b="1" dirty="0" err="1">
                <a:latin typeface="Arial" panose="020B0604020202020204" pitchFamily="34" charset="0"/>
                <a:cs typeface="Arial" panose="020B0604020202020204" pitchFamily="34" charset="0"/>
              </a:rPr>
              <a:t>var</a:t>
            </a:r>
            <a:r>
              <a:rPr lang="en-US" sz="1400" b="1" dirty="0">
                <a:latin typeface="Arial" panose="020B0604020202020204" pitchFamily="34" charset="0"/>
                <a:cs typeface="Arial" panose="020B0604020202020204" pitchFamily="34" charset="0"/>
              </a:rPr>
              <a:t> counter = 10;</a:t>
            </a:r>
          </a:p>
          <a:p>
            <a:r>
              <a:rPr lang="en-US" sz="1400" b="1" dirty="0">
                <a:latin typeface="Arial" panose="020B0604020202020204" pitchFamily="34" charset="0"/>
                <a:cs typeface="Arial" panose="020B0604020202020204" pitchFamily="34" charset="0"/>
              </a:rPr>
              <a:t>counter -= 1;               // counter = 9</a:t>
            </a:r>
          </a:p>
          <a:p>
            <a:r>
              <a:rPr lang="en-US" sz="1400" b="1" dirty="0" err="1">
                <a:latin typeface="Arial" panose="020B0604020202020204" pitchFamily="34" charset="0"/>
                <a:cs typeface="Arial" panose="020B0604020202020204" pitchFamily="34" charset="0"/>
              </a:rPr>
              <a:t>var</a:t>
            </a:r>
            <a:r>
              <a:rPr lang="en-US" sz="1400" b="1" dirty="0">
                <a:latin typeface="Arial" panose="020B0604020202020204" pitchFamily="34" charset="0"/>
                <a:cs typeface="Arial" panose="020B0604020202020204" pitchFamily="34" charset="0"/>
              </a:rPr>
              <a:t> price = 100;</a:t>
            </a:r>
          </a:p>
          <a:p>
            <a:r>
              <a:rPr lang="en-US" sz="1400" b="1" dirty="0">
                <a:latin typeface="Arial" panose="020B0604020202020204" pitchFamily="34" charset="0"/>
                <a:cs typeface="Arial" panose="020B0604020202020204" pitchFamily="34" charset="0"/>
              </a:rPr>
              <a:t>price *= .8;                  // price = 80</a:t>
            </a:r>
          </a:p>
        </p:txBody>
      </p:sp>
    </p:spTree>
    <p:extLst>
      <p:ext uri="{BB962C8B-B14F-4D97-AF65-F5344CB8AC3E}">
        <p14:creationId xmlns:p14="http://schemas.microsoft.com/office/powerpoint/2010/main" val="59618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The JavaScript Event</a:t>
            </a:r>
          </a:p>
        </p:txBody>
      </p:sp>
      <p:sp>
        <p:nvSpPr>
          <p:cNvPr id="4" name="Date Placeholder 3"/>
          <p:cNvSpPr>
            <a:spLocks noGrp="1"/>
          </p:cNvSpPr>
          <p:nvPr>
            <p:ph type="dt" sz="half" idx="10"/>
          </p:nvPr>
        </p:nvSpPr>
        <p:spPr/>
        <p:txBody>
          <a:bodyPr/>
          <a:lstStyle/>
          <a:p>
            <a:fld id="{F55A00F7-4E40-456B-85EA-A2E880F797E8}"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a:t>Copyright ©2015 - 2019 Carl M. Burnett</a:t>
            </a:r>
            <a:endParaRPr lang="en-US" dirty="0"/>
          </a:p>
        </p:txBody>
      </p:sp>
      <p:sp>
        <p:nvSpPr>
          <p:cNvPr id="7" name="Slide Number Placeholder 6"/>
          <p:cNvSpPr>
            <a:spLocks noGrp="1"/>
          </p:cNvSpPr>
          <p:nvPr>
            <p:ph type="sldNum" sz="quarter" idx="12"/>
          </p:nvPr>
        </p:nvSpPr>
        <p:spPr/>
        <p:txBody>
          <a:bodyPr/>
          <a:lstStyle/>
          <a:p>
            <a:pPr>
              <a:defRPr/>
            </a:pPr>
            <a:fld id="{11F27299-7934-46F6-B99A-F9E924C38745}" type="slidenum">
              <a:rPr lang="en-US" smtClean="0"/>
              <a:pPr>
                <a:defRPr/>
              </a:pPr>
              <a:t>4</a:t>
            </a:fld>
            <a:endParaRPr lang="en-US" dirty="0"/>
          </a:p>
        </p:txBody>
      </p:sp>
      <p:sp>
        <p:nvSpPr>
          <p:cNvPr id="9" name="Rounded Rectangle 8"/>
          <p:cNvSpPr/>
          <p:nvPr/>
        </p:nvSpPr>
        <p:spPr>
          <a:xfrm>
            <a:off x="381000" y="2190750"/>
            <a:ext cx="1451610" cy="617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Event</a:t>
            </a:r>
          </a:p>
          <a:p>
            <a:pPr algn="ctr"/>
            <a:r>
              <a:rPr lang="en-US" dirty="0">
                <a:solidFill>
                  <a:schemeClr val="tx1"/>
                </a:solidFill>
                <a:latin typeface="+mj-lt"/>
              </a:rPr>
              <a:t>Occurs</a:t>
            </a:r>
          </a:p>
        </p:txBody>
      </p:sp>
      <p:grpSp>
        <p:nvGrpSpPr>
          <p:cNvPr id="23" name="Group 22"/>
          <p:cNvGrpSpPr/>
          <p:nvPr/>
        </p:nvGrpSpPr>
        <p:grpSpPr>
          <a:xfrm>
            <a:off x="1832613" y="2190750"/>
            <a:ext cx="2099309" cy="617220"/>
            <a:chOff x="2148841" y="3920490"/>
            <a:chExt cx="2099309" cy="822960"/>
          </a:xfrm>
        </p:grpSpPr>
        <p:sp>
          <p:nvSpPr>
            <p:cNvPr id="10" name="Rounded Rectangle 9"/>
            <p:cNvSpPr/>
            <p:nvPr/>
          </p:nvSpPr>
          <p:spPr>
            <a:xfrm>
              <a:off x="2796540"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Script</a:t>
              </a:r>
            </a:p>
            <a:p>
              <a:pPr algn="ctr"/>
              <a:r>
                <a:rPr lang="en-US" dirty="0">
                  <a:solidFill>
                    <a:schemeClr val="tx1"/>
                  </a:solidFill>
                  <a:latin typeface="+mj-lt"/>
                </a:rPr>
                <a:t>Executes</a:t>
              </a:r>
            </a:p>
          </p:txBody>
        </p:sp>
        <p:cxnSp>
          <p:nvCxnSpPr>
            <p:cNvPr id="15" name="Straight Arrow Connector 14"/>
            <p:cNvCxnSpPr>
              <a:endCxn id="10" idx="1"/>
            </p:cNvCxnSpPr>
            <p:nvPr/>
          </p:nvCxnSpPr>
          <p:spPr>
            <a:xfrm>
              <a:off x="2148841" y="4331970"/>
              <a:ext cx="64769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931922" y="2200102"/>
            <a:ext cx="2312650" cy="617220"/>
            <a:chOff x="3968601" y="3932959"/>
            <a:chExt cx="2044381" cy="822960"/>
          </a:xfrm>
        </p:grpSpPr>
        <p:sp>
          <p:nvSpPr>
            <p:cNvPr id="11" name="Rounded Rectangle 10"/>
            <p:cNvSpPr/>
            <p:nvPr/>
          </p:nvSpPr>
          <p:spPr>
            <a:xfrm>
              <a:off x="4561372" y="3932959"/>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HTML Element</a:t>
              </a:r>
            </a:p>
            <a:p>
              <a:pPr algn="ctr"/>
              <a:r>
                <a:rPr lang="en-US" dirty="0">
                  <a:solidFill>
                    <a:schemeClr val="tx1"/>
                  </a:solidFill>
                  <a:latin typeface="+mj-lt"/>
                </a:rPr>
                <a:t>Modified</a:t>
              </a:r>
            </a:p>
          </p:txBody>
        </p:sp>
        <p:cxnSp>
          <p:nvCxnSpPr>
            <p:cNvPr id="19" name="Straight Arrow Connector 18"/>
            <p:cNvCxnSpPr>
              <a:stCxn id="10" idx="3"/>
              <a:endCxn id="11" idx="1"/>
            </p:cNvCxnSpPr>
            <p:nvPr/>
          </p:nvCxnSpPr>
          <p:spPr>
            <a:xfrm>
              <a:off x="3968601" y="4331970"/>
              <a:ext cx="592771" cy="124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244572" y="2190750"/>
            <a:ext cx="1908828" cy="617220"/>
            <a:chOff x="6560802" y="3920490"/>
            <a:chExt cx="1908828" cy="822960"/>
          </a:xfrm>
        </p:grpSpPr>
        <p:sp>
          <p:nvSpPr>
            <p:cNvPr id="12" name="Rounded Rectangle 11"/>
            <p:cNvSpPr/>
            <p:nvPr/>
          </p:nvSpPr>
          <p:spPr>
            <a:xfrm>
              <a:off x="7018020"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Page Updated</a:t>
              </a:r>
            </a:p>
          </p:txBody>
        </p:sp>
        <p:cxnSp>
          <p:nvCxnSpPr>
            <p:cNvPr id="20" name="Straight Arrow Connector 19"/>
            <p:cNvCxnSpPr>
              <a:cxnSpLocks/>
              <a:stCxn id="11" idx="3"/>
              <a:endCxn id="12" idx="1"/>
            </p:cNvCxnSpPr>
            <p:nvPr/>
          </p:nvCxnSpPr>
          <p:spPr>
            <a:xfrm flipV="1">
              <a:off x="6560802" y="4331970"/>
              <a:ext cx="457218" cy="124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05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97E6-F004-4989-A992-3E6F3EFA67A5}"/>
              </a:ext>
            </a:extLst>
          </p:cNvPr>
          <p:cNvSpPr>
            <a:spLocks noGrp="1"/>
          </p:cNvSpPr>
          <p:nvPr>
            <p:ph type="title"/>
          </p:nvPr>
        </p:nvSpPr>
        <p:spPr/>
        <p:txBody>
          <a:bodyPr>
            <a:normAutofit fontScale="90000"/>
          </a:bodyPr>
          <a:lstStyle/>
          <a:p>
            <a:r>
              <a:rPr lang="en-US" dirty="0"/>
              <a:t>Increment a Counter Variable by 1</a:t>
            </a:r>
          </a:p>
        </p:txBody>
      </p:sp>
      <p:sp>
        <p:nvSpPr>
          <p:cNvPr id="3" name="Content Placeholder 2">
            <a:extLst>
              <a:ext uri="{FF2B5EF4-FFF2-40B4-BE49-F238E27FC236}">
                <a16:creationId xmlns:a16="http://schemas.microsoft.com/office/drawing/2014/main" id="{4BF19FC5-D94B-4801-83C0-F25BBFF43427}"/>
              </a:ext>
            </a:extLst>
          </p:cNvPr>
          <p:cNvSpPr>
            <a:spLocks noGrp="1"/>
          </p:cNvSpPr>
          <p:nvPr>
            <p:ph idx="1"/>
          </p:nvPr>
        </p:nvSpPr>
        <p:spPr/>
        <p:txBody>
          <a:bodyPr/>
          <a:lstStyle/>
          <a:p>
            <a:pPr marL="0" indent="0">
              <a:buNone/>
            </a:pPr>
            <a:r>
              <a:rPr lang="en-US" dirty="0" err="1"/>
              <a:t>var</a:t>
            </a:r>
            <a:r>
              <a:rPr lang="en-US" dirty="0"/>
              <a:t> counter = 1;                	// counter = 1</a:t>
            </a:r>
          </a:p>
          <a:p>
            <a:pPr marL="0" indent="0">
              <a:buNone/>
            </a:pPr>
            <a:r>
              <a:rPr lang="en-US" dirty="0"/>
              <a:t>counter = counter + 1;         // counter now = 2</a:t>
            </a:r>
          </a:p>
          <a:p>
            <a:pPr marL="0" indent="0">
              <a:buNone/>
            </a:pPr>
            <a:r>
              <a:rPr lang="en-US" dirty="0"/>
              <a:t>counter += 1;                   	// counter now = 3</a:t>
            </a:r>
          </a:p>
          <a:p>
            <a:pPr marL="0" indent="0">
              <a:buNone/>
            </a:pPr>
            <a:r>
              <a:rPr lang="en-US" dirty="0"/>
              <a:t>counter++;                      	// counter now = 4</a:t>
            </a:r>
          </a:p>
          <a:p>
            <a:pPr marL="0" indent="0">
              <a:buNone/>
            </a:pPr>
            <a:endParaRPr lang="en-US" dirty="0"/>
          </a:p>
        </p:txBody>
      </p:sp>
      <p:sp>
        <p:nvSpPr>
          <p:cNvPr id="4" name="Date Placeholder 3">
            <a:extLst>
              <a:ext uri="{FF2B5EF4-FFF2-40B4-BE49-F238E27FC236}">
                <a16:creationId xmlns:a16="http://schemas.microsoft.com/office/drawing/2014/main" id="{6DADC30C-71AC-483F-9B39-F3AEC79B3EDB}"/>
              </a:ext>
            </a:extLst>
          </p:cNvPr>
          <p:cNvSpPr>
            <a:spLocks noGrp="1"/>
          </p:cNvSpPr>
          <p:nvPr>
            <p:ph type="dt" sz="half" idx="10"/>
          </p:nvPr>
        </p:nvSpPr>
        <p:spPr/>
        <p:txBody>
          <a:bodyPr/>
          <a:lstStyle/>
          <a:p>
            <a:fld id="{97D24960-F8EC-47C4-B466-326E09DBE4F8}" type="datetime1">
              <a:rPr lang="en-US" smtClean="0"/>
              <a:t>9/28/2019</a:t>
            </a:fld>
            <a:endParaRPr lang="en-US"/>
          </a:p>
        </p:txBody>
      </p:sp>
      <p:sp>
        <p:nvSpPr>
          <p:cNvPr id="5" name="Footer Placeholder 4">
            <a:extLst>
              <a:ext uri="{FF2B5EF4-FFF2-40B4-BE49-F238E27FC236}">
                <a16:creationId xmlns:a16="http://schemas.microsoft.com/office/drawing/2014/main" id="{5E1ED0B1-281B-4598-9B4E-70385C348C0E}"/>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11B45074-9DA3-4845-80AA-B1BC811ED868}"/>
              </a:ext>
            </a:extLst>
          </p:cNvPr>
          <p:cNvSpPr>
            <a:spLocks noGrp="1"/>
          </p:cNvSpPr>
          <p:nvPr>
            <p:ph type="sldNum" sz="quarter" idx="12"/>
          </p:nvPr>
        </p:nvSpPr>
        <p:spPr/>
        <p:txBody>
          <a:bodyPr/>
          <a:lstStyle/>
          <a:p>
            <a:fld id="{3D46CBA2-ECE5-4BE9-B546-6761E0E67089}" type="slidenum">
              <a:rPr lang="en-US" smtClean="0"/>
              <a:t>40</a:t>
            </a:fld>
            <a:endParaRPr lang="en-US"/>
          </a:p>
        </p:txBody>
      </p:sp>
    </p:spTree>
    <p:extLst>
      <p:ext uri="{BB962C8B-B14F-4D97-AF65-F5344CB8AC3E}">
        <p14:creationId xmlns:p14="http://schemas.microsoft.com/office/powerpoint/2010/main" val="3970179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 floating-point result that isn’t precise</a:t>
            </a:r>
          </a:p>
        </p:txBody>
      </p:sp>
      <p:sp>
        <p:nvSpPr>
          <p:cNvPr id="11" name="Content Placeholder 10">
            <a:extLst>
              <a:ext uri="{FF2B5EF4-FFF2-40B4-BE49-F238E27FC236}">
                <a16:creationId xmlns:a16="http://schemas.microsoft.com/office/drawing/2014/main" id="{218B976A-3E8A-494D-8943-E2398ED53BF0}"/>
              </a:ext>
            </a:extLst>
          </p:cNvPr>
          <p:cNvSpPr>
            <a:spLocks noGrp="1"/>
          </p:cNvSpPr>
          <p:nvPr>
            <p:ph idx="1"/>
          </p:nvPr>
        </p:nvSpPr>
        <p:spPr/>
        <p:txBody>
          <a:bodyPr>
            <a:normAutofit/>
          </a:bodyPr>
          <a:lstStyle/>
          <a:p>
            <a:pPr marL="0" indent="0">
              <a:buNone/>
            </a:pPr>
            <a:r>
              <a:rPr lang="en-US" sz="2000" dirty="0" err="1"/>
              <a:t>var</a:t>
            </a:r>
            <a:r>
              <a:rPr lang="en-US" sz="2000" dirty="0"/>
              <a:t> subtotal = 74.95;           	// subtotal = 74.95</a:t>
            </a:r>
          </a:p>
          <a:p>
            <a:pPr marL="0" indent="0">
              <a:buNone/>
            </a:pPr>
            <a:r>
              <a:rPr lang="en-US" sz="2000" dirty="0" err="1"/>
              <a:t>var</a:t>
            </a:r>
            <a:r>
              <a:rPr lang="en-US" sz="2000" dirty="0"/>
              <a:t> </a:t>
            </a:r>
            <a:r>
              <a:rPr lang="en-US" sz="2000" dirty="0" err="1"/>
              <a:t>salesTax</a:t>
            </a:r>
            <a:r>
              <a:rPr lang="en-US" sz="2000" dirty="0"/>
              <a:t> = subtotal * .1;   	// </a:t>
            </a:r>
            <a:r>
              <a:rPr lang="en-US" sz="2000" dirty="0" err="1"/>
              <a:t>salesTax</a:t>
            </a:r>
            <a:r>
              <a:rPr lang="en-US" sz="2000" dirty="0"/>
              <a:t> = 7.495000000000001</a:t>
            </a:r>
          </a:p>
          <a:p>
            <a:pPr marL="0" indent="0">
              <a:buNone/>
            </a:pPr>
            <a:endParaRPr lang="en-US" sz="2000" dirty="0"/>
          </a:p>
          <a:p>
            <a:pPr marL="0" indent="0">
              <a:buNone/>
            </a:pPr>
            <a:r>
              <a:rPr lang="en-US" dirty="0">
                <a:solidFill>
                  <a:schemeClr val="accent2">
                    <a:lumMod val="50000"/>
                  </a:schemeClr>
                </a:solidFill>
                <a:effectLst>
                  <a:outerShdw blurRad="38100" dist="38100" dir="2700000" algn="tl">
                    <a:srgbClr val="000000">
                      <a:alpha val="43137"/>
                    </a:srgbClr>
                  </a:outerShdw>
                </a:effectLst>
              </a:rPr>
              <a:t>A problem with some arithmetic operations</a:t>
            </a:r>
          </a:p>
          <a:p>
            <a:r>
              <a:rPr lang="en-US" sz="1900" dirty="0"/>
              <a:t>When you do some types of arithmetic operations with decimal values, the results aren’t always precise. That’s because decimal values are stored internally as floating-point numbers.</a:t>
            </a:r>
          </a:p>
          <a:p>
            <a:r>
              <a:rPr lang="en-US" sz="1900" dirty="0"/>
              <a:t>The primary problem with this is that an equality comparison may not return true.</a:t>
            </a:r>
          </a:p>
          <a:p>
            <a:pPr marL="0" indent="0">
              <a:buNone/>
            </a:pPr>
            <a:endParaRPr lang="en-US" dirty="0"/>
          </a:p>
        </p:txBody>
      </p:sp>
      <p:sp>
        <p:nvSpPr>
          <p:cNvPr id="3" name="Date Placeholder 2"/>
          <p:cNvSpPr>
            <a:spLocks noGrp="1"/>
          </p:cNvSpPr>
          <p:nvPr>
            <p:ph type="dt" sz="half" idx="10"/>
          </p:nvPr>
        </p:nvSpPr>
        <p:spPr/>
        <p:txBody>
          <a:bodyPr/>
          <a:lstStyle/>
          <a:p>
            <a:fld id="{D2594B18-7494-4003-820F-0496EE750760}"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41</a:t>
            </a:fld>
            <a:endParaRPr lang="en-US" dirty="0"/>
          </a:p>
        </p:txBody>
      </p:sp>
    </p:spTree>
    <p:extLst>
      <p:ext uri="{BB962C8B-B14F-4D97-AF65-F5344CB8AC3E}">
        <p14:creationId xmlns:p14="http://schemas.microsoft.com/office/powerpoint/2010/main" val="4164312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Terms related to arithmetic expressions</a:t>
            </a:r>
          </a:p>
        </p:txBody>
      </p:sp>
      <p:sp>
        <p:nvSpPr>
          <p:cNvPr id="11" name="Content Placeholder 10">
            <a:extLst>
              <a:ext uri="{FF2B5EF4-FFF2-40B4-BE49-F238E27FC236}">
                <a16:creationId xmlns:a16="http://schemas.microsoft.com/office/drawing/2014/main" id="{C1FDA018-8085-4AE9-9666-EF306EC14F25}"/>
              </a:ext>
            </a:extLst>
          </p:cNvPr>
          <p:cNvSpPr>
            <a:spLocks noGrp="1"/>
          </p:cNvSpPr>
          <p:nvPr>
            <p:ph idx="1"/>
          </p:nvPr>
        </p:nvSpPr>
        <p:spPr/>
        <p:txBody>
          <a:bodyPr/>
          <a:lstStyle/>
          <a:p>
            <a:pPr lvl="0"/>
            <a:r>
              <a:rPr lang="en-US" dirty="0"/>
              <a:t>arithmetic expression</a:t>
            </a:r>
          </a:p>
          <a:p>
            <a:pPr lvl="0"/>
            <a:r>
              <a:rPr lang="en-US" dirty="0"/>
              <a:t>arithmetic operators</a:t>
            </a:r>
          </a:p>
          <a:p>
            <a:pPr lvl="0"/>
            <a:r>
              <a:rPr lang="en-US" dirty="0"/>
              <a:t>order of precedence</a:t>
            </a:r>
          </a:p>
          <a:p>
            <a:pPr lvl="0"/>
            <a:r>
              <a:rPr lang="en-US" dirty="0"/>
              <a:t>compound assignment operators</a:t>
            </a:r>
          </a:p>
          <a:p>
            <a:pPr marL="0" indent="0">
              <a:buNone/>
            </a:pPr>
            <a:endParaRPr lang="en-US" dirty="0"/>
          </a:p>
        </p:txBody>
      </p:sp>
      <p:sp>
        <p:nvSpPr>
          <p:cNvPr id="3" name="Date Placeholder 2"/>
          <p:cNvSpPr>
            <a:spLocks noGrp="1"/>
          </p:cNvSpPr>
          <p:nvPr>
            <p:ph type="dt" sz="half" idx="10"/>
          </p:nvPr>
        </p:nvSpPr>
        <p:spPr/>
        <p:txBody>
          <a:bodyPr/>
          <a:lstStyle/>
          <a:p>
            <a:fld id="{0EB05F27-3175-46DE-BF4A-4A8F196E0247}"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42</a:t>
            </a:fld>
            <a:endParaRPr lang="en-US" dirty="0"/>
          </a:p>
        </p:txBody>
      </p:sp>
    </p:spTree>
    <p:extLst>
      <p:ext uri="{BB962C8B-B14F-4D97-AF65-F5344CB8AC3E}">
        <p14:creationId xmlns:p14="http://schemas.microsoft.com/office/powerpoint/2010/main" val="815472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2F2E-8838-4170-A79E-F568A3AB2401}"/>
              </a:ext>
            </a:extLst>
          </p:cNvPr>
          <p:cNvSpPr>
            <a:spLocks noGrp="1"/>
          </p:cNvSpPr>
          <p:nvPr>
            <p:ph type="title"/>
          </p:nvPr>
        </p:nvSpPr>
        <p:spPr>
          <a:xfrm>
            <a:off x="457200" y="528066"/>
            <a:ext cx="8229600" cy="672084"/>
          </a:xfrm>
        </p:spPr>
        <p:txBody>
          <a:bodyPr>
            <a:normAutofit fontScale="90000"/>
          </a:bodyPr>
          <a:lstStyle/>
          <a:p>
            <a:r>
              <a:rPr lang="en-US" sz="4400" dirty="0"/>
              <a:t>Concatenation Operators</a:t>
            </a:r>
          </a:p>
        </p:txBody>
      </p:sp>
      <p:graphicFrame>
        <p:nvGraphicFramePr>
          <p:cNvPr id="7" name="Content Placeholder 6">
            <a:extLst>
              <a:ext uri="{FF2B5EF4-FFF2-40B4-BE49-F238E27FC236}">
                <a16:creationId xmlns:a16="http://schemas.microsoft.com/office/drawing/2014/main" id="{846ECEB4-42EC-404F-AD01-A42A8F98F6B0}"/>
              </a:ext>
            </a:extLst>
          </p:cNvPr>
          <p:cNvGraphicFramePr>
            <a:graphicFrameLocks noGrp="1"/>
          </p:cNvGraphicFramePr>
          <p:nvPr>
            <p:ph idx="1"/>
            <p:extLst>
              <p:ext uri="{D42A27DB-BD31-4B8C-83A1-F6EECF244321}">
                <p14:modId xmlns:p14="http://schemas.microsoft.com/office/powerpoint/2010/main" val="4040193181"/>
              </p:ext>
            </p:extLst>
          </p:nvPr>
        </p:nvGraphicFramePr>
        <p:xfrm>
          <a:off x="453307" y="1225674"/>
          <a:ext cx="8229600" cy="9448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93805969"/>
                    </a:ext>
                  </a:extLst>
                </a:gridCol>
                <a:gridCol w="6705600">
                  <a:extLst>
                    <a:ext uri="{9D8B030D-6E8A-4147-A177-3AD203B41FA5}">
                      <a16:colId xmlns:a16="http://schemas.microsoft.com/office/drawing/2014/main" val="558020029"/>
                    </a:ext>
                  </a:extLst>
                </a:gridCol>
              </a:tblGrid>
              <a:tr h="304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lt1"/>
                          </a:solidFill>
                          <a:effectLst/>
                          <a:latin typeface="+mj-lt"/>
                          <a:ea typeface="+mn-ea"/>
                          <a:cs typeface="+mn-cs"/>
                        </a:rPr>
                        <a:t>Operator	</a:t>
                      </a:r>
                    </a:p>
                  </a:txBody>
                  <a:tcPr/>
                </a:tc>
                <a:tc>
                  <a:txBody>
                    <a:bodyPr/>
                    <a:lstStyle/>
                    <a:p>
                      <a:r>
                        <a:rPr kumimoji="0" lang="en-US" sz="1600" b="1" kern="1200" dirty="0">
                          <a:solidFill>
                            <a:schemeClr val="lt1"/>
                          </a:solidFill>
                          <a:effectLst/>
                          <a:latin typeface="+mj-lt"/>
                          <a:ea typeface="+mn-ea"/>
                          <a:cs typeface="+mn-cs"/>
                        </a:rPr>
                        <a:t>Description</a:t>
                      </a:r>
                      <a:endParaRPr lang="en-US" sz="1600" dirty="0">
                        <a:latin typeface="+mj-lt"/>
                      </a:endParaRPr>
                    </a:p>
                  </a:txBody>
                  <a:tcPr/>
                </a:tc>
                <a:extLst>
                  <a:ext uri="{0D108BD9-81ED-4DB2-BD59-A6C34878D82A}">
                    <a16:rowId xmlns:a16="http://schemas.microsoft.com/office/drawing/2014/main" val="2214485811"/>
                  </a:ext>
                </a:extLst>
              </a:tr>
              <a:tr h="2921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	</a:t>
                      </a: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effectLst/>
                          <a:latin typeface="+mj-lt"/>
                          <a:ea typeface="+mn-ea"/>
                          <a:cs typeface="+mn-cs"/>
                        </a:rPr>
                        <a:t>Concatenates two values.</a:t>
                      </a:r>
                    </a:p>
                  </a:txBody>
                  <a:tcPr/>
                </a:tc>
                <a:extLst>
                  <a:ext uri="{0D108BD9-81ED-4DB2-BD59-A6C34878D82A}">
                    <a16:rowId xmlns:a16="http://schemas.microsoft.com/office/drawing/2014/main" val="3064377203"/>
                  </a:ext>
                </a:extLst>
              </a:tr>
              <a:tr h="2921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	</a:t>
                      </a: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effectLst/>
                          <a:latin typeface="+mj-lt"/>
                          <a:ea typeface="+mn-ea"/>
                          <a:cs typeface="+mn-cs"/>
                        </a:rPr>
                        <a:t>Adds the result of the expression to the end of the variable.</a:t>
                      </a:r>
                    </a:p>
                  </a:txBody>
                  <a:tcPr/>
                </a:tc>
                <a:extLst>
                  <a:ext uri="{0D108BD9-81ED-4DB2-BD59-A6C34878D82A}">
                    <a16:rowId xmlns:a16="http://schemas.microsoft.com/office/drawing/2014/main" val="3409628861"/>
                  </a:ext>
                </a:extLst>
              </a:tr>
            </a:tbl>
          </a:graphicData>
        </a:graphic>
      </p:graphicFrame>
      <p:sp>
        <p:nvSpPr>
          <p:cNvPr id="4" name="Date Placeholder 3">
            <a:extLst>
              <a:ext uri="{FF2B5EF4-FFF2-40B4-BE49-F238E27FC236}">
                <a16:creationId xmlns:a16="http://schemas.microsoft.com/office/drawing/2014/main" id="{0253FA95-52F8-41D9-A5C7-2056250E4759}"/>
              </a:ext>
            </a:extLst>
          </p:cNvPr>
          <p:cNvSpPr>
            <a:spLocks noGrp="1"/>
          </p:cNvSpPr>
          <p:nvPr>
            <p:ph type="dt" sz="half" idx="10"/>
          </p:nvPr>
        </p:nvSpPr>
        <p:spPr/>
        <p:txBody>
          <a:bodyPr/>
          <a:lstStyle/>
          <a:p>
            <a:fld id="{18D6F0AB-2E3F-4165-9920-684A690C2447}" type="datetime1">
              <a:rPr lang="en-US" smtClean="0"/>
              <a:t>9/28/2019</a:t>
            </a:fld>
            <a:endParaRPr lang="en-US"/>
          </a:p>
        </p:txBody>
      </p:sp>
      <p:sp>
        <p:nvSpPr>
          <p:cNvPr id="5" name="Footer Placeholder 4">
            <a:extLst>
              <a:ext uri="{FF2B5EF4-FFF2-40B4-BE49-F238E27FC236}">
                <a16:creationId xmlns:a16="http://schemas.microsoft.com/office/drawing/2014/main" id="{23BB45FA-E06B-42CD-8D3A-015490BEC82D}"/>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278C0358-9C68-46A6-9962-1244CBFB9ECF}"/>
              </a:ext>
            </a:extLst>
          </p:cNvPr>
          <p:cNvSpPr>
            <a:spLocks noGrp="1"/>
          </p:cNvSpPr>
          <p:nvPr>
            <p:ph type="sldNum" sz="quarter" idx="12"/>
          </p:nvPr>
        </p:nvSpPr>
        <p:spPr/>
        <p:txBody>
          <a:bodyPr/>
          <a:lstStyle/>
          <a:p>
            <a:fld id="{3D46CBA2-ECE5-4BE9-B546-6761E0E67089}" type="slidenum">
              <a:rPr lang="en-US" smtClean="0"/>
              <a:t>43</a:t>
            </a:fld>
            <a:endParaRPr lang="en-US"/>
          </a:p>
        </p:txBody>
      </p:sp>
      <p:sp>
        <p:nvSpPr>
          <p:cNvPr id="8" name="Rectangle 7">
            <a:extLst>
              <a:ext uri="{FF2B5EF4-FFF2-40B4-BE49-F238E27FC236}">
                <a16:creationId xmlns:a16="http://schemas.microsoft.com/office/drawing/2014/main" id="{5799DE74-6514-43BD-B10A-20655E78A47D}"/>
              </a:ext>
            </a:extLst>
          </p:cNvPr>
          <p:cNvSpPr/>
          <p:nvPr/>
        </p:nvSpPr>
        <p:spPr>
          <a:xfrm>
            <a:off x="447745" y="2273260"/>
            <a:ext cx="8221814" cy="2585323"/>
          </a:xfrm>
          <a:prstGeom prst="rect">
            <a:avLst/>
          </a:prstGeom>
        </p:spPr>
        <p:txBody>
          <a:bodyPr wrap="square">
            <a:spAutoFit/>
          </a:bodyPr>
          <a:lstStyle/>
          <a:p>
            <a:r>
              <a:rPr lang="en-US" b="1" dirty="0">
                <a:solidFill>
                  <a:schemeClr val="accent2">
                    <a:lumMod val="50000"/>
                  </a:schemeClr>
                </a:solidFill>
                <a:effectLst>
                  <a:outerShdw blurRad="38100" dist="38100" dir="2700000" algn="tl">
                    <a:srgbClr val="000000">
                      <a:alpha val="43137"/>
                    </a:srgbClr>
                  </a:outerShdw>
                </a:effectLst>
                <a:latin typeface="+mj-lt"/>
              </a:rPr>
              <a:t>How to concatenate string variables </a:t>
            </a:r>
          </a:p>
          <a:p>
            <a:r>
              <a:rPr lang="en-US" sz="1400" dirty="0">
                <a:latin typeface="+mj-lt"/>
              </a:rPr>
              <a:t>with the + operator</a:t>
            </a:r>
          </a:p>
          <a:p>
            <a:r>
              <a:rPr lang="en-US" sz="1400" dirty="0" err="1">
                <a:latin typeface="+mj-lt"/>
              </a:rPr>
              <a:t>var</a:t>
            </a:r>
            <a:r>
              <a:rPr lang="en-US" sz="1400" dirty="0">
                <a:latin typeface="+mj-lt"/>
              </a:rPr>
              <a:t> </a:t>
            </a:r>
            <a:r>
              <a:rPr lang="en-US" sz="1400" dirty="0" err="1">
                <a:latin typeface="+mj-lt"/>
              </a:rPr>
              <a:t>firstName</a:t>
            </a:r>
            <a:r>
              <a:rPr lang="en-US" sz="1400" dirty="0">
                <a:latin typeface="+mj-lt"/>
              </a:rPr>
              <a:t> = "Grace", </a:t>
            </a:r>
            <a:r>
              <a:rPr lang="en-US" sz="1400" dirty="0" err="1">
                <a:latin typeface="+mj-lt"/>
              </a:rPr>
              <a:t>lastName</a:t>
            </a:r>
            <a:r>
              <a:rPr lang="en-US" sz="1400" dirty="0">
                <a:latin typeface="+mj-lt"/>
              </a:rPr>
              <a:t> = "Hopper";</a:t>
            </a:r>
          </a:p>
          <a:p>
            <a:r>
              <a:rPr lang="en-US" sz="1400" dirty="0" err="1">
                <a:latin typeface="+mj-lt"/>
              </a:rPr>
              <a:t>var</a:t>
            </a:r>
            <a:r>
              <a:rPr lang="en-US" sz="1400" dirty="0">
                <a:latin typeface="+mj-lt"/>
              </a:rPr>
              <a:t> </a:t>
            </a:r>
            <a:r>
              <a:rPr lang="en-US" sz="1400" dirty="0" err="1">
                <a:latin typeface="+mj-lt"/>
              </a:rPr>
              <a:t>fullName</a:t>
            </a:r>
            <a:r>
              <a:rPr lang="en-US" sz="1400" dirty="0">
                <a:latin typeface="+mj-lt"/>
              </a:rPr>
              <a:t> = </a:t>
            </a:r>
            <a:r>
              <a:rPr lang="en-US" sz="1400" dirty="0" err="1">
                <a:latin typeface="+mj-lt"/>
              </a:rPr>
              <a:t>lastName</a:t>
            </a:r>
            <a:r>
              <a:rPr lang="en-US" sz="1400" dirty="0">
                <a:latin typeface="+mj-lt"/>
              </a:rPr>
              <a:t> + ", " + </a:t>
            </a:r>
            <a:r>
              <a:rPr lang="en-US" sz="1400" dirty="0" err="1">
                <a:latin typeface="+mj-lt"/>
              </a:rPr>
              <a:t>firstName</a:t>
            </a:r>
            <a:r>
              <a:rPr lang="en-US" sz="1400" dirty="0">
                <a:latin typeface="+mj-lt"/>
              </a:rPr>
              <a:t>;	// </a:t>
            </a:r>
            <a:r>
              <a:rPr lang="en-US" sz="1400" dirty="0" err="1">
                <a:latin typeface="+mj-lt"/>
              </a:rPr>
              <a:t>fullName</a:t>
            </a:r>
            <a:r>
              <a:rPr lang="en-US" sz="1400" dirty="0">
                <a:latin typeface="+mj-lt"/>
              </a:rPr>
              <a:t> is "Hopper, Grace“</a:t>
            </a:r>
          </a:p>
          <a:p>
            <a:endParaRPr lang="en-US" sz="1400" dirty="0">
              <a:latin typeface="+mj-lt"/>
            </a:endParaRPr>
          </a:p>
          <a:p>
            <a:r>
              <a:rPr lang="en-US" b="1" dirty="0">
                <a:solidFill>
                  <a:schemeClr val="accent2">
                    <a:lumMod val="50000"/>
                  </a:schemeClr>
                </a:solidFill>
                <a:effectLst>
                  <a:outerShdw blurRad="38100" dist="38100" dir="2700000" algn="tl">
                    <a:srgbClr val="000000">
                      <a:alpha val="43137"/>
                    </a:srgbClr>
                  </a:outerShdw>
                </a:effectLst>
                <a:latin typeface="+mj-lt"/>
              </a:rPr>
              <a:t>How to concatenate string variables </a:t>
            </a:r>
          </a:p>
          <a:p>
            <a:r>
              <a:rPr lang="en-US" sz="1400" dirty="0">
                <a:latin typeface="+mj-lt"/>
              </a:rPr>
              <a:t>with the += operator</a:t>
            </a:r>
          </a:p>
          <a:p>
            <a:r>
              <a:rPr lang="en-US" sz="1400" dirty="0" err="1">
                <a:latin typeface="+mj-lt"/>
              </a:rPr>
              <a:t>var</a:t>
            </a:r>
            <a:r>
              <a:rPr lang="en-US" sz="1400" dirty="0">
                <a:latin typeface="+mj-lt"/>
              </a:rPr>
              <a:t> </a:t>
            </a:r>
            <a:r>
              <a:rPr lang="en-US" sz="1400" dirty="0" err="1">
                <a:latin typeface="+mj-lt"/>
              </a:rPr>
              <a:t>firstName</a:t>
            </a:r>
            <a:r>
              <a:rPr lang="en-US" sz="1400" dirty="0">
                <a:latin typeface="+mj-lt"/>
              </a:rPr>
              <a:t> = "Grace", </a:t>
            </a:r>
            <a:r>
              <a:rPr lang="en-US" sz="1400" dirty="0" err="1">
                <a:latin typeface="+mj-lt"/>
              </a:rPr>
              <a:t>lastName</a:t>
            </a:r>
            <a:r>
              <a:rPr lang="en-US" sz="1400" dirty="0">
                <a:latin typeface="+mj-lt"/>
              </a:rPr>
              <a:t> = "Hopper";</a:t>
            </a:r>
          </a:p>
          <a:p>
            <a:r>
              <a:rPr lang="en-US" sz="1400" dirty="0" err="1">
                <a:latin typeface="+mj-lt"/>
              </a:rPr>
              <a:t>var</a:t>
            </a:r>
            <a:r>
              <a:rPr lang="en-US" sz="1400" dirty="0">
                <a:latin typeface="+mj-lt"/>
              </a:rPr>
              <a:t> </a:t>
            </a:r>
            <a:r>
              <a:rPr lang="en-US" sz="1400" dirty="0" err="1">
                <a:latin typeface="+mj-lt"/>
              </a:rPr>
              <a:t>fullName</a:t>
            </a:r>
            <a:r>
              <a:rPr lang="en-US" sz="1400" dirty="0">
                <a:latin typeface="+mj-lt"/>
              </a:rPr>
              <a:t> = </a:t>
            </a:r>
            <a:r>
              <a:rPr lang="en-US" sz="1400" dirty="0" err="1">
                <a:latin typeface="+mj-lt"/>
              </a:rPr>
              <a:t>lastName</a:t>
            </a:r>
            <a:r>
              <a:rPr lang="en-US" sz="1400" dirty="0">
                <a:latin typeface="+mj-lt"/>
              </a:rPr>
              <a:t>;   		// </a:t>
            </a:r>
            <a:r>
              <a:rPr lang="en-US" sz="1400" dirty="0" err="1">
                <a:latin typeface="+mj-lt"/>
              </a:rPr>
              <a:t>fullName</a:t>
            </a:r>
            <a:r>
              <a:rPr lang="en-US" sz="1400" dirty="0">
                <a:latin typeface="+mj-lt"/>
              </a:rPr>
              <a:t> is "Hopper"</a:t>
            </a:r>
          </a:p>
          <a:p>
            <a:r>
              <a:rPr lang="en-US" sz="1400" dirty="0" err="1">
                <a:latin typeface="+mj-lt"/>
              </a:rPr>
              <a:t>fullName</a:t>
            </a:r>
            <a:r>
              <a:rPr lang="en-US" sz="1400" dirty="0">
                <a:latin typeface="+mj-lt"/>
              </a:rPr>
              <a:t> += ", ";          			// </a:t>
            </a:r>
            <a:r>
              <a:rPr lang="en-US" sz="1400" dirty="0" err="1">
                <a:latin typeface="+mj-lt"/>
              </a:rPr>
              <a:t>fullName</a:t>
            </a:r>
            <a:r>
              <a:rPr lang="en-US" sz="1400" dirty="0">
                <a:latin typeface="+mj-lt"/>
              </a:rPr>
              <a:t> is "Hopper, "</a:t>
            </a:r>
          </a:p>
          <a:p>
            <a:r>
              <a:rPr lang="en-US" sz="1400" dirty="0" err="1">
                <a:latin typeface="+mj-lt"/>
              </a:rPr>
              <a:t>fullName</a:t>
            </a:r>
            <a:r>
              <a:rPr lang="en-US" sz="1400" dirty="0">
                <a:latin typeface="+mj-lt"/>
              </a:rPr>
              <a:t> += </a:t>
            </a:r>
            <a:r>
              <a:rPr lang="en-US" sz="1400" dirty="0" err="1">
                <a:latin typeface="+mj-lt"/>
              </a:rPr>
              <a:t>firstName</a:t>
            </a:r>
            <a:r>
              <a:rPr lang="en-US" sz="1400" dirty="0">
                <a:latin typeface="+mj-lt"/>
              </a:rPr>
              <a:t>;     		// </a:t>
            </a:r>
            <a:r>
              <a:rPr lang="en-US" sz="1400" dirty="0" err="1">
                <a:latin typeface="+mj-lt"/>
              </a:rPr>
              <a:t>fullName</a:t>
            </a:r>
            <a:r>
              <a:rPr lang="en-US" sz="1400" dirty="0">
                <a:latin typeface="+mj-lt"/>
              </a:rPr>
              <a:t> is "Hopper, Grace"</a:t>
            </a:r>
          </a:p>
        </p:txBody>
      </p:sp>
    </p:spTree>
    <p:extLst>
      <p:ext uri="{BB962C8B-B14F-4D97-AF65-F5344CB8AC3E}">
        <p14:creationId xmlns:p14="http://schemas.microsoft.com/office/powerpoint/2010/main" val="239243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595884"/>
          </a:xfrm>
        </p:spPr>
        <p:txBody>
          <a:bodyPr>
            <a:noAutofit/>
          </a:bodyPr>
          <a:lstStyle/>
          <a:p>
            <a:r>
              <a:rPr lang="en-US" sz="2000" dirty="0"/>
              <a:t>How to concatenate a string and a number with the + operator</a:t>
            </a:r>
          </a:p>
        </p:txBody>
      </p:sp>
      <p:sp>
        <p:nvSpPr>
          <p:cNvPr id="11" name="Content Placeholder 10">
            <a:extLst>
              <a:ext uri="{FF2B5EF4-FFF2-40B4-BE49-F238E27FC236}">
                <a16:creationId xmlns:a16="http://schemas.microsoft.com/office/drawing/2014/main" id="{58304867-8E56-41CE-9E99-AC5432B34E97}"/>
              </a:ext>
            </a:extLst>
          </p:cNvPr>
          <p:cNvSpPr>
            <a:spLocks noGrp="1"/>
          </p:cNvSpPr>
          <p:nvPr>
            <p:ph idx="1"/>
          </p:nvPr>
        </p:nvSpPr>
        <p:spPr>
          <a:xfrm>
            <a:off x="457200" y="1310662"/>
            <a:ext cx="8229600" cy="3291840"/>
          </a:xfrm>
        </p:spPr>
        <p:txBody>
          <a:bodyPr>
            <a:normAutofit/>
          </a:bodyPr>
          <a:lstStyle/>
          <a:p>
            <a:pPr marL="0" indent="0">
              <a:buNone/>
            </a:pPr>
            <a:r>
              <a:rPr lang="en-US" sz="1800" dirty="0" err="1"/>
              <a:t>var</a:t>
            </a:r>
            <a:r>
              <a:rPr lang="en-US" sz="1800" dirty="0"/>
              <a:t> months = 120;</a:t>
            </a:r>
          </a:p>
          <a:p>
            <a:pPr marL="0" indent="0">
              <a:buNone/>
            </a:pPr>
            <a:r>
              <a:rPr lang="en-US" sz="1800" dirty="0" err="1"/>
              <a:t>var</a:t>
            </a:r>
            <a:r>
              <a:rPr lang="en-US" sz="1800" dirty="0"/>
              <a:t> message = "Months: ";</a:t>
            </a:r>
          </a:p>
          <a:p>
            <a:pPr marL="0" indent="0">
              <a:buNone/>
            </a:pPr>
            <a:r>
              <a:rPr lang="en-US" sz="1800" dirty="0"/>
              <a:t>message = message + months;   	// message is "Months: 120“</a:t>
            </a:r>
          </a:p>
          <a:p>
            <a:pPr marL="0" indent="0">
              <a:buNone/>
            </a:pPr>
            <a:endParaRPr lang="en-US" sz="1800" dirty="0"/>
          </a:p>
          <a:p>
            <a:pPr marL="0" indent="0">
              <a:buNone/>
            </a:pPr>
            <a:r>
              <a:rPr lang="en-US" sz="2000" dirty="0">
                <a:solidFill>
                  <a:schemeClr val="accent2">
                    <a:lumMod val="50000"/>
                  </a:schemeClr>
                </a:solidFill>
                <a:effectLst>
                  <a:outerShdw blurRad="38100" dist="38100" dir="2700000" algn="tl">
                    <a:srgbClr val="000000">
                      <a:alpha val="43137"/>
                    </a:srgbClr>
                  </a:outerShdw>
                </a:effectLst>
              </a:rPr>
              <a:t>How to concatenate a string and a number with the += operator</a:t>
            </a:r>
          </a:p>
          <a:p>
            <a:pPr marL="0" indent="0">
              <a:buNone/>
            </a:pPr>
            <a:r>
              <a:rPr lang="en-US" sz="1800" dirty="0" err="1"/>
              <a:t>var</a:t>
            </a:r>
            <a:r>
              <a:rPr lang="en-US" sz="1800" dirty="0"/>
              <a:t> months = 120;</a:t>
            </a:r>
          </a:p>
          <a:p>
            <a:pPr marL="0" indent="0">
              <a:buNone/>
            </a:pPr>
            <a:r>
              <a:rPr lang="en-US" sz="1800" dirty="0" err="1"/>
              <a:t>var</a:t>
            </a:r>
            <a:r>
              <a:rPr lang="en-US" sz="1800" dirty="0"/>
              <a:t> message = "Months: ";</a:t>
            </a:r>
          </a:p>
          <a:p>
            <a:pPr marL="0" indent="0">
              <a:buNone/>
            </a:pPr>
            <a:r>
              <a:rPr lang="en-US" sz="1800" dirty="0"/>
              <a:t>message += months;            		// message is "Months: 120"</a:t>
            </a:r>
          </a:p>
          <a:p>
            <a:pPr marL="0" indent="0">
              <a:buNone/>
            </a:pPr>
            <a:endParaRPr lang="en-US" sz="1800" dirty="0"/>
          </a:p>
        </p:txBody>
      </p:sp>
      <p:sp>
        <p:nvSpPr>
          <p:cNvPr id="3" name="Date Placeholder 2"/>
          <p:cNvSpPr>
            <a:spLocks noGrp="1"/>
          </p:cNvSpPr>
          <p:nvPr>
            <p:ph type="dt" sz="half" idx="10"/>
          </p:nvPr>
        </p:nvSpPr>
        <p:spPr/>
        <p:txBody>
          <a:bodyPr/>
          <a:lstStyle/>
          <a:p>
            <a:fld id="{CE7A43AF-7886-4EA4-A504-D1679F9A3454}"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44</a:t>
            </a:fld>
            <a:endParaRPr lang="en-US" dirty="0"/>
          </a:p>
        </p:txBody>
      </p:sp>
    </p:spTree>
    <p:extLst>
      <p:ext uri="{BB962C8B-B14F-4D97-AF65-F5344CB8AC3E}">
        <p14:creationId xmlns:p14="http://schemas.microsoft.com/office/powerpoint/2010/main" val="3140947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519684"/>
          </a:xfrm>
        </p:spPr>
        <p:txBody>
          <a:bodyPr>
            <a:normAutofit fontScale="90000"/>
          </a:bodyPr>
          <a:lstStyle/>
          <a:p>
            <a:r>
              <a:rPr lang="en-US" sz="2800" dirty="0"/>
              <a:t>Some of the escape sequences that can be used in strings</a:t>
            </a:r>
          </a:p>
        </p:txBody>
      </p:sp>
      <p:sp>
        <p:nvSpPr>
          <p:cNvPr id="11" name="Content Placeholder 10">
            <a:extLst>
              <a:ext uri="{FF2B5EF4-FFF2-40B4-BE49-F238E27FC236}">
                <a16:creationId xmlns:a16="http://schemas.microsoft.com/office/drawing/2014/main" id="{95801EE0-FB57-42AC-BBC0-EBA5CEEDAEA3}"/>
              </a:ext>
            </a:extLst>
          </p:cNvPr>
          <p:cNvSpPr>
            <a:spLocks noGrp="1"/>
          </p:cNvSpPr>
          <p:nvPr>
            <p:ph idx="1"/>
          </p:nvPr>
        </p:nvSpPr>
        <p:spPr>
          <a:xfrm>
            <a:off x="457200" y="2724150"/>
            <a:ext cx="8229600" cy="2019300"/>
          </a:xfrm>
        </p:spPr>
        <p:txBody>
          <a:bodyPr>
            <a:normAutofit/>
          </a:bodyPr>
          <a:lstStyle/>
          <a:p>
            <a:pPr marL="0" indent="0">
              <a:buNone/>
            </a:pPr>
            <a:r>
              <a:rPr lang="en-US" sz="2200" dirty="0">
                <a:solidFill>
                  <a:schemeClr val="accent2">
                    <a:lumMod val="50000"/>
                  </a:schemeClr>
                </a:solidFill>
                <a:effectLst>
                  <a:outerShdw blurRad="38100" dist="38100" dir="2700000" algn="tl">
                    <a:srgbClr val="000000">
                      <a:alpha val="43137"/>
                    </a:srgbClr>
                  </a:outerShdw>
                </a:effectLst>
              </a:rPr>
              <a:t>How escape sequences can be used in a string</a:t>
            </a:r>
          </a:p>
          <a:p>
            <a:pPr marL="0" indent="0">
              <a:buNone/>
            </a:pPr>
            <a:r>
              <a:rPr lang="en-US" sz="1800" dirty="0" err="1"/>
              <a:t>var</a:t>
            </a:r>
            <a:r>
              <a:rPr lang="en-US" sz="1800" dirty="0"/>
              <a:t> message = "A valid variable name\</a:t>
            </a:r>
            <a:r>
              <a:rPr lang="en-US" sz="1800" dirty="0" err="1"/>
              <a:t>ncannot</a:t>
            </a:r>
            <a:r>
              <a:rPr lang="en-US" sz="1800" dirty="0"/>
              <a:t> start with a number.";</a:t>
            </a:r>
          </a:p>
          <a:p>
            <a:pPr marL="0" indent="0">
              <a:buNone/>
            </a:pPr>
            <a:r>
              <a:rPr lang="en-US" sz="1800" dirty="0" err="1"/>
              <a:t>var</a:t>
            </a:r>
            <a:r>
              <a:rPr lang="en-US" sz="1800" dirty="0"/>
              <a:t> message = "This </a:t>
            </a:r>
            <a:r>
              <a:rPr lang="en-US" sz="1800" dirty="0" err="1"/>
              <a:t>isn</a:t>
            </a:r>
            <a:r>
              <a:rPr lang="en-US" sz="1800" dirty="0"/>
              <a:t>\'t the right way to do this.";</a:t>
            </a:r>
          </a:p>
          <a:p>
            <a:pPr marL="0" indent="0">
              <a:buNone/>
            </a:pPr>
            <a:endParaRPr lang="en-US" dirty="0"/>
          </a:p>
        </p:txBody>
      </p:sp>
      <p:sp>
        <p:nvSpPr>
          <p:cNvPr id="3" name="Date Placeholder 2"/>
          <p:cNvSpPr>
            <a:spLocks noGrp="1"/>
          </p:cNvSpPr>
          <p:nvPr>
            <p:ph type="dt" sz="half" idx="10"/>
          </p:nvPr>
        </p:nvSpPr>
        <p:spPr/>
        <p:txBody>
          <a:bodyPr/>
          <a:lstStyle/>
          <a:p>
            <a:fld id="{BC9AB518-7678-40E0-B64D-EC0FF94E603B}"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45</a:t>
            </a:fld>
            <a:endParaRPr lang="en-US" dirty="0"/>
          </a:p>
        </p:txBody>
      </p:sp>
      <p:graphicFrame>
        <p:nvGraphicFramePr>
          <p:cNvPr id="12" name="Content Placeholder 9">
            <a:extLst>
              <a:ext uri="{FF2B5EF4-FFF2-40B4-BE49-F238E27FC236}">
                <a16:creationId xmlns:a16="http://schemas.microsoft.com/office/drawing/2014/main" id="{26E4FA28-036C-4A24-8638-128DF542B413}"/>
              </a:ext>
            </a:extLst>
          </p:cNvPr>
          <p:cNvGraphicFramePr>
            <a:graphicFrameLocks/>
          </p:cNvGraphicFramePr>
          <p:nvPr>
            <p:extLst>
              <p:ext uri="{D42A27DB-BD31-4B8C-83A1-F6EECF244321}">
                <p14:modId xmlns:p14="http://schemas.microsoft.com/office/powerpoint/2010/main" val="1772646793"/>
              </p:ext>
            </p:extLst>
          </p:nvPr>
        </p:nvGraphicFramePr>
        <p:xfrm>
          <a:off x="609600" y="1200151"/>
          <a:ext cx="7924800" cy="1295399"/>
        </p:xfrm>
        <a:graphic>
          <a:graphicData uri="http://schemas.openxmlformats.org/drawingml/2006/table">
            <a:tbl>
              <a:tblPr firstRow="1" bandRow="1">
                <a:tableStyleId>{5C22544A-7EE6-4342-B048-85BDC9FD1C3A}</a:tableStyleId>
              </a:tblPr>
              <a:tblGrid>
                <a:gridCol w="1886857">
                  <a:extLst>
                    <a:ext uri="{9D8B030D-6E8A-4147-A177-3AD203B41FA5}">
                      <a16:colId xmlns:a16="http://schemas.microsoft.com/office/drawing/2014/main" val="440160455"/>
                    </a:ext>
                  </a:extLst>
                </a:gridCol>
                <a:gridCol w="6037943">
                  <a:extLst>
                    <a:ext uri="{9D8B030D-6E8A-4147-A177-3AD203B41FA5}">
                      <a16:colId xmlns:a16="http://schemas.microsoft.com/office/drawing/2014/main" val="526788360"/>
                    </a:ext>
                  </a:extLst>
                </a:gridCol>
              </a:tblGrid>
              <a:tr h="364115">
                <a:tc>
                  <a:txBody>
                    <a:bodyPr/>
                    <a:lstStyle/>
                    <a:p>
                      <a:pPr marL="0" marR="0" algn="ctr">
                        <a:spcBef>
                          <a:spcPts val="600"/>
                        </a:spcBef>
                        <a:spcAft>
                          <a:spcPts val="600"/>
                        </a:spcAft>
                        <a:tabLst>
                          <a:tab pos="1828800" algn="l"/>
                          <a:tab pos="1371600" algn="l"/>
                          <a:tab pos="3200400" algn="l"/>
                        </a:tabLs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Operator</a:t>
                      </a:r>
                    </a:p>
                  </a:txBody>
                  <a:tcPr/>
                </a:tc>
                <a:tc>
                  <a:txBody>
                    <a:bodyPr/>
                    <a:lstStyle/>
                    <a:p>
                      <a:pPr marL="0" marR="0">
                        <a:spcBef>
                          <a:spcPts val="600"/>
                        </a:spcBef>
                        <a:spcAft>
                          <a:spcPts val="600"/>
                        </a:spcAft>
                        <a:tabLst>
                          <a:tab pos="1828800" algn="l"/>
                          <a:tab pos="1371600" algn="l"/>
                          <a:tab pos="3200400" algn="l"/>
                        </a:tabLs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1539761152"/>
                  </a:ext>
                </a:extLst>
              </a:tr>
              <a:tr h="3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\n</a:t>
                      </a:r>
                      <a:endParaRPr lang="en-US" sz="1400" b="1" dirty="0">
                        <a:latin typeface="+mj-lt"/>
                      </a:endParaRPr>
                    </a:p>
                  </a:txBody>
                  <a:tcPr/>
                </a:tc>
                <a:tc>
                  <a:txBody>
                    <a:bodyPr/>
                    <a:lstStyle/>
                    <a:p>
                      <a:r>
                        <a:rPr lang="en-US" sz="1400" b="1" dirty="0">
                          <a:latin typeface="+mj-lt"/>
                        </a:rPr>
                        <a:t>Starts a new line in a string.</a:t>
                      </a:r>
                    </a:p>
                  </a:txBody>
                  <a:tcPr/>
                </a:tc>
                <a:extLst>
                  <a:ext uri="{0D108BD9-81ED-4DB2-BD59-A6C34878D82A}">
                    <a16:rowId xmlns:a16="http://schemas.microsoft.com/office/drawing/2014/main" val="1756445937"/>
                  </a:ext>
                </a:extLst>
              </a:tr>
              <a:tr h="3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Puts a double quotation mark in a string.</a:t>
                      </a:r>
                    </a:p>
                  </a:txBody>
                  <a:tcPr/>
                </a:tc>
                <a:extLst>
                  <a:ext uri="{0D108BD9-81ED-4DB2-BD59-A6C34878D82A}">
                    <a16:rowId xmlns:a16="http://schemas.microsoft.com/office/drawing/2014/main" val="1864379519"/>
                  </a:ext>
                </a:extLst>
              </a:tr>
              <a:tr h="3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Puts a single quotation mark in a string.</a:t>
                      </a:r>
                    </a:p>
                  </a:txBody>
                  <a:tcPr/>
                </a:tc>
                <a:extLst>
                  <a:ext uri="{0D108BD9-81ED-4DB2-BD59-A6C34878D82A}">
                    <a16:rowId xmlns:a16="http://schemas.microsoft.com/office/drawing/2014/main" val="3197097222"/>
                  </a:ext>
                </a:extLst>
              </a:tr>
            </a:tbl>
          </a:graphicData>
        </a:graphic>
      </p:graphicFrame>
    </p:spTree>
    <p:extLst>
      <p:ext uri="{BB962C8B-B14F-4D97-AF65-F5344CB8AC3E}">
        <p14:creationId xmlns:p14="http://schemas.microsoft.com/office/powerpoint/2010/main" val="905484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1A3E-5716-4F77-AC36-6A1CC716A3BA}"/>
              </a:ext>
            </a:extLst>
          </p:cNvPr>
          <p:cNvSpPr>
            <a:spLocks noGrp="1"/>
          </p:cNvSpPr>
          <p:nvPr>
            <p:ph type="title"/>
          </p:nvPr>
        </p:nvSpPr>
        <p:spPr/>
        <p:txBody>
          <a:bodyPr>
            <a:noAutofit/>
          </a:bodyPr>
          <a:lstStyle/>
          <a:p>
            <a:r>
              <a:rPr lang="en-US" sz="2800" dirty="0">
                <a:solidFill>
                  <a:schemeClr val="accent2">
                    <a:lumMod val="50000"/>
                  </a:schemeClr>
                </a:solidFill>
              </a:rPr>
              <a:t>Common Methods for Window Object</a:t>
            </a:r>
          </a:p>
        </p:txBody>
      </p:sp>
      <p:sp>
        <p:nvSpPr>
          <p:cNvPr id="4" name="Date Placeholder 3">
            <a:extLst>
              <a:ext uri="{FF2B5EF4-FFF2-40B4-BE49-F238E27FC236}">
                <a16:creationId xmlns:a16="http://schemas.microsoft.com/office/drawing/2014/main" id="{432B3E11-FD69-4080-AB6B-B609E54118A9}"/>
              </a:ext>
            </a:extLst>
          </p:cNvPr>
          <p:cNvSpPr>
            <a:spLocks noGrp="1"/>
          </p:cNvSpPr>
          <p:nvPr>
            <p:ph type="dt" sz="half" idx="10"/>
          </p:nvPr>
        </p:nvSpPr>
        <p:spPr/>
        <p:txBody>
          <a:bodyPr/>
          <a:lstStyle/>
          <a:p>
            <a:fld id="{DE7E6564-7DD0-41ED-B04C-6C46DEABAABF}" type="datetime1">
              <a:rPr lang="en-US" smtClean="0"/>
              <a:t>9/28/2019</a:t>
            </a:fld>
            <a:endParaRPr lang="en-US"/>
          </a:p>
        </p:txBody>
      </p:sp>
      <p:sp>
        <p:nvSpPr>
          <p:cNvPr id="5" name="Footer Placeholder 4">
            <a:extLst>
              <a:ext uri="{FF2B5EF4-FFF2-40B4-BE49-F238E27FC236}">
                <a16:creationId xmlns:a16="http://schemas.microsoft.com/office/drawing/2014/main" id="{60D9B508-AE21-4683-897B-A64B7FACD093}"/>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01589996-F214-4570-BE26-535FE2CACF92}"/>
              </a:ext>
            </a:extLst>
          </p:cNvPr>
          <p:cNvSpPr>
            <a:spLocks noGrp="1"/>
          </p:cNvSpPr>
          <p:nvPr>
            <p:ph type="sldNum" sz="quarter" idx="12"/>
          </p:nvPr>
        </p:nvSpPr>
        <p:spPr/>
        <p:txBody>
          <a:bodyPr/>
          <a:lstStyle/>
          <a:p>
            <a:fld id="{3D46CBA2-ECE5-4BE9-B546-6761E0E67089}" type="slidenum">
              <a:rPr lang="en-US" smtClean="0"/>
              <a:t>46</a:t>
            </a:fld>
            <a:endParaRPr lang="en-US"/>
          </a:p>
        </p:txBody>
      </p:sp>
      <p:sp>
        <p:nvSpPr>
          <p:cNvPr id="9" name="Rectangle 8">
            <a:extLst>
              <a:ext uri="{FF2B5EF4-FFF2-40B4-BE49-F238E27FC236}">
                <a16:creationId xmlns:a16="http://schemas.microsoft.com/office/drawing/2014/main" id="{FB6E9FBC-55DA-4512-AED0-0E58B175DF25}"/>
              </a:ext>
            </a:extLst>
          </p:cNvPr>
          <p:cNvSpPr/>
          <p:nvPr/>
        </p:nvSpPr>
        <p:spPr>
          <a:xfrm>
            <a:off x="419100" y="1533559"/>
            <a:ext cx="8305800" cy="3270126"/>
          </a:xfrm>
          <a:prstGeom prst="rect">
            <a:avLst/>
          </a:prstGeom>
        </p:spPr>
        <p:txBody>
          <a:bodyPr wrap="square">
            <a:spAutoFit/>
          </a:bodyPr>
          <a:lstStyle/>
          <a:p>
            <a:pPr marL="347345" marR="0">
              <a:spcBef>
                <a:spcPts val="0"/>
              </a:spcBef>
              <a:spcAft>
                <a:spcPts val="300"/>
              </a:spcAft>
              <a:tabLst>
                <a:tab pos="1371600" algn="l"/>
              </a:tabLst>
            </a:pPr>
            <a:r>
              <a:rPr lang="en-US" sz="1600" b="1" dirty="0">
                <a:latin typeface="Courier New" panose="02070309020205020404" pitchFamily="49" charset="0"/>
                <a:ea typeface="Times New Roman" panose="02020603050405020304" pitchFamily="18" charset="0"/>
                <a:cs typeface="Courier New" panose="02070309020205020404" pitchFamily="49" charset="0"/>
              </a:rPr>
              <a:t>alert(</a:t>
            </a:r>
            <a:r>
              <a:rPr lang="en-US" sz="1600" b="1" i="1" dirty="0">
                <a:latin typeface="Courier New" panose="02070309020205020404" pitchFamily="49" charset="0"/>
                <a:ea typeface="Times New Roman" panose="02020603050405020304" pitchFamily="18" charset="0"/>
                <a:cs typeface="Courier New" panose="02070309020205020404" pitchFamily="49" charset="0"/>
              </a:rPr>
              <a:t>string</a:t>
            </a:r>
            <a:r>
              <a:rPr lang="en-US" sz="1600" b="1" dirty="0">
                <a:latin typeface="Courier New" panose="02070309020205020404" pitchFamily="49" charset="0"/>
                <a:ea typeface="Times New Roman" panose="02020603050405020304" pitchFamily="18" charset="0"/>
                <a:cs typeface="Courier New" panose="02070309020205020404" pitchFamily="49" charset="0"/>
              </a:rPr>
              <a: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300"/>
              </a:spcAft>
              <a:tabLst>
                <a:tab pos="1371600" algn="l"/>
              </a:tabLst>
            </a:pPr>
            <a:r>
              <a:rPr lang="en-US" sz="1600" b="1" dirty="0">
                <a:latin typeface="Courier New" panose="02070309020205020404" pitchFamily="49" charset="0"/>
                <a:ea typeface="Times New Roman" panose="02020603050405020304" pitchFamily="18" charset="0"/>
                <a:cs typeface="Courier New" panose="02070309020205020404" pitchFamily="49" charset="0"/>
              </a:rPr>
              <a:t>prompt(</a:t>
            </a:r>
            <a:r>
              <a:rPr lang="en-US" sz="1600" b="1" i="1" dirty="0">
                <a:latin typeface="Courier New" panose="02070309020205020404" pitchFamily="49" charset="0"/>
                <a:ea typeface="Times New Roman" panose="02020603050405020304" pitchFamily="18" charset="0"/>
                <a:cs typeface="Courier New" panose="02070309020205020404" pitchFamily="49" charset="0"/>
              </a:rPr>
              <a:t>string</a:t>
            </a:r>
            <a:r>
              <a:rPr lang="en-US" sz="1600" b="1" dirty="0">
                <a:latin typeface="Courier New" panose="02070309020205020404" pitchFamily="49" charset="0"/>
                <a:ea typeface="Times New Roman" panose="02020603050405020304" pitchFamily="18" charset="0"/>
                <a:cs typeface="Courier New" panose="02070309020205020404" pitchFamily="49" charset="0"/>
              </a:rPr>
              <a:t>, </a:t>
            </a:r>
            <a:r>
              <a:rPr lang="en-US" sz="1600" b="1" i="1" dirty="0">
                <a:latin typeface="Courier New" panose="02070309020205020404" pitchFamily="49" charset="0"/>
                <a:ea typeface="Times New Roman" panose="02020603050405020304" pitchFamily="18" charset="0"/>
                <a:cs typeface="Courier New" panose="02070309020205020404" pitchFamily="49" charset="0"/>
              </a:rPr>
              <a:t>default</a:t>
            </a:r>
            <a:r>
              <a:rPr lang="en-US" sz="1600" b="1" dirty="0">
                <a:latin typeface="Courier New" panose="02070309020205020404" pitchFamily="49" charset="0"/>
                <a:ea typeface="Times New Roman" panose="02020603050405020304" pitchFamily="18" charset="0"/>
                <a:cs typeface="Courier New" panose="02070309020205020404" pitchFamily="49" charset="0"/>
              </a:rPr>
              <a: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300"/>
              </a:spcAft>
              <a:tabLst>
                <a:tab pos="1371600" algn="l"/>
              </a:tabLst>
            </a:pPr>
            <a:r>
              <a:rPr lang="en-US" sz="1600" b="1" dirty="0">
                <a:latin typeface="Courier New" panose="02070309020205020404" pitchFamily="49" charset="0"/>
                <a:ea typeface="Times New Roman" panose="02020603050405020304" pitchFamily="18" charset="0"/>
                <a:cs typeface="Courier New" panose="02070309020205020404" pitchFamily="49" charset="0"/>
              </a:rPr>
              <a:t>print()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1500"/>
              </a:spcBef>
              <a:spcAft>
                <a:spcPts val="600"/>
              </a:spcAft>
              <a:tabLst>
                <a:tab pos="1371600" algn="l"/>
              </a:tabLst>
            </a:pPr>
            <a:r>
              <a:rPr lang="en-US"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The syntax for calling a method of an object</a:t>
            </a:r>
          </a:p>
          <a:p>
            <a:pPr marL="347345" marR="0">
              <a:spcBef>
                <a:spcPts val="0"/>
              </a:spcBef>
              <a:spcAft>
                <a:spcPts val="0"/>
              </a:spcAft>
              <a:tabLst>
                <a:tab pos="1371600" algn="l"/>
              </a:tabLst>
            </a:pPr>
            <a:r>
              <a:rPr lang="en-US" sz="1600" b="1" i="1" dirty="0" err="1">
                <a:latin typeface="Courier New" panose="02070309020205020404" pitchFamily="49" charset="0"/>
                <a:ea typeface="Times New Roman" panose="02020603050405020304" pitchFamily="18" charset="0"/>
                <a:cs typeface="Times New Roman" panose="02020603050405020304" pitchFamily="18" charset="0"/>
              </a:rPr>
              <a:t>objectName</a:t>
            </a: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a:t>
            </a:r>
            <a:r>
              <a:rPr lang="en-US" sz="1600" b="1" i="1" dirty="0" err="1">
                <a:latin typeface="Courier New" panose="02070309020205020404" pitchFamily="49" charset="0"/>
                <a:ea typeface="Times New Roman" panose="02020603050405020304" pitchFamily="18" charset="0"/>
                <a:cs typeface="Times New Roman" panose="02020603050405020304" pitchFamily="18" charset="0"/>
              </a:rPr>
              <a:t>methodName</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a:t>
            </a:r>
            <a:r>
              <a:rPr lang="en-US" sz="1600" b="1" i="1" dirty="0">
                <a:latin typeface="Courier New" panose="02070309020205020404" pitchFamily="49" charset="0"/>
                <a:ea typeface="Times New Roman" panose="02020603050405020304" pitchFamily="18" charset="0"/>
                <a:cs typeface="Times New Roman" panose="02020603050405020304" pitchFamily="18" charset="0"/>
              </a:rPr>
              <a:t>parameters</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a:t>
            </a:r>
          </a:p>
          <a:p>
            <a:pPr>
              <a:spcBef>
                <a:spcPts val="1500"/>
              </a:spcBef>
              <a:spcAft>
                <a:spcPts val="600"/>
              </a:spcAft>
              <a:tabLst>
                <a:tab pos="1371600" algn="l"/>
              </a:tabLst>
            </a:pPr>
            <a:r>
              <a:rPr lang="en-US"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 statement that calls the alert() method </a:t>
            </a:r>
            <a:br>
              <a:rPr lang="en-US"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of the window object</a:t>
            </a:r>
          </a:p>
          <a:p>
            <a:pPr marL="347345" marR="0">
              <a:spcBef>
                <a:spcPts val="0"/>
              </a:spcBef>
              <a:spcAft>
                <a:spcPts val="0"/>
              </a:spcAft>
              <a:tabLst>
                <a:tab pos="1371600" algn="l"/>
              </a:tabLst>
            </a:pP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window.alert</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("This is a test of the alert method");</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271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A statement that calls the prompt() method with the object name omitted</a:t>
            </a:r>
          </a:p>
        </p:txBody>
      </p:sp>
      <p:sp>
        <p:nvSpPr>
          <p:cNvPr id="11" name="Content Placeholder 10">
            <a:extLst>
              <a:ext uri="{FF2B5EF4-FFF2-40B4-BE49-F238E27FC236}">
                <a16:creationId xmlns:a16="http://schemas.microsoft.com/office/drawing/2014/main" id="{094B77B4-FFE6-4080-B42D-ED00E54FE716}"/>
              </a:ext>
            </a:extLst>
          </p:cNvPr>
          <p:cNvSpPr>
            <a:spLocks noGrp="1"/>
          </p:cNvSpPr>
          <p:nvPr>
            <p:ph idx="1"/>
          </p:nvPr>
        </p:nvSpPr>
        <p:spPr/>
        <p:txBody>
          <a:bodyPr>
            <a:normAutofit fontScale="92500" lnSpcReduction="10000"/>
          </a:bodyPr>
          <a:lstStyle/>
          <a:p>
            <a:pPr marL="0" indent="0">
              <a:buNone/>
            </a:pPr>
            <a:r>
              <a:rPr lang="en-US" sz="1800" dirty="0" err="1"/>
              <a:t>var</a:t>
            </a:r>
            <a:r>
              <a:rPr lang="en-US" sz="1800" dirty="0"/>
              <a:t> </a:t>
            </a:r>
            <a:r>
              <a:rPr lang="en-US" sz="1800" dirty="0" err="1"/>
              <a:t>userEntry</a:t>
            </a:r>
            <a:r>
              <a:rPr lang="en-US" sz="1800" dirty="0"/>
              <a:t> = prompt("This is a test of the prompt method", 100);</a:t>
            </a:r>
          </a:p>
          <a:p>
            <a:pPr marL="0" indent="0">
              <a:buNone/>
            </a:pPr>
            <a:endParaRPr lang="en-US" sz="1800" dirty="0"/>
          </a:p>
          <a:p>
            <a:pPr marL="0" indent="0">
              <a:buNone/>
            </a:pPr>
            <a:r>
              <a:rPr lang="en-US" sz="2000" dirty="0">
                <a:solidFill>
                  <a:schemeClr val="accent2">
                    <a:lumMod val="50000"/>
                  </a:schemeClr>
                </a:solidFill>
                <a:effectLst>
                  <a:outerShdw blurRad="38100" dist="38100" dir="2700000" algn="tl">
                    <a:srgbClr val="000000">
                      <a:alpha val="43137"/>
                    </a:srgbClr>
                  </a:outerShdw>
                </a:effectLst>
              </a:rPr>
              <a:t>One property of the window object</a:t>
            </a:r>
          </a:p>
          <a:p>
            <a:pPr marL="0" indent="0">
              <a:buNone/>
            </a:pPr>
            <a:r>
              <a:rPr lang="en-US" sz="1800" dirty="0"/>
              <a:t>location</a:t>
            </a:r>
          </a:p>
          <a:p>
            <a:pPr marL="0" indent="0">
              <a:buNone/>
            </a:pPr>
            <a:endParaRPr lang="en-US" sz="2000" dirty="0">
              <a:solidFill>
                <a:schemeClr val="accent2">
                  <a:lumMod val="50000"/>
                </a:schemeClr>
              </a:solidFill>
              <a:effectLst>
                <a:outerShdw blurRad="38100" dist="38100" dir="2700000" algn="tl">
                  <a:srgbClr val="000000">
                    <a:alpha val="43137"/>
                  </a:srgbClr>
                </a:outerShdw>
              </a:effectLst>
            </a:endParaRPr>
          </a:p>
          <a:p>
            <a:pPr marL="0" indent="0">
              <a:buNone/>
            </a:pPr>
            <a:r>
              <a:rPr lang="en-US" sz="2000" dirty="0">
                <a:solidFill>
                  <a:schemeClr val="accent2">
                    <a:lumMod val="50000"/>
                  </a:schemeClr>
                </a:solidFill>
                <a:effectLst>
                  <a:outerShdw blurRad="38100" dist="38100" dir="2700000" algn="tl">
                    <a:srgbClr val="000000">
                      <a:alpha val="43137"/>
                    </a:srgbClr>
                  </a:outerShdw>
                </a:effectLst>
              </a:rPr>
              <a:t>The syntax for accessing a property of an object</a:t>
            </a:r>
          </a:p>
          <a:p>
            <a:pPr marL="0" indent="0">
              <a:buNone/>
            </a:pPr>
            <a:r>
              <a:rPr lang="en-US" sz="1800" i="1" dirty="0" err="1"/>
              <a:t>objectName</a:t>
            </a:r>
            <a:r>
              <a:rPr lang="en-US" sz="1800" dirty="0" err="1"/>
              <a:t>.</a:t>
            </a:r>
            <a:r>
              <a:rPr lang="en-US" sz="1800" i="1" dirty="0" err="1"/>
              <a:t>propertyName</a:t>
            </a:r>
            <a:endParaRPr lang="en-US" sz="1800" dirty="0"/>
          </a:p>
          <a:p>
            <a:pPr marL="0" indent="0">
              <a:buNone/>
            </a:pPr>
            <a:endParaRPr lang="en-US" sz="2000" dirty="0">
              <a:solidFill>
                <a:schemeClr val="accent2">
                  <a:lumMod val="50000"/>
                </a:schemeClr>
              </a:solidFill>
              <a:effectLst>
                <a:outerShdw blurRad="38100" dist="38100" dir="2700000" algn="tl">
                  <a:srgbClr val="000000">
                    <a:alpha val="43137"/>
                  </a:srgbClr>
                </a:outerShdw>
              </a:effectLst>
            </a:endParaRPr>
          </a:p>
          <a:p>
            <a:pPr marL="0" indent="0">
              <a:buNone/>
            </a:pPr>
            <a:r>
              <a:rPr lang="en-US" sz="2000" dirty="0">
                <a:solidFill>
                  <a:schemeClr val="accent2">
                    <a:lumMod val="50000"/>
                  </a:schemeClr>
                </a:solidFill>
                <a:effectLst>
                  <a:outerShdw blurRad="38100" dist="38100" dir="2700000" algn="tl">
                    <a:srgbClr val="000000">
                      <a:alpha val="43137"/>
                    </a:srgbClr>
                  </a:outerShdw>
                </a:effectLst>
              </a:rPr>
              <a:t>A statement that displays </a:t>
            </a:r>
            <a:br>
              <a:rPr lang="en-US" sz="1800" dirty="0"/>
            </a:br>
            <a:r>
              <a:rPr lang="en-US" sz="1800" dirty="0"/>
              <a:t>the URL of the current page</a:t>
            </a:r>
          </a:p>
          <a:p>
            <a:pPr marL="0" indent="0">
              <a:buNone/>
            </a:pPr>
            <a:r>
              <a:rPr lang="en-US" sz="1800" dirty="0"/>
              <a:t>alert(</a:t>
            </a:r>
            <a:r>
              <a:rPr lang="en-US" sz="1800" dirty="0" err="1"/>
              <a:t>window.location</a:t>
            </a:r>
            <a:r>
              <a:rPr lang="en-US" sz="1800" dirty="0"/>
              <a:t>);        </a:t>
            </a:r>
          </a:p>
          <a:p>
            <a:pPr marL="0" indent="0">
              <a:buNone/>
            </a:pPr>
            <a:endParaRPr lang="en-US" sz="1800" dirty="0"/>
          </a:p>
          <a:p>
            <a:pPr marL="0" indent="0">
              <a:buNone/>
            </a:pPr>
            <a:endParaRPr lang="en-US" sz="1800" dirty="0"/>
          </a:p>
        </p:txBody>
      </p:sp>
      <p:sp>
        <p:nvSpPr>
          <p:cNvPr id="3" name="Date Placeholder 2"/>
          <p:cNvSpPr>
            <a:spLocks noGrp="1"/>
          </p:cNvSpPr>
          <p:nvPr>
            <p:ph type="dt" sz="half" idx="10"/>
          </p:nvPr>
        </p:nvSpPr>
        <p:spPr/>
        <p:txBody>
          <a:bodyPr/>
          <a:lstStyle/>
          <a:p>
            <a:fld id="{920F36FC-737C-4FA1-994E-6FD8BA72595D}"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47</a:t>
            </a:fld>
            <a:endParaRPr lang="en-US" dirty="0"/>
          </a:p>
        </p:txBody>
      </p:sp>
    </p:spTree>
    <p:extLst>
      <p:ext uri="{BB962C8B-B14F-4D97-AF65-F5344CB8AC3E}">
        <p14:creationId xmlns:p14="http://schemas.microsoft.com/office/powerpoint/2010/main" val="2436396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6BDF-326A-43B0-A90E-66C908435656}"/>
              </a:ext>
            </a:extLst>
          </p:cNvPr>
          <p:cNvSpPr>
            <a:spLocks noGrp="1"/>
          </p:cNvSpPr>
          <p:nvPr>
            <p:ph type="title"/>
          </p:nvPr>
        </p:nvSpPr>
        <p:spPr/>
        <p:txBody>
          <a:bodyPr>
            <a:normAutofit/>
          </a:bodyPr>
          <a:lstStyle/>
          <a:p>
            <a:r>
              <a:rPr lang="en-US" sz="2800" dirty="0"/>
              <a:t>Two Methods of Window Object</a:t>
            </a:r>
          </a:p>
        </p:txBody>
      </p:sp>
      <p:sp>
        <p:nvSpPr>
          <p:cNvPr id="4" name="Date Placeholder 3">
            <a:extLst>
              <a:ext uri="{FF2B5EF4-FFF2-40B4-BE49-F238E27FC236}">
                <a16:creationId xmlns:a16="http://schemas.microsoft.com/office/drawing/2014/main" id="{5BF89BEF-8363-4DD1-B64D-7613DBF07383}"/>
              </a:ext>
            </a:extLst>
          </p:cNvPr>
          <p:cNvSpPr>
            <a:spLocks noGrp="1"/>
          </p:cNvSpPr>
          <p:nvPr>
            <p:ph type="dt" sz="half" idx="10"/>
          </p:nvPr>
        </p:nvSpPr>
        <p:spPr/>
        <p:txBody>
          <a:bodyPr/>
          <a:lstStyle/>
          <a:p>
            <a:fld id="{5FF4F4EF-6559-46B7-BD5E-3ADD189B4AB9}" type="datetime1">
              <a:rPr lang="en-US" smtClean="0"/>
              <a:t>9/28/2019</a:t>
            </a:fld>
            <a:endParaRPr lang="en-US"/>
          </a:p>
        </p:txBody>
      </p:sp>
      <p:sp>
        <p:nvSpPr>
          <p:cNvPr id="5" name="Footer Placeholder 4">
            <a:extLst>
              <a:ext uri="{FF2B5EF4-FFF2-40B4-BE49-F238E27FC236}">
                <a16:creationId xmlns:a16="http://schemas.microsoft.com/office/drawing/2014/main" id="{78C9CAF6-B049-4D7D-97EB-DCAB8E5223B1}"/>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8AB3EB18-877B-4F8A-A618-35A8C28816E2}"/>
              </a:ext>
            </a:extLst>
          </p:cNvPr>
          <p:cNvSpPr>
            <a:spLocks noGrp="1"/>
          </p:cNvSpPr>
          <p:nvPr>
            <p:ph type="sldNum" sz="quarter" idx="12"/>
          </p:nvPr>
        </p:nvSpPr>
        <p:spPr/>
        <p:txBody>
          <a:bodyPr/>
          <a:lstStyle/>
          <a:p>
            <a:fld id="{3D46CBA2-ECE5-4BE9-B546-6761E0E67089}" type="slidenum">
              <a:rPr lang="en-US" smtClean="0"/>
              <a:t>48</a:t>
            </a:fld>
            <a:endParaRPr lang="en-US"/>
          </a:p>
        </p:txBody>
      </p:sp>
      <p:sp>
        <p:nvSpPr>
          <p:cNvPr id="7" name="Rectangle 6">
            <a:extLst>
              <a:ext uri="{FF2B5EF4-FFF2-40B4-BE49-F238E27FC236}">
                <a16:creationId xmlns:a16="http://schemas.microsoft.com/office/drawing/2014/main" id="{3A6005CB-03D6-4DAD-95CD-B16EF74466F9}"/>
              </a:ext>
            </a:extLst>
          </p:cNvPr>
          <p:cNvSpPr/>
          <p:nvPr/>
        </p:nvSpPr>
        <p:spPr>
          <a:xfrm>
            <a:off x="381000" y="1581150"/>
            <a:ext cx="8229600" cy="2516073"/>
          </a:xfrm>
          <a:prstGeom prst="rect">
            <a:avLst/>
          </a:prstGeom>
        </p:spPr>
        <p:txBody>
          <a:bodyPr wrap="square">
            <a:spAutoFit/>
          </a:bodyPr>
          <a:lstStyle/>
          <a:p>
            <a:pPr marL="347345" marR="0">
              <a:spcBef>
                <a:spcPts val="0"/>
              </a:spcBef>
              <a:spcAft>
                <a:spcPts val="600"/>
              </a:spcAft>
              <a:tabLst>
                <a:tab pos="1371600" algn="l"/>
              </a:tabLst>
            </a:pPr>
            <a:r>
              <a:rPr lang="en-US" sz="1600" b="1" dirty="0" err="1">
                <a:latin typeface="Courier New" panose="02070309020205020404" pitchFamily="49" charset="0"/>
                <a:ea typeface="Times New Roman" panose="02020603050405020304" pitchFamily="18" charset="0"/>
                <a:cs typeface="Courier New" panose="02070309020205020404" pitchFamily="49" charset="0"/>
              </a:rPr>
              <a:t>parseInt</a:t>
            </a:r>
            <a:r>
              <a:rPr lang="en-US" sz="1600" b="1" dirty="0">
                <a:latin typeface="Courier New" panose="02070309020205020404" pitchFamily="49" charset="0"/>
                <a:ea typeface="Times New Roman" panose="02020603050405020304" pitchFamily="18" charset="0"/>
                <a:cs typeface="Courier New" panose="02070309020205020404" pitchFamily="49" charset="0"/>
              </a:rPr>
              <a:t>(</a:t>
            </a:r>
            <a:r>
              <a:rPr lang="en-US" sz="1600" b="1" i="1" dirty="0">
                <a:latin typeface="Courier New" panose="02070309020205020404" pitchFamily="49" charset="0"/>
                <a:ea typeface="Times New Roman" panose="02020603050405020304" pitchFamily="18" charset="0"/>
                <a:cs typeface="Courier New" panose="02070309020205020404" pitchFamily="49" charset="0"/>
              </a:rPr>
              <a:t>string</a:t>
            </a:r>
            <a:r>
              <a:rPr lang="en-US" sz="1600" b="1" dirty="0">
                <a:latin typeface="Courier New" panose="02070309020205020404" pitchFamily="49" charset="0"/>
                <a:ea typeface="Times New Roman" panose="02020603050405020304" pitchFamily="18" charset="0"/>
                <a:cs typeface="Courier New" panose="02070309020205020404" pitchFamily="49" charset="0"/>
              </a:rPr>
              <a: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600"/>
              </a:spcAft>
              <a:tabLst>
                <a:tab pos="1371600" algn="l"/>
              </a:tabLst>
            </a:pPr>
            <a:r>
              <a:rPr lang="en-US" sz="1600" b="1" dirty="0" err="1">
                <a:latin typeface="Courier New" panose="02070309020205020404" pitchFamily="49" charset="0"/>
                <a:ea typeface="Times New Roman" panose="02020603050405020304" pitchFamily="18" charset="0"/>
                <a:cs typeface="Courier New" panose="02070309020205020404" pitchFamily="49" charset="0"/>
              </a:rPr>
              <a:t>parseFloat</a:t>
            </a:r>
            <a:r>
              <a:rPr lang="en-US" sz="1600" b="1" dirty="0">
                <a:latin typeface="Courier New" panose="02070309020205020404" pitchFamily="49" charset="0"/>
                <a:ea typeface="Times New Roman" panose="02020603050405020304" pitchFamily="18" charset="0"/>
                <a:cs typeface="Courier New" panose="02070309020205020404" pitchFamily="49" charset="0"/>
              </a:rPr>
              <a:t>(</a:t>
            </a:r>
            <a:r>
              <a:rPr lang="en-US" sz="1600" b="1" i="1" dirty="0">
                <a:latin typeface="Courier New" panose="02070309020205020404" pitchFamily="49" charset="0"/>
                <a:ea typeface="Times New Roman" panose="02020603050405020304" pitchFamily="18" charset="0"/>
                <a:cs typeface="Courier New" panose="02070309020205020404" pitchFamily="49" charset="0"/>
              </a:rPr>
              <a:t>string</a:t>
            </a:r>
            <a:r>
              <a:rPr lang="en-US" sz="1600" b="1" dirty="0">
                <a:latin typeface="Courier New" panose="02070309020205020404" pitchFamily="49" charset="0"/>
                <a:ea typeface="Times New Roman" panose="02020603050405020304" pitchFamily="18" charset="0"/>
                <a:cs typeface="Courier New" panose="02070309020205020404" pitchFamily="49" charset="0"/>
              </a:rPr>
              <a:t>)</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 </a:t>
            </a:r>
          </a:p>
          <a:p>
            <a:pPr>
              <a:spcBef>
                <a:spcPts val="1500"/>
              </a:spcBef>
              <a:spcAft>
                <a:spcPts val="600"/>
              </a:spcAft>
              <a:tabLst>
                <a:tab pos="1371600" algn="l"/>
              </a:tabLst>
            </a:pPr>
            <a:r>
              <a:rPr lang="en-US"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The parsing that’s done by the parse methods</a:t>
            </a:r>
          </a:p>
          <a:p>
            <a:pPr marL="342900" marR="274320" lvl="0" indent="-342900">
              <a:spcBef>
                <a:spcPts val="0"/>
              </a:spcBef>
              <a:spcAft>
                <a:spcPts val="600"/>
              </a:spcAft>
              <a:buFont typeface="Symbol" panose="05050102010706020507" pitchFamily="18" charset="2"/>
              <a:buChar char=""/>
            </a:pPr>
            <a:r>
              <a:rPr lang="en-US" sz="2000" b="1" spc="-10" dirty="0">
                <a:latin typeface="+mj-lt"/>
                <a:ea typeface="Times New Roman" panose="02020603050405020304" pitchFamily="18" charset="0"/>
              </a:rPr>
              <a:t>Only the first number in the string is returned.</a:t>
            </a:r>
          </a:p>
          <a:p>
            <a:pPr marL="342900" marR="274320" lvl="0" indent="-342900">
              <a:spcBef>
                <a:spcPts val="0"/>
              </a:spcBef>
              <a:spcAft>
                <a:spcPts val="600"/>
              </a:spcAft>
              <a:buFont typeface="Symbol" panose="05050102010706020507" pitchFamily="18" charset="2"/>
              <a:buChar char=""/>
            </a:pPr>
            <a:r>
              <a:rPr lang="en-US" sz="2000" b="1" spc="-10" dirty="0">
                <a:latin typeface="+mj-lt"/>
                <a:ea typeface="Times New Roman" panose="02020603050405020304" pitchFamily="18" charset="0"/>
              </a:rPr>
              <a:t>Leading and trailing spaces are removed.</a:t>
            </a:r>
          </a:p>
          <a:p>
            <a:pPr marL="342900" marR="274320" lvl="0" indent="-342900">
              <a:spcBef>
                <a:spcPts val="0"/>
              </a:spcBef>
              <a:spcAft>
                <a:spcPts val="600"/>
              </a:spcAft>
              <a:buFont typeface="Symbol" panose="05050102010706020507" pitchFamily="18" charset="2"/>
              <a:buChar char=""/>
            </a:pPr>
            <a:r>
              <a:rPr lang="en-US" sz="2000" b="1" spc="-10" dirty="0">
                <a:latin typeface="+mj-lt"/>
                <a:ea typeface="Times New Roman" panose="02020603050405020304" pitchFamily="18" charset="0"/>
              </a:rPr>
              <a:t>If the first character cannot be converted to a number, </a:t>
            </a:r>
            <a:r>
              <a:rPr lang="en-US" sz="2000" b="1" spc="-10" dirty="0" err="1">
                <a:latin typeface="+mj-lt"/>
                <a:ea typeface="Times New Roman" panose="02020603050405020304" pitchFamily="18" charset="0"/>
              </a:rPr>
              <a:t>NaN</a:t>
            </a:r>
            <a:r>
              <a:rPr lang="en-US" sz="2000" b="1" spc="-10" dirty="0">
                <a:latin typeface="+mj-lt"/>
                <a:ea typeface="Times New Roman" panose="02020603050405020304" pitchFamily="18" charset="0"/>
              </a:rPr>
              <a:t> is returned.</a:t>
            </a:r>
            <a:endParaRPr lang="en-US" sz="2000" b="1" spc="-10" dirty="0">
              <a:effectLst/>
              <a:latin typeface="+mj-lt"/>
              <a:ea typeface="Times New Roman" panose="02020603050405020304" pitchFamily="18" charset="0"/>
            </a:endParaRPr>
          </a:p>
        </p:txBody>
      </p:sp>
    </p:spTree>
    <p:extLst>
      <p:ext uri="{BB962C8B-B14F-4D97-AF65-F5344CB8AC3E}">
        <p14:creationId xmlns:p14="http://schemas.microsoft.com/office/powerpoint/2010/main" val="4034725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Examples that use the </a:t>
            </a:r>
            <a:r>
              <a:rPr lang="en-US" sz="2800" dirty="0" err="1"/>
              <a:t>parseInt</a:t>
            </a:r>
            <a:r>
              <a:rPr lang="en-US" sz="2800" dirty="0"/>
              <a:t>() and </a:t>
            </a:r>
            <a:r>
              <a:rPr lang="en-US" sz="2800" dirty="0" err="1"/>
              <a:t>parseFloat</a:t>
            </a:r>
            <a:r>
              <a:rPr lang="en-US" sz="2800" dirty="0"/>
              <a:t>() methods</a:t>
            </a:r>
          </a:p>
        </p:txBody>
      </p:sp>
      <p:sp>
        <p:nvSpPr>
          <p:cNvPr id="11" name="Content Placeholder 10">
            <a:extLst>
              <a:ext uri="{FF2B5EF4-FFF2-40B4-BE49-F238E27FC236}">
                <a16:creationId xmlns:a16="http://schemas.microsoft.com/office/drawing/2014/main" id="{ADC32EBB-850D-4FA1-83DF-6437BA114C40}"/>
              </a:ext>
            </a:extLst>
          </p:cNvPr>
          <p:cNvSpPr>
            <a:spLocks noGrp="1"/>
          </p:cNvSpPr>
          <p:nvPr>
            <p:ph idx="1"/>
          </p:nvPr>
        </p:nvSpPr>
        <p:spPr/>
        <p:txBody>
          <a:bodyPr>
            <a:normAutofit lnSpcReduction="10000"/>
          </a:bodyPr>
          <a:lstStyle/>
          <a:p>
            <a:pPr marL="0" indent="0">
              <a:buNone/>
            </a:pPr>
            <a:r>
              <a:rPr lang="en-US" sz="1100" dirty="0" err="1"/>
              <a:t>var</a:t>
            </a:r>
            <a:r>
              <a:rPr lang="en-US" sz="1100" dirty="0"/>
              <a:t> </a:t>
            </a:r>
            <a:r>
              <a:rPr lang="en-US" sz="1100" dirty="0" err="1"/>
              <a:t>entryA</a:t>
            </a:r>
            <a:r>
              <a:rPr lang="en-US" sz="1100" dirty="0"/>
              <a:t> = prompt("Enter any value", 12345.6789);</a:t>
            </a:r>
          </a:p>
          <a:p>
            <a:pPr marL="0" indent="0">
              <a:buNone/>
            </a:pPr>
            <a:r>
              <a:rPr lang="en-US" sz="1100" dirty="0"/>
              <a:t>alert(</a:t>
            </a:r>
            <a:r>
              <a:rPr lang="en-US" sz="1100" dirty="0" err="1"/>
              <a:t>entryA</a:t>
            </a:r>
            <a:r>
              <a:rPr lang="en-US" sz="1100" dirty="0"/>
              <a:t>);           			// displays 12345.6789</a:t>
            </a:r>
          </a:p>
          <a:p>
            <a:pPr marL="0" indent="0">
              <a:buNone/>
            </a:pPr>
            <a:endParaRPr lang="en-US" sz="1100" dirty="0"/>
          </a:p>
          <a:p>
            <a:pPr marL="0" indent="0">
              <a:buNone/>
            </a:pPr>
            <a:r>
              <a:rPr lang="en-US" sz="1100" dirty="0" err="1"/>
              <a:t>entryA</a:t>
            </a:r>
            <a:r>
              <a:rPr lang="en-US" sz="1100" dirty="0"/>
              <a:t> = </a:t>
            </a:r>
            <a:r>
              <a:rPr lang="en-US" sz="1100" dirty="0" err="1"/>
              <a:t>parseInt</a:t>
            </a:r>
            <a:r>
              <a:rPr lang="en-US" sz="1100" dirty="0"/>
              <a:t>(</a:t>
            </a:r>
            <a:r>
              <a:rPr lang="en-US" sz="1100" dirty="0" err="1"/>
              <a:t>entryA</a:t>
            </a:r>
            <a:r>
              <a:rPr lang="en-US" sz="1100" dirty="0"/>
              <a:t>);</a:t>
            </a:r>
          </a:p>
          <a:p>
            <a:pPr marL="0" indent="0">
              <a:buNone/>
            </a:pPr>
            <a:r>
              <a:rPr lang="en-US" sz="1100" dirty="0"/>
              <a:t>alert(</a:t>
            </a:r>
            <a:r>
              <a:rPr lang="en-US" sz="1100" dirty="0" err="1"/>
              <a:t>entryA</a:t>
            </a:r>
            <a:r>
              <a:rPr lang="en-US" sz="1100" dirty="0"/>
              <a:t>);           			// displays 12345</a:t>
            </a:r>
          </a:p>
          <a:p>
            <a:pPr marL="0" indent="0">
              <a:buNone/>
            </a:pPr>
            <a:r>
              <a:rPr lang="en-US" sz="1100" dirty="0"/>
              <a:t> </a:t>
            </a:r>
          </a:p>
          <a:p>
            <a:pPr marL="0" indent="0">
              <a:buNone/>
            </a:pPr>
            <a:r>
              <a:rPr lang="en-US" sz="1100" dirty="0" err="1"/>
              <a:t>var</a:t>
            </a:r>
            <a:r>
              <a:rPr lang="en-US" sz="1100" dirty="0"/>
              <a:t> </a:t>
            </a:r>
            <a:r>
              <a:rPr lang="en-US" sz="1100" dirty="0" err="1"/>
              <a:t>entryB</a:t>
            </a:r>
            <a:r>
              <a:rPr lang="en-US" sz="1100" dirty="0"/>
              <a:t> = prompt("Enter any value", 12345.6789);</a:t>
            </a:r>
          </a:p>
          <a:p>
            <a:pPr marL="0" indent="0">
              <a:buNone/>
            </a:pPr>
            <a:r>
              <a:rPr lang="en-US" sz="1100" dirty="0"/>
              <a:t>alert(</a:t>
            </a:r>
            <a:r>
              <a:rPr lang="en-US" sz="1100" dirty="0" err="1"/>
              <a:t>entryB</a:t>
            </a:r>
            <a:r>
              <a:rPr lang="en-US" sz="1100" dirty="0"/>
              <a:t>);           			// displays 12345.6789</a:t>
            </a:r>
          </a:p>
          <a:p>
            <a:pPr marL="0" indent="0">
              <a:buNone/>
            </a:pPr>
            <a:endParaRPr lang="en-US" sz="1100" dirty="0"/>
          </a:p>
          <a:p>
            <a:pPr marL="0" indent="0">
              <a:buNone/>
            </a:pPr>
            <a:r>
              <a:rPr lang="en-US" sz="1100" dirty="0" err="1"/>
              <a:t>entryB</a:t>
            </a:r>
            <a:r>
              <a:rPr lang="en-US" sz="1100" dirty="0"/>
              <a:t> = </a:t>
            </a:r>
            <a:r>
              <a:rPr lang="en-US" sz="1100" dirty="0" err="1"/>
              <a:t>parseFloat</a:t>
            </a:r>
            <a:r>
              <a:rPr lang="en-US" sz="1100" dirty="0"/>
              <a:t>(</a:t>
            </a:r>
            <a:r>
              <a:rPr lang="en-US" sz="1100" dirty="0" err="1"/>
              <a:t>entryB</a:t>
            </a:r>
            <a:r>
              <a:rPr lang="en-US" sz="1100" dirty="0"/>
              <a:t>);</a:t>
            </a:r>
          </a:p>
          <a:p>
            <a:pPr marL="0" indent="0">
              <a:buNone/>
            </a:pPr>
            <a:r>
              <a:rPr lang="en-US" sz="1100" dirty="0"/>
              <a:t>alert(</a:t>
            </a:r>
            <a:r>
              <a:rPr lang="en-US" sz="1100" dirty="0" err="1"/>
              <a:t>entryB</a:t>
            </a:r>
            <a:r>
              <a:rPr lang="en-US" sz="1100" dirty="0"/>
              <a:t>);           			// displays 12345.6789</a:t>
            </a:r>
          </a:p>
          <a:p>
            <a:pPr marL="0" indent="0">
              <a:buNone/>
            </a:pPr>
            <a:r>
              <a:rPr lang="en-US" sz="1100" dirty="0"/>
              <a:t> </a:t>
            </a:r>
          </a:p>
          <a:p>
            <a:pPr marL="0" indent="0">
              <a:buNone/>
            </a:pPr>
            <a:r>
              <a:rPr lang="en-US" sz="1100" dirty="0" err="1"/>
              <a:t>var</a:t>
            </a:r>
            <a:r>
              <a:rPr lang="en-US" sz="1100" dirty="0"/>
              <a:t> </a:t>
            </a:r>
            <a:r>
              <a:rPr lang="en-US" sz="1100" dirty="0" err="1"/>
              <a:t>entryC</a:t>
            </a:r>
            <a:r>
              <a:rPr lang="en-US" sz="1100" dirty="0"/>
              <a:t> = prompt("Enter any value", "Hello");</a:t>
            </a:r>
          </a:p>
          <a:p>
            <a:pPr marL="0" indent="0">
              <a:buNone/>
            </a:pPr>
            <a:r>
              <a:rPr lang="en-US" sz="1100" dirty="0"/>
              <a:t>alert(</a:t>
            </a:r>
            <a:r>
              <a:rPr lang="en-US" sz="1100" dirty="0" err="1"/>
              <a:t>entryC</a:t>
            </a:r>
            <a:r>
              <a:rPr lang="en-US" sz="1100" dirty="0"/>
              <a:t>);           			// displays Hello</a:t>
            </a:r>
          </a:p>
          <a:p>
            <a:pPr marL="0" indent="0">
              <a:buNone/>
            </a:pPr>
            <a:endParaRPr lang="en-US" sz="1100" dirty="0"/>
          </a:p>
          <a:p>
            <a:pPr marL="0" indent="0">
              <a:buNone/>
            </a:pPr>
            <a:r>
              <a:rPr lang="en-US" sz="1100" dirty="0" err="1"/>
              <a:t>entryC</a:t>
            </a:r>
            <a:r>
              <a:rPr lang="en-US" sz="1100" dirty="0"/>
              <a:t> = </a:t>
            </a:r>
            <a:r>
              <a:rPr lang="en-US" sz="1100" dirty="0" err="1"/>
              <a:t>parseInt</a:t>
            </a:r>
            <a:r>
              <a:rPr lang="en-US" sz="1100" dirty="0"/>
              <a:t>(</a:t>
            </a:r>
            <a:r>
              <a:rPr lang="en-US" sz="1100" dirty="0" err="1"/>
              <a:t>entryC</a:t>
            </a:r>
            <a:r>
              <a:rPr lang="en-US" sz="1100" dirty="0"/>
              <a:t>);</a:t>
            </a:r>
          </a:p>
          <a:p>
            <a:pPr marL="0" indent="0">
              <a:buNone/>
            </a:pPr>
            <a:r>
              <a:rPr lang="en-US" sz="1100" dirty="0"/>
              <a:t>alert(</a:t>
            </a:r>
            <a:r>
              <a:rPr lang="en-US" sz="1100" dirty="0" err="1"/>
              <a:t>entryC</a:t>
            </a:r>
            <a:r>
              <a:rPr lang="en-US" sz="1100" dirty="0"/>
              <a:t>);           			// displays </a:t>
            </a:r>
            <a:r>
              <a:rPr lang="en-US" sz="1100" dirty="0" err="1"/>
              <a:t>NaN</a:t>
            </a:r>
            <a:endParaRPr lang="en-US" sz="1100" dirty="0"/>
          </a:p>
          <a:p>
            <a:pPr marL="0" indent="0">
              <a:buNone/>
            </a:pPr>
            <a:endParaRPr lang="en-US" sz="1100" dirty="0"/>
          </a:p>
        </p:txBody>
      </p:sp>
      <p:sp>
        <p:nvSpPr>
          <p:cNvPr id="3" name="Date Placeholder 2"/>
          <p:cNvSpPr>
            <a:spLocks noGrp="1"/>
          </p:cNvSpPr>
          <p:nvPr>
            <p:ph type="dt" sz="half" idx="10"/>
          </p:nvPr>
        </p:nvSpPr>
        <p:spPr/>
        <p:txBody>
          <a:bodyPr/>
          <a:lstStyle/>
          <a:p>
            <a:fld id="{A4C65F10-21C3-4BCF-B9DA-E0A8D6F6EF5C}"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49</a:t>
            </a:fld>
            <a:endParaRPr lang="en-US" dirty="0"/>
          </a:p>
        </p:txBody>
      </p:sp>
    </p:spTree>
    <p:extLst>
      <p:ext uri="{BB962C8B-B14F-4D97-AF65-F5344CB8AC3E}">
        <p14:creationId xmlns:p14="http://schemas.microsoft.com/office/powerpoint/2010/main" val="97624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Autofit/>
          </a:bodyPr>
          <a:lstStyle/>
          <a:p>
            <a:r>
              <a:rPr lang="en-US" sz="3200" b="1" dirty="0">
                <a:effectLst>
                  <a:outerShdw blurRad="38100" dist="38100" dir="2700000" algn="tl">
                    <a:srgbClr val="000000">
                      <a:alpha val="43137"/>
                    </a:srgbClr>
                  </a:outerShdw>
                </a:effectLst>
              </a:rPr>
              <a:t>How JavaScript fits into Web Architecture</a:t>
            </a:r>
          </a:p>
        </p:txBody>
      </p:sp>
      <p:sp>
        <p:nvSpPr>
          <p:cNvPr id="3" name="Date Placeholder 2"/>
          <p:cNvSpPr>
            <a:spLocks noGrp="1"/>
          </p:cNvSpPr>
          <p:nvPr>
            <p:ph type="dt" sz="half" idx="10"/>
          </p:nvPr>
        </p:nvSpPr>
        <p:spPr/>
        <p:txBody>
          <a:bodyPr/>
          <a:lstStyle/>
          <a:p>
            <a:fld id="{01369A66-0B27-40AF-8630-00204AFD359F}"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a:t>Copyright ©2015 - 2019 Carl M. Burnett</a:t>
            </a:r>
            <a:endParaRPr lang="en-US" dirty="0"/>
          </a:p>
        </p:txBody>
      </p:sp>
      <p:sp>
        <p:nvSpPr>
          <p:cNvPr id="4" name="Slide Number Placeholder 3"/>
          <p:cNvSpPr>
            <a:spLocks noGrp="1"/>
          </p:cNvSpPr>
          <p:nvPr>
            <p:ph type="sldNum" sz="quarter" idx="12"/>
          </p:nvPr>
        </p:nvSpPr>
        <p:spPr/>
        <p:txBody>
          <a:bodyPr/>
          <a:lstStyle/>
          <a:p>
            <a:pPr>
              <a:defRPr/>
            </a:pPr>
            <a:fld id="{11F27299-7934-46F6-B99A-F9E924C38745}" type="slidenum">
              <a:rPr lang="en-US" smtClean="0"/>
              <a:pPr>
                <a:defRPr/>
              </a:pPr>
              <a:t>5</a:t>
            </a:fld>
            <a:endParaRPr lang="en-US" dirty="0"/>
          </a:p>
        </p:txBody>
      </p:sp>
      <p:grpSp>
        <p:nvGrpSpPr>
          <p:cNvPr id="73734" name="Group 73733"/>
          <p:cNvGrpSpPr/>
          <p:nvPr/>
        </p:nvGrpSpPr>
        <p:grpSpPr>
          <a:xfrm>
            <a:off x="6017226" y="1979833"/>
            <a:ext cx="929640" cy="1627801"/>
            <a:chOff x="6466491" y="2199814"/>
            <a:chExt cx="929640" cy="1808668"/>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2919" b="26233"/>
            <a:stretch/>
          </p:blipFill>
          <p:spPr>
            <a:xfrm>
              <a:off x="6466491" y="2199814"/>
              <a:ext cx="929640" cy="1315372"/>
            </a:xfrm>
            <a:prstGeom prst="rect">
              <a:avLst/>
            </a:prstGeom>
          </p:spPr>
        </p:pic>
        <p:sp>
          <p:nvSpPr>
            <p:cNvPr id="16" name="TextBox 15"/>
            <p:cNvSpPr txBox="1"/>
            <p:nvPr/>
          </p:nvSpPr>
          <p:spPr>
            <a:xfrm>
              <a:off x="6546135" y="3495521"/>
              <a:ext cx="591764" cy="512961"/>
            </a:xfrm>
            <a:prstGeom prst="rect">
              <a:avLst/>
            </a:prstGeom>
            <a:noFill/>
          </p:spPr>
          <p:txBody>
            <a:bodyPr wrap="none" rtlCol="0">
              <a:spAutoFit/>
            </a:bodyPr>
            <a:lstStyle/>
            <a:p>
              <a:pPr algn="ctr"/>
              <a:r>
                <a:rPr lang="en-US" sz="1200" b="1" dirty="0">
                  <a:effectLst>
                    <a:outerShdw blurRad="38100" dist="38100" dir="2700000" algn="tl">
                      <a:srgbClr val="000000">
                        <a:alpha val="43137"/>
                      </a:srgbClr>
                    </a:outerShdw>
                  </a:effectLst>
                  <a:latin typeface="+mj-lt"/>
                </a:rPr>
                <a:t>Web</a:t>
              </a:r>
            </a:p>
            <a:p>
              <a:pPr algn="ctr"/>
              <a:r>
                <a:rPr lang="en-US" sz="1200" b="1" dirty="0">
                  <a:effectLst>
                    <a:outerShdw blurRad="38100" dist="38100" dir="2700000" algn="tl">
                      <a:srgbClr val="000000">
                        <a:alpha val="43137"/>
                      </a:srgbClr>
                    </a:outerShdw>
                  </a:effectLst>
                  <a:latin typeface="+mj-lt"/>
                </a:rPr>
                <a:t>Server</a:t>
              </a:r>
            </a:p>
          </p:txBody>
        </p:sp>
      </p:grpSp>
      <p:grpSp>
        <p:nvGrpSpPr>
          <p:cNvPr id="73735" name="Group 73734"/>
          <p:cNvGrpSpPr/>
          <p:nvPr/>
        </p:nvGrpSpPr>
        <p:grpSpPr>
          <a:xfrm>
            <a:off x="2916927" y="1710322"/>
            <a:ext cx="2411616" cy="1808712"/>
            <a:chOff x="3366192" y="1900358"/>
            <a:chExt cx="2411616" cy="2009680"/>
          </a:xfrm>
        </p:grpSpPr>
        <p:pic>
          <p:nvPicPr>
            <p:cNvPr id="6" name="Picture 2" descr="C:\Users\Carl\AppData\Local\Microsoft\Windows\Temporary Internet Files\Content.IE5\L7H8CEZC\MC90043259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192" y="1900358"/>
              <a:ext cx="2411616" cy="20096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64459" y="2857500"/>
              <a:ext cx="732893" cy="410369"/>
            </a:xfrm>
            <a:prstGeom prst="rect">
              <a:avLst/>
            </a:prstGeom>
            <a:noFill/>
          </p:spPr>
          <p:txBody>
            <a:bodyPr wrap="none" rtlCol="0">
              <a:spAutoFit/>
            </a:bodyPr>
            <a:lstStyle/>
            <a:p>
              <a:pPr algn="ctr"/>
              <a:r>
                <a:rPr lang="en-US" b="1" dirty="0">
                  <a:effectLst>
                    <a:outerShdw blurRad="38100" dist="38100" dir="2700000" algn="tl">
                      <a:srgbClr val="000000">
                        <a:alpha val="43137"/>
                      </a:srgbClr>
                    </a:outerShdw>
                  </a:effectLst>
                  <a:latin typeface="+mj-lt"/>
                </a:rPr>
                <a:t>Cloud</a:t>
              </a:r>
            </a:p>
          </p:txBody>
        </p:sp>
      </p:grpSp>
      <p:grpSp>
        <p:nvGrpSpPr>
          <p:cNvPr id="73729" name="Group 73728"/>
          <p:cNvGrpSpPr/>
          <p:nvPr/>
        </p:nvGrpSpPr>
        <p:grpSpPr>
          <a:xfrm>
            <a:off x="486961" y="1548511"/>
            <a:ext cx="1405103" cy="3110682"/>
            <a:chOff x="936225" y="1720568"/>
            <a:chExt cx="1405103" cy="3456314"/>
          </a:xfrm>
        </p:grpSpPr>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r="27081"/>
            <a:stretch/>
          </p:blipFill>
          <p:spPr>
            <a:xfrm>
              <a:off x="936225" y="1720568"/>
              <a:ext cx="1267695" cy="903054"/>
            </a:xfrm>
            <a:prstGeom prst="rect">
              <a:avLst/>
            </a:prstGeom>
          </p:spPr>
        </p:pic>
        <p:sp>
          <p:nvSpPr>
            <p:cNvPr id="18" name="TextBox 17"/>
            <p:cNvSpPr txBox="1"/>
            <p:nvPr/>
          </p:nvSpPr>
          <p:spPr>
            <a:xfrm>
              <a:off x="1364417" y="4595526"/>
              <a:ext cx="754437" cy="581356"/>
            </a:xfrm>
            <a:prstGeom prst="rect">
              <a:avLst/>
            </a:prstGeom>
            <a:noFill/>
          </p:spPr>
          <p:txBody>
            <a:bodyPr wrap="none" rtlCol="0">
              <a:spAutoFit/>
            </a:bodyPr>
            <a:lstStyle/>
            <a:p>
              <a:pPr algn="ctr"/>
              <a:r>
                <a:rPr lang="en-US" sz="1400" b="1" dirty="0">
                  <a:effectLst>
                    <a:outerShdw blurRad="38100" dist="38100" dir="2700000" algn="tl">
                      <a:srgbClr val="000000">
                        <a:alpha val="43137"/>
                      </a:srgbClr>
                    </a:outerShdw>
                  </a:effectLst>
                  <a:latin typeface="+mj-lt"/>
                </a:rPr>
                <a:t>Client </a:t>
              </a:r>
              <a:br>
                <a:rPr lang="en-US" sz="1400" b="1" dirty="0">
                  <a:effectLst>
                    <a:outerShdw blurRad="38100" dist="38100" dir="2700000" algn="tl">
                      <a:srgbClr val="000000">
                        <a:alpha val="43137"/>
                      </a:srgbClr>
                    </a:outerShdw>
                  </a:effectLst>
                  <a:latin typeface="+mj-lt"/>
                </a:rPr>
              </a:br>
              <a:r>
                <a:rPr lang="en-US" sz="1400" b="1" dirty="0">
                  <a:effectLst>
                    <a:outerShdw blurRad="38100" dist="38100" dir="2700000" algn="tl">
                      <a:srgbClr val="000000">
                        <a:alpha val="43137"/>
                      </a:srgbClr>
                    </a:outerShdw>
                  </a:effectLst>
                  <a:latin typeface="+mj-lt"/>
                </a:rPr>
                <a:t>Devices</a:t>
              </a: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47691" t="19612" r="4618" b="9997"/>
            <a:stretch/>
          </p:blipFill>
          <p:spPr>
            <a:xfrm>
              <a:off x="1279355" y="2660347"/>
              <a:ext cx="924565" cy="724096"/>
            </a:xfrm>
            <a:prstGeom prst="rect">
              <a:avLst/>
            </a:prstGeom>
          </p:spPr>
        </p:pic>
        <p:pic>
          <p:nvPicPr>
            <p:cNvPr id="73730"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29778" r="70667"/>
                      </a14:imgEffect>
                    </a14:imgLayer>
                  </a14:imgProps>
                </a:ext>
                <a:ext uri="{28A0092B-C50C-407E-A947-70E740481C1C}">
                  <a14:useLocalDpi xmlns:a14="http://schemas.microsoft.com/office/drawing/2010/main" val="0"/>
                </a:ext>
              </a:extLst>
            </a:blip>
            <a:srcRect/>
            <a:stretch>
              <a:fillRect/>
            </a:stretch>
          </p:blipFill>
          <p:spPr bwMode="auto">
            <a:xfrm>
              <a:off x="1141946" y="3495521"/>
              <a:ext cx="1199382" cy="90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3731" name="Group 73730"/>
          <p:cNvGrpSpPr/>
          <p:nvPr/>
        </p:nvGrpSpPr>
        <p:grpSpPr>
          <a:xfrm>
            <a:off x="2057961" y="1504712"/>
            <a:ext cx="4004413" cy="380132"/>
            <a:chOff x="2507225" y="1671902"/>
            <a:chExt cx="4004413" cy="422369"/>
          </a:xfrm>
        </p:grpSpPr>
        <p:sp>
          <p:nvSpPr>
            <p:cNvPr id="25" name="Curved Down Arrow 24"/>
            <p:cNvSpPr/>
            <p:nvPr/>
          </p:nvSpPr>
          <p:spPr>
            <a:xfrm>
              <a:off x="2507225" y="1671902"/>
              <a:ext cx="4004413" cy="4223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6" name="TextBox 25"/>
            <p:cNvSpPr txBox="1"/>
            <p:nvPr/>
          </p:nvSpPr>
          <p:spPr>
            <a:xfrm>
              <a:off x="3319618" y="1720568"/>
              <a:ext cx="2084610" cy="307777"/>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mj-lt"/>
                </a:rPr>
                <a:t>Client Request to Web Server </a:t>
              </a:r>
            </a:p>
          </p:txBody>
        </p:sp>
      </p:grpSp>
      <p:grpSp>
        <p:nvGrpSpPr>
          <p:cNvPr id="73733" name="Group 73732"/>
          <p:cNvGrpSpPr/>
          <p:nvPr/>
        </p:nvGrpSpPr>
        <p:grpSpPr>
          <a:xfrm>
            <a:off x="1892063" y="3347003"/>
            <a:ext cx="4170310" cy="665626"/>
            <a:chOff x="2341328" y="3718892"/>
            <a:chExt cx="4170310" cy="739584"/>
          </a:xfrm>
        </p:grpSpPr>
        <p:sp>
          <p:nvSpPr>
            <p:cNvPr id="27" name="Curved Down Arrow 26"/>
            <p:cNvSpPr/>
            <p:nvPr/>
          </p:nvSpPr>
          <p:spPr>
            <a:xfrm flipH="1" flipV="1">
              <a:off x="2341328" y="3996069"/>
              <a:ext cx="4170310" cy="4624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9" name="TextBox 28"/>
            <p:cNvSpPr txBox="1"/>
            <p:nvPr/>
          </p:nvSpPr>
          <p:spPr>
            <a:xfrm>
              <a:off x="3061182" y="3718892"/>
              <a:ext cx="2896498" cy="512961"/>
            </a:xfrm>
            <a:prstGeom prst="rect">
              <a:avLst/>
            </a:prstGeom>
            <a:noFill/>
          </p:spPr>
          <p:txBody>
            <a:bodyPr wrap="none" rtlCol="0">
              <a:spAutoFit/>
            </a:bodyPr>
            <a:lstStyle/>
            <a:p>
              <a:pPr algn="ctr"/>
              <a:r>
                <a:rPr lang="en-US" sz="1200" b="1" dirty="0">
                  <a:effectLst>
                    <a:outerShdw blurRad="38100" dist="38100" dir="2700000" algn="tl">
                      <a:srgbClr val="000000">
                        <a:alpha val="43137"/>
                      </a:srgbClr>
                    </a:outerShdw>
                  </a:effectLst>
                  <a:latin typeface="+mj-lt"/>
                </a:rPr>
                <a:t>Server Response to Client </a:t>
              </a:r>
            </a:p>
            <a:p>
              <a:pPr algn="ctr"/>
              <a:r>
                <a:rPr lang="en-US" sz="1200" b="1" dirty="0">
                  <a:effectLst>
                    <a:outerShdw blurRad="38100" dist="38100" dir="2700000" algn="tl">
                      <a:srgbClr val="000000">
                        <a:alpha val="43137"/>
                      </a:srgbClr>
                    </a:outerShdw>
                  </a:effectLst>
                  <a:latin typeface="+mj-lt"/>
                </a:rPr>
                <a:t>with Embedded or External JavaScript File </a:t>
              </a:r>
            </a:p>
          </p:txBody>
        </p:sp>
      </p:grpSp>
      <p:grpSp>
        <p:nvGrpSpPr>
          <p:cNvPr id="73732" name="Group 73731"/>
          <p:cNvGrpSpPr/>
          <p:nvPr/>
        </p:nvGrpSpPr>
        <p:grpSpPr>
          <a:xfrm>
            <a:off x="6976627" y="1548512"/>
            <a:ext cx="1481573" cy="1928809"/>
            <a:chOff x="7425891" y="1720568"/>
            <a:chExt cx="1481573" cy="2143121"/>
          </a:xfrm>
        </p:grpSpPr>
        <p:sp>
          <p:nvSpPr>
            <p:cNvPr id="13" name="Folded Corner 12"/>
            <p:cNvSpPr/>
            <p:nvPr/>
          </p:nvSpPr>
          <p:spPr>
            <a:xfrm>
              <a:off x="8028038" y="1720568"/>
              <a:ext cx="879426" cy="95849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mj-lt"/>
                </a:rPr>
                <a:t>HTML</a:t>
              </a:r>
            </a:p>
            <a:p>
              <a:pPr algn="ctr"/>
              <a:r>
                <a:rPr lang="en-US" sz="1050" b="1" dirty="0">
                  <a:solidFill>
                    <a:schemeClr val="tx1"/>
                  </a:solidFill>
                  <a:latin typeface="+mj-lt"/>
                </a:rPr>
                <a:t>Page</a:t>
              </a:r>
            </a:p>
            <a:p>
              <a:pPr algn="ctr"/>
              <a:r>
                <a:rPr lang="en-US" sz="1050" b="1" dirty="0">
                  <a:solidFill>
                    <a:schemeClr val="tx1"/>
                  </a:solidFill>
                  <a:latin typeface="+mj-lt"/>
                </a:rPr>
                <a:t>Embedded JavaScript</a:t>
              </a:r>
            </a:p>
          </p:txBody>
        </p:sp>
        <p:sp>
          <p:nvSpPr>
            <p:cNvPr id="15" name="Folded Corner 14"/>
            <p:cNvSpPr/>
            <p:nvPr/>
          </p:nvSpPr>
          <p:spPr>
            <a:xfrm>
              <a:off x="8028038" y="2905198"/>
              <a:ext cx="879426" cy="95849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mj-lt"/>
                </a:rPr>
                <a:t>External</a:t>
              </a:r>
            </a:p>
            <a:p>
              <a:pPr algn="ctr"/>
              <a:r>
                <a:rPr lang="en-US" sz="1050" b="1" dirty="0">
                  <a:solidFill>
                    <a:schemeClr val="tx1"/>
                  </a:solidFill>
                  <a:latin typeface="+mj-lt"/>
                </a:rPr>
                <a:t>JavaScript</a:t>
              </a:r>
            </a:p>
            <a:p>
              <a:pPr algn="ctr"/>
              <a:r>
                <a:rPr lang="en-US" sz="1050" b="1" dirty="0">
                  <a:solidFill>
                    <a:schemeClr val="tx1"/>
                  </a:solidFill>
                  <a:latin typeface="+mj-lt"/>
                </a:rPr>
                <a:t>File</a:t>
              </a:r>
            </a:p>
          </p:txBody>
        </p:sp>
        <p:cxnSp>
          <p:nvCxnSpPr>
            <p:cNvPr id="30" name="Straight Arrow Connector 29"/>
            <p:cNvCxnSpPr>
              <a:stCxn id="13" idx="1"/>
              <a:endCxn id="8" idx="3"/>
            </p:cNvCxnSpPr>
            <p:nvPr/>
          </p:nvCxnSpPr>
          <p:spPr>
            <a:xfrm flipH="1">
              <a:off x="7425891" y="2199814"/>
              <a:ext cx="602147" cy="65768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1"/>
              <a:endCxn id="8" idx="3"/>
            </p:cNvCxnSpPr>
            <p:nvPr/>
          </p:nvCxnSpPr>
          <p:spPr>
            <a:xfrm flipH="1" flipV="1">
              <a:off x="7425891" y="2857500"/>
              <a:ext cx="602147" cy="52694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026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66E0-A32B-4799-AAFE-1C8EC78DA9CF}"/>
              </a:ext>
            </a:extLst>
          </p:cNvPr>
          <p:cNvSpPr>
            <a:spLocks noGrp="1"/>
          </p:cNvSpPr>
          <p:nvPr>
            <p:ph type="title"/>
          </p:nvPr>
        </p:nvSpPr>
        <p:spPr/>
        <p:txBody>
          <a:bodyPr>
            <a:normAutofit fontScale="90000"/>
          </a:bodyPr>
          <a:lstStyle/>
          <a:p>
            <a:r>
              <a:rPr lang="en-US" dirty="0"/>
              <a:t>Two Methods of Document Object</a:t>
            </a:r>
          </a:p>
        </p:txBody>
      </p:sp>
      <p:sp>
        <p:nvSpPr>
          <p:cNvPr id="3" name="Content Placeholder 2">
            <a:extLst>
              <a:ext uri="{FF2B5EF4-FFF2-40B4-BE49-F238E27FC236}">
                <a16:creationId xmlns:a16="http://schemas.microsoft.com/office/drawing/2014/main" id="{76F79CB0-8673-4CAE-8522-22CBD57CEE8B}"/>
              </a:ext>
            </a:extLst>
          </p:cNvPr>
          <p:cNvSpPr>
            <a:spLocks noGrp="1"/>
          </p:cNvSpPr>
          <p:nvPr>
            <p:ph idx="1"/>
          </p:nvPr>
        </p:nvSpPr>
        <p:spPr/>
        <p:txBody>
          <a:bodyPr/>
          <a:lstStyle/>
          <a:p>
            <a:pPr marL="0" indent="0">
              <a:buNone/>
            </a:pPr>
            <a:r>
              <a:rPr lang="en-US" dirty="0"/>
              <a:t>write(</a:t>
            </a:r>
            <a:r>
              <a:rPr lang="en-US" i="1" dirty="0"/>
              <a:t>string</a:t>
            </a:r>
            <a:r>
              <a:rPr lang="en-US" dirty="0"/>
              <a:t>)</a:t>
            </a:r>
          </a:p>
          <a:p>
            <a:pPr marL="0" indent="0">
              <a:buNone/>
            </a:pPr>
            <a:r>
              <a:rPr lang="en-US" dirty="0" err="1"/>
              <a:t>writeln</a:t>
            </a:r>
            <a:r>
              <a:rPr lang="en-US" dirty="0"/>
              <a:t>(</a:t>
            </a:r>
            <a:r>
              <a:rPr lang="en-US" i="1" dirty="0"/>
              <a:t>string</a:t>
            </a:r>
            <a:r>
              <a:rPr lang="en-US" dirty="0"/>
              <a:t>)</a:t>
            </a:r>
          </a:p>
          <a:p>
            <a:pPr marL="0" indent="0">
              <a:buNone/>
            </a:pPr>
            <a:endParaRPr lang="en-US" dirty="0"/>
          </a:p>
        </p:txBody>
      </p:sp>
      <p:sp>
        <p:nvSpPr>
          <p:cNvPr id="4" name="Date Placeholder 3">
            <a:extLst>
              <a:ext uri="{FF2B5EF4-FFF2-40B4-BE49-F238E27FC236}">
                <a16:creationId xmlns:a16="http://schemas.microsoft.com/office/drawing/2014/main" id="{04ED4001-B307-4F6F-AE9A-ABE67D887528}"/>
              </a:ext>
            </a:extLst>
          </p:cNvPr>
          <p:cNvSpPr>
            <a:spLocks noGrp="1"/>
          </p:cNvSpPr>
          <p:nvPr>
            <p:ph type="dt" sz="half" idx="10"/>
          </p:nvPr>
        </p:nvSpPr>
        <p:spPr/>
        <p:txBody>
          <a:bodyPr/>
          <a:lstStyle/>
          <a:p>
            <a:fld id="{9153F812-92C7-45ED-9DA0-77BD95E5A452}" type="datetime1">
              <a:rPr lang="en-US" smtClean="0"/>
              <a:t>9/28/2019</a:t>
            </a:fld>
            <a:endParaRPr lang="en-US"/>
          </a:p>
        </p:txBody>
      </p:sp>
      <p:sp>
        <p:nvSpPr>
          <p:cNvPr id="5" name="Footer Placeholder 4">
            <a:extLst>
              <a:ext uri="{FF2B5EF4-FFF2-40B4-BE49-F238E27FC236}">
                <a16:creationId xmlns:a16="http://schemas.microsoft.com/office/drawing/2014/main" id="{6ABF04C9-8480-47EE-A2B2-557049928444}"/>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1485C578-AB78-42A8-8108-08B6CAD8DAD4}"/>
              </a:ext>
            </a:extLst>
          </p:cNvPr>
          <p:cNvSpPr>
            <a:spLocks noGrp="1"/>
          </p:cNvSpPr>
          <p:nvPr>
            <p:ph type="sldNum" sz="quarter" idx="12"/>
          </p:nvPr>
        </p:nvSpPr>
        <p:spPr/>
        <p:txBody>
          <a:bodyPr/>
          <a:lstStyle/>
          <a:p>
            <a:fld id="{3D46CBA2-ECE5-4BE9-B546-6761E0E67089}" type="slidenum">
              <a:rPr lang="en-US" smtClean="0"/>
              <a:t>50</a:t>
            </a:fld>
            <a:endParaRPr lang="en-US"/>
          </a:p>
        </p:txBody>
      </p:sp>
    </p:spTree>
    <p:extLst>
      <p:ext uri="{BB962C8B-B14F-4D97-AF65-F5344CB8AC3E}">
        <p14:creationId xmlns:p14="http://schemas.microsoft.com/office/powerpoint/2010/main" val="3746337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443484"/>
          </a:xfrm>
        </p:spPr>
        <p:txBody>
          <a:bodyPr>
            <a:noAutofit/>
          </a:bodyPr>
          <a:lstStyle/>
          <a:p>
            <a:r>
              <a:rPr lang="en-US" sz="3200" dirty="0"/>
              <a:t>Examples of the write() and </a:t>
            </a:r>
            <a:r>
              <a:rPr lang="en-US" sz="3200" dirty="0" err="1"/>
              <a:t>writeln</a:t>
            </a:r>
            <a:r>
              <a:rPr lang="en-US" sz="3200" dirty="0"/>
              <a:t>() methods</a:t>
            </a:r>
          </a:p>
        </p:txBody>
      </p:sp>
      <p:sp>
        <p:nvSpPr>
          <p:cNvPr id="11" name="Content Placeholder 10">
            <a:extLst>
              <a:ext uri="{FF2B5EF4-FFF2-40B4-BE49-F238E27FC236}">
                <a16:creationId xmlns:a16="http://schemas.microsoft.com/office/drawing/2014/main" id="{8547F8B6-2423-4A4F-9BC9-BFFA1B7EFF77}"/>
              </a:ext>
            </a:extLst>
          </p:cNvPr>
          <p:cNvSpPr>
            <a:spLocks noGrp="1"/>
          </p:cNvSpPr>
          <p:nvPr>
            <p:ph idx="1"/>
          </p:nvPr>
        </p:nvSpPr>
        <p:spPr>
          <a:xfrm>
            <a:off x="457200" y="971550"/>
            <a:ext cx="8229600" cy="3771900"/>
          </a:xfrm>
        </p:spPr>
        <p:txBody>
          <a:bodyPr>
            <a:normAutofit fontScale="47500" lnSpcReduction="20000"/>
          </a:bodyPr>
          <a:lstStyle/>
          <a:p>
            <a:pPr marL="0" indent="0">
              <a:buNone/>
            </a:pPr>
            <a:r>
              <a:rPr lang="en-US" dirty="0"/>
              <a:t>&lt;body&gt;</a:t>
            </a:r>
          </a:p>
          <a:p>
            <a:pPr marL="0" indent="0">
              <a:buNone/>
            </a:pPr>
            <a:r>
              <a:rPr lang="en-US" dirty="0"/>
              <a:t>    &lt;script&gt;</a:t>
            </a:r>
          </a:p>
          <a:p>
            <a:pPr marL="0" indent="0">
              <a:buNone/>
            </a:pPr>
            <a:r>
              <a:rPr lang="en-US" dirty="0"/>
              <a:t>        </a:t>
            </a:r>
            <a:r>
              <a:rPr lang="en-US" dirty="0" err="1"/>
              <a:t>var</a:t>
            </a:r>
            <a:r>
              <a:rPr lang="en-US" dirty="0"/>
              <a:t> today = new Date();</a:t>
            </a:r>
          </a:p>
          <a:p>
            <a:pPr marL="0" indent="0">
              <a:buNone/>
            </a:pPr>
            <a:r>
              <a:rPr lang="en-US" dirty="0"/>
              <a:t>        </a:t>
            </a:r>
            <a:r>
              <a:rPr lang="en-US" dirty="0" err="1"/>
              <a:t>document.write</a:t>
            </a:r>
            <a:r>
              <a:rPr lang="en-US" dirty="0"/>
              <a:t>("&lt;h1&gt;Welcome to our site!&lt;/h1&gt;");</a:t>
            </a:r>
          </a:p>
          <a:p>
            <a:pPr marL="0" indent="0">
              <a:buNone/>
            </a:pPr>
            <a:r>
              <a:rPr lang="en-US" dirty="0"/>
              <a:t>        </a:t>
            </a:r>
            <a:r>
              <a:rPr lang="en-US" dirty="0" err="1"/>
              <a:t>document.write</a:t>
            </a:r>
            <a:r>
              <a:rPr lang="en-US" dirty="0"/>
              <a:t>("Today is ");</a:t>
            </a:r>
          </a:p>
          <a:p>
            <a:pPr marL="0" indent="0">
              <a:buNone/>
            </a:pPr>
            <a:r>
              <a:rPr lang="en-US" dirty="0"/>
              <a:t>        </a:t>
            </a:r>
            <a:r>
              <a:rPr lang="en-US" dirty="0" err="1"/>
              <a:t>document.write</a:t>
            </a:r>
            <a:r>
              <a:rPr lang="en-US" dirty="0"/>
              <a:t>(</a:t>
            </a:r>
            <a:r>
              <a:rPr lang="en-US" dirty="0" err="1"/>
              <a:t>today.toDateString</a:t>
            </a:r>
            <a:r>
              <a:rPr lang="en-US" dirty="0"/>
              <a:t>());</a:t>
            </a:r>
          </a:p>
          <a:p>
            <a:pPr marL="0" indent="0">
              <a:buNone/>
            </a:pPr>
            <a:r>
              <a:rPr lang="en-US" dirty="0"/>
              <a:t>        </a:t>
            </a:r>
            <a:r>
              <a:rPr lang="en-US" dirty="0" err="1"/>
              <a:t>document.write</a:t>
            </a:r>
            <a:r>
              <a:rPr lang="en-US" dirty="0"/>
              <a:t>("&lt;</a:t>
            </a:r>
            <a:r>
              <a:rPr lang="en-US" dirty="0" err="1"/>
              <a:t>br</a:t>
            </a:r>
            <a:r>
              <a:rPr lang="en-US" dirty="0"/>
              <a:t>&gt;");</a:t>
            </a:r>
          </a:p>
          <a:p>
            <a:pPr marL="0" indent="0">
              <a:buNone/>
            </a:pPr>
            <a:r>
              <a:rPr lang="en-US" dirty="0"/>
              <a:t>        </a:t>
            </a:r>
            <a:r>
              <a:rPr lang="en-US" dirty="0" err="1"/>
              <a:t>document.writeln</a:t>
            </a:r>
            <a:r>
              <a:rPr lang="en-US" dirty="0"/>
              <a:t>("Today is ");</a:t>
            </a:r>
          </a:p>
          <a:p>
            <a:pPr marL="0" indent="0">
              <a:buNone/>
            </a:pPr>
            <a:r>
              <a:rPr lang="en-US" dirty="0"/>
              <a:t>        </a:t>
            </a:r>
            <a:r>
              <a:rPr lang="en-US" dirty="0" err="1"/>
              <a:t>document.writeln</a:t>
            </a:r>
            <a:r>
              <a:rPr lang="en-US" dirty="0"/>
              <a:t>(</a:t>
            </a:r>
            <a:r>
              <a:rPr lang="en-US" dirty="0" err="1"/>
              <a:t>today.toDateString</a:t>
            </a:r>
            <a:r>
              <a:rPr lang="en-US" dirty="0"/>
              <a:t>());</a:t>
            </a:r>
          </a:p>
          <a:p>
            <a:pPr marL="0" indent="0">
              <a:buNone/>
            </a:pPr>
            <a:r>
              <a:rPr lang="en-US" dirty="0"/>
              <a:t>        </a:t>
            </a:r>
            <a:r>
              <a:rPr lang="en-US" dirty="0" err="1"/>
              <a:t>document.write</a:t>
            </a:r>
            <a:r>
              <a:rPr lang="en-US" dirty="0"/>
              <a:t>("&lt;</a:t>
            </a:r>
            <a:r>
              <a:rPr lang="en-US" dirty="0" err="1"/>
              <a:t>br</a:t>
            </a:r>
            <a:r>
              <a:rPr lang="en-US" dirty="0"/>
              <a:t>&gt;");</a:t>
            </a:r>
          </a:p>
          <a:p>
            <a:pPr marL="0" indent="0">
              <a:buNone/>
            </a:pPr>
            <a:r>
              <a:rPr lang="en-US" dirty="0"/>
              <a:t>    &lt;/script&gt;</a:t>
            </a:r>
          </a:p>
          <a:p>
            <a:pPr marL="0" indent="0">
              <a:buNone/>
            </a:pPr>
            <a:r>
              <a:rPr lang="en-US" dirty="0"/>
              <a:t>    &lt;script&gt;</a:t>
            </a:r>
          </a:p>
          <a:p>
            <a:pPr marL="0" indent="0">
              <a:buNone/>
            </a:pPr>
            <a:r>
              <a:rPr lang="en-US" dirty="0"/>
              <a:t>        </a:t>
            </a:r>
            <a:r>
              <a:rPr lang="en-US" dirty="0" err="1"/>
              <a:t>document.writeln</a:t>
            </a:r>
            <a:r>
              <a:rPr lang="en-US" dirty="0"/>
              <a:t>("Welcome to our site!");</a:t>
            </a:r>
          </a:p>
          <a:p>
            <a:pPr marL="0" indent="0">
              <a:buNone/>
            </a:pPr>
            <a:r>
              <a:rPr lang="en-US" dirty="0"/>
              <a:t>        </a:t>
            </a:r>
            <a:r>
              <a:rPr lang="en-US" dirty="0" err="1"/>
              <a:t>document.writeln</a:t>
            </a:r>
            <a:r>
              <a:rPr lang="en-US" dirty="0"/>
              <a:t>("Today is Monday.");</a:t>
            </a:r>
          </a:p>
          <a:p>
            <a:pPr marL="0" indent="0">
              <a:buNone/>
            </a:pPr>
            <a:r>
              <a:rPr lang="en-US" dirty="0"/>
              <a:t>    &lt;/script&gt;</a:t>
            </a:r>
          </a:p>
          <a:p>
            <a:pPr marL="0" indent="0">
              <a:buNone/>
            </a:pPr>
            <a:r>
              <a:rPr lang="en-US" dirty="0"/>
              <a:t>    &lt;script&gt;</a:t>
            </a:r>
          </a:p>
          <a:p>
            <a:pPr marL="0" indent="0">
              <a:buNone/>
            </a:pPr>
            <a:r>
              <a:rPr lang="en-US" dirty="0"/>
              <a:t>        </a:t>
            </a:r>
            <a:r>
              <a:rPr lang="en-US" dirty="0" err="1"/>
              <a:t>document.writeln</a:t>
            </a:r>
            <a:r>
              <a:rPr lang="en-US" dirty="0"/>
              <a:t>("&lt;pre&gt;Welcome to our site!");</a:t>
            </a:r>
          </a:p>
          <a:p>
            <a:pPr marL="0" indent="0">
              <a:buNone/>
            </a:pPr>
            <a:r>
              <a:rPr lang="en-US" dirty="0"/>
              <a:t>        </a:t>
            </a:r>
            <a:r>
              <a:rPr lang="en-US" dirty="0" err="1"/>
              <a:t>document.writeln</a:t>
            </a:r>
            <a:r>
              <a:rPr lang="en-US" dirty="0"/>
              <a:t>("Today is Monday.&lt;/pre&gt;");</a:t>
            </a:r>
          </a:p>
          <a:p>
            <a:pPr marL="0" indent="0">
              <a:buNone/>
            </a:pPr>
            <a:r>
              <a:rPr lang="en-US" dirty="0"/>
              <a:t>    &lt;/script&gt;</a:t>
            </a:r>
          </a:p>
          <a:p>
            <a:pPr marL="0" indent="0">
              <a:buNone/>
            </a:pPr>
            <a:r>
              <a:rPr lang="en-US" dirty="0"/>
              <a:t>&lt;/body&gt;</a:t>
            </a:r>
          </a:p>
          <a:p>
            <a:pPr marL="0" indent="0">
              <a:buNone/>
            </a:pPr>
            <a:endParaRPr lang="en-US" dirty="0"/>
          </a:p>
        </p:txBody>
      </p:sp>
      <p:sp>
        <p:nvSpPr>
          <p:cNvPr id="3" name="Date Placeholder 2"/>
          <p:cNvSpPr>
            <a:spLocks noGrp="1"/>
          </p:cNvSpPr>
          <p:nvPr>
            <p:ph type="dt" sz="half" idx="10"/>
          </p:nvPr>
        </p:nvSpPr>
        <p:spPr/>
        <p:txBody>
          <a:bodyPr/>
          <a:lstStyle/>
          <a:p>
            <a:fld id="{2CD50579-F82A-4075-9810-B3046FDD28F9}" type="datetime1">
              <a:rPr lang="en-US" smtClean="0"/>
              <a:t>9/28/2019</a:t>
            </a:fld>
            <a:endParaRPr lang="en-US"/>
          </a:p>
        </p:txBody>
      </p:sp>
      <p:sp>
        <p:nvSpPr>
          <p:cNvPr id="4" name="Footer Placeholder 3"/>
          <p:cNvSpPr>
            <a:spLocks noGrp="1"/>
          </p:cNvSpPr>
          <p:nvPr>
            <p:ph type="ftr" sz="quarter" idx="11"/>
          </p:nvPr>
        </p:nvSpPr>
        <p:spPr/>
        <p:txBody>
          <a:bodyPr/>
          <a:lstStyle/>
          <a:p>
            <a:r>
              <a:rPr lang="en-US"/>
              <a:t>Copyright ©2015 - 2019 Carl M. Burnett</a:t>
            </a:r>
          </a:p>
        </p:txBody>
      </p:sp>
      <p:sp>
        <p:nvSpPr>
          <p:cNvPr id="8" name="Slide Number Placeholder 7"/>
          <p:cNvSpPr>
            <a:spLocks noGrp="1"/>
          </p:cNvSpPr>
          <p:nvPr>
            <p:ph type="sldNum" sz="quarter" idx="12"/>
          </p:nvPr>
        </p:nvSpPr>
        <p:spPr/>
        <p:txBody>
          <a:bodyPr/>
          <a:lstStyle/>
          <a:p>
            <a:endParaRPr lang="en-US" dirty="0"/>
          </a:p>
          <a:p>
            <a:fld id="{BF5C1183-B085-4070-A402-C03A3F977D3D}" type="slidenum">
              <a:rPr lang="en-US" smtClean="0"/>
              <a:pPr/>
              <a:t>51</a:t>
            </a:fld>
            <a:endParaRPr lang="en-US" dirty="0"/>
          </a:p>
        </p:txBody>
      </p:sp>
      <p:sp>
        <p:nvSpPr>
          <p:cNvPr id="12" name="Rectangle: Rounded Corners 11">
            <a:hlinkClick r:id="rId2"/>
            <a:extLst>
              <a:ext uri="{FF2B5EF4-FFF2-40B4-BE49-F238E27FC236}">
                <a16:creationId xmlns:a16="http://schemas.microsoft.com/office/drawing/2014/main" id="{7D262DBC-FDCE-47E7-9D45-37D85FB98BDB}"/>
              </a:ext>
            </a:extLst>
          </p:cNvPr>
          <p:cNvSpPr/>
          <p:nvPr/>
        </p:nvSpPr>
        <p:spPr>
          <a:xfrm>
            <a:off x="6324600" y="4286250"/>
            <a:ext cx="2362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Output Browser</a:t>
            </a:r>
          </a:p>
        </p:txBody>
      </p:sp>
    </p:spTree>
    <p:extLst>
      <p:ext uri="{BB962C8B-B14F-4D97-AF65-F5344CB8AC3E}">
        <p14:creationId xmlns:p14="http://schemas.microsoft.com/office/powerpoint/2010/main" val="882419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C55-D570-4248-A26E-6AEE51410507}"/>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35A47894-7D46-49AF-B8BA-491D7E52A8FE}"/>
              </a:ext>
            </a:extLst>
          </p:cNvPr>
          <p:cNvSpPr>
            <a:spLocks noGrp="1"/>
          </p:cNvSpPr>
          <p:nvPr>
            <p:ph idx="1"/>
          </p:nvPr>
        </p:nvSpPr>
        <p:spPr/>
        <p:txBody>
          <a:bodyPr/>
          <a:lstStyle/>
          <a:p>
            <a:pPr marL="0" indent="0">
              <a:buNone/>
            </a:pPr>
            <a:r>
              <a:rPr lang="en-US" dirty="0">
                <a:hlinkClick r:id="rId2"/>
              </a:rPr>
              <a:t>Calculate MPG application</a:t>
            </a:r>
            <a:r>
              <a:rPr lang="en-US" dirty="0"/>
              <a:t> </a:t>
            </a:r>
          </a:p>
          <a:p>
            <a:pPr marL="0" indent="0">
              <a:buNone/>
            </a:pPr>
            <a:r>
              <a:rPr lang="en-US" dirty="0">
                <a:hlinkClick r:id="rId3"/>
              </a:rPr>
              <a:t>Test Scores application</a:t>
            </a:r>
            <a:endParaRPr lang="en-US" dirty="0"/>
          </a:p>
        </p:txBody>
      </p:sp>
      <p:sp>
        <p:nvSpPr>
          <p:cNvPr id="4" name="Date Placeholder 3">
            <a:extLst>
              <a:ext uri="{FF2B5EF4-FFF2-40B4-BE49-F238E27FC236}">
                <a16:creationId xmlns:a16="http://schemas.microsoft.com/office/drawing/2014/main" id="{69D4EEDA-E71F-4DD9-B402-96F4D5BE3FF5}"/>
              </a:ext>
            </a:extLst>
          </p:cNvPr>
          <p:cNvSpPr>
            <a:spLocks noGrp="1"/>
          </p:cNvSpPr>
          <p:nvPr>
            <p:ph type="dt" sz="half" idx="10"/>
          </p:nvPr>
        </p:nvSpPr>
        <p:spPr/>
        <p:txBody>
          <a:bodyPr/>
          <a:lstStyle/>
          <a:p>
            <a:fld id="{C7D48D6D-D1EA-450B-B1BE-CCD6311397D8}" type="datetime1">
              <a:rPr lang="en-US" smtClean="0"/>
              <a:t>9/28/2019</a:t>
            </a:fld>
            <a:endParaRPr lang="en-US"/>
          </a:p>
        </p:txBody>
      </p:sp>
      <p:sp>
        <p:nvSpPr>
          <p:cNvPr id="5" name="Footer Placeholder 4">
            <a:extLst>
              <a:ext uri="{FF2B5EF4-FFF2-40B4-BE49-F238E27FC236}">
                <a16:creationId xmlns:a16="http://schemas.microsoft.com/office/drawing/2014/main" id="{51D1A274-FABB-4205-9EE3-831818FA400D}"/>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9C52A228-6047-4B21-999E-4FF895CECB9D}"/>
              </a:ext>
            </a:extLst>
          </p:cNvPr>
          <p:cNvSpPr>
            <a:spLocks noGrp="1"/>
          </p:cNvSpPr>
          <p:nvPr>
            <p:ph type="sldNum" sz="quarter" idx="12"/>
          </p:nvPr>
        </p:nvSpPr>
        <p:spPr/>
        <p:txBody>
          <a:bodyPr/>
          <a:lstStyle/>
          <a:p>
            <a:fld id="{3D46CBA2-ECE5-4BE9-B546-6761E0E67089}" type="slidenum">
              <a:rPr lang="en-US" smtClean="0"/>
              <a:t>52</a:t>
            </a:fld>
            <a:endParaRPr lang="en-US"/>
          </a:p>
        </p:txBody>
      </p:sp>
    </p:spTree>
    <p:extLst>
      <p:ext uri="{BB962C8B-B14F-4D97-AF65-F5344CB8AC3E}">
        <p14:creationId xmlns:p14="http://schemas.microsoft.com/office/powerpoint/2010/main" val="287032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56D9-2B6D-4BEB-8B0E-2AF38B0B88DD}"/>
              </a:ext>
            </a:extLst>
          </p:cNvPr>
          <p:cNvSpPr>
            <a:spLocks noGrp="1"/>
          </p:cNvSpPr>
          <p:nvPr>
            <p:ph type="title"/>
          </p:nvPr>
        </p:nvSpPr>
        <p:spPr/>
        <p:txBody>
          <a:bodyPr/>
          <a:lstStyle/>
          <a:p>
            <a:r>
              <a:rPr lang="en-US" dirty="0"/>
              <a:t>Student Exercise 2</a:t>
            </a:r>
          </a:p>
        </p:txBody>
      </p:sp>
      <p:sp>
        <p:nvSpPr>
          <p:cNvPr id="3" name="Content Placeholder 2">
            <a:extLst>
              <a:ext uri="{FF2B5EF4-FFF2-40B4-BE49-F238E27FC236}">
                <a16:creationId xmlns:a16="http://schemas.microsoft.com/office/drawing/2014/main" id="{D9FAD653-9714-4EAD-8998-3353ACCB9BEF}"/>
              </a:ext>
            </a:extLst>
          </p:cNvPr>
          <p:cNvSpPr>
            <a:spLocks noGrp="1"/>
          </p:cNvSpPr>
          <p:nvPr>
            <p:ph idx="1"/>
          </p:nvPr>
        </p:nvSpPr>
        <p:spPr/>
        <p:txBody>
          <a:bodyPr>
            <a:normAutofit/>
          </a:bodyPr>
          <a:lstStyle/>
          <a:p>
            <a:pPr marL="0" indent="0">
              <a:buNone/>
            </a:pPr>
            <a:r>
              <a:rPr lang="en-US" sz="1800" dirty="0"/>
              <a:t>Chapter 2 - Exercise 2-1, 2-2, and 2-3</a:t>
            </a:r>
          </a:p>
          <a:p>
            <a:pPr marL="0" indent="0">
              <a:buNone/>
            </a:pPr>
            <a:r>
              <a:rPr lang="en-US" sz="1800" dirty="0"/>
              <a:t>1. Complete Chapter 2 - Exercise 2-1, 2-2, and 2-3 on Page 83 using Dreamweaver.</a:t>
            </a:r>
          </a:p>
          <a:p>
            <a:pPr marL="0" indent="0">
              <a:buNone/>
            </a:pPr>
            <a:r>
              <a:rPr lang="en-US" sz="1800" dirty="0"/>
              <a:t>2. Students will upload test files to development site.</a:t>
            </a:r>
          </a:p>
          <a:p>
            <a:pPr marL="0" indent="0">
              <a:buNone/>
            </a:pPr>
            <a:r>
              <a:rPr lang="en-US" sz="1800" dirty="0"/>
              <a:t>3. Students will preview in browser development files.</a:t>
            </a:r>
          </a:p>
          <a:p>
            <a:pPr marL="0" indent="0">
              <a:buNone/>
            </a:pPr>
            <a:r>
              <a:rPr lang="en-US" sz="1800" dirty="0"/>
              <a:t>4. Students will upload files to live site.</a:t>
            </a:r>
          </a:p>
          <a:p>
            <a:pPr marL="0" indent="0">
              <a:buNone/>
            </a:pPr>
            <a:r>
              <a:rPr lang="en-US" sz="1800" dirty="0"/>
              <a:t>5. Students will preview in browser live files.</a:t>
            </a:r>
          </a:p>
          <a:p>
            <a:pPr marL="0" indent="0">
              <a:buNone/>
            </a:pPr>
            <a:endParaRPr lang="en-US" sz="1800" dirty="0"/>
          </a:p>
        </p:txBody>
      </p:sp>
      <p:sp>
        <p:nvSpPr>
          <p:cNvPr id="4" name="Date Placeholder 3">
            <a:extLst>
              <a:ext uri="{FF2B5EF4-FFF2-40B4-BE49-F238E27FC236}">
                <a16:creationId xmlns:a16="http://schemas.microsoft.com/office/drawing/2014/main" id="{B89C4679-205C-423B-A124-B463480BD85A}"/>
              </a:ext>
            </a:extLst>
          </p:cNvPr>
          <p:cNvSpPr>
            <a:spLocks noGrp="1"/>
          </p:cNvSpPr>
          <p:nvPr>
            <p:ph type="dt" sz="half" idx="10"/>
          </p:nvPr>
        </p:nvSpPr>
        <p:spPr/>
        <p:txBody>
          <a:bodyPr/>
          <a:lstStyle/>
          <a:p>
            <a:fld id="{1A4184EB-1F52-4CD7-924E-19406B97A3E0}" type="datetime1">
              <a:rPr lang="en-US" smtClean="0"/>
              <a:t>9/28/2019</a:t>
            </a:fld>
            <a:endParaRPr lang="en-US"/>
          </a:p>
        </p:txBody>
      </p:sp>
      <p:sp>
        <p:nvSpPr>
          <p:cNvPr id="5" name="Footer Placeholder 4">
            <a:extLst>
              <a:ext uri="{FF2B5EF4-FFF2-40B4-BE49-F238E27FC236}">
                <a16:creationId xmlns:a16="http://schemas.microsoft.com/office/drawing/2014/main" id="{9A67CD02-732E-41E9-BF6C-2AEFBDDB4B64}"/>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517D91FF-9553-44E2-8B3D-E4F170700B94}"/>
              </a:ext>
            </a:extLst>
          </p:cNvPr>
          <p:cNvSpPr>
            <a:spLocks noGrp="1"/>
          </p:cNvSpPr>
          <p:nvPr>
            <p:ph type="sldNum" sz="quarter" idx="12"/>
          </p:nvPr>
        </p:nvSpPr>
        <p:spPr/>
        <p:txBody>
          <a:bodyPr/>
          <a:lstStyle/>
          <a:p>
            <a:fld id="{3D46CBA2-ECE5-4BE9-B546-6761E0E67089}" type="slidenum">
              <a:rPr lang="en-US" smtClean="0"/>
              <a:t>53</a:t>
            </a:fld>
            <a:endParaRPr lang="en-US"/>
          </a:p>
        </p:txBody>
      </p:sp>
    </p:spTree>
    <p:extLst>
      <p:ext uri="{BB962C8B-B14F-4D97-AF65-F5344CB8AC3E}">
        <p14:creationId xmlns:p14="http://schemas.microsoft.com/office/powerpoint/2010/main" val="1397487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469CCC-30BD-43BA-9C10-71EFB67C19BD}"/>
              </a:ext>
            </a:extLst>
          </p:cNvPr>
          <p:cNvSpPr>
            <a:spLocks noGrp="1"/>
          </p:cNvSpPr>
          <p:nvPr>
            <p:ph type="title"/>
          </p:nvPr>
        </p:nvSpPr>
        <p:spPr/>
        <p:txBody>
          <a:bodyPr/>
          <a:lstStyle/>
          <a:p>
            <a:r>
              <a:rPr lang="en-US" dirty="0"/>
              <a:t>Chapter 3</a:t>
            </a:r>
          </a:p>
        </p:txBody>
      </p:sp>
      <p:sp>
        <p:nvSpPr>
          <p:cNvPr id="8" name="Text Placeholder 7">
            <a:extLst>
              <a:ext uri="{FF2B5EF4-FFF2-40B4-BE49-F238E27FC236}">
                <a16:creationId xmlns:a16="http://schemas.microsoft.com/office/drawing/2014/main" id="{CE6DECE8-0BC5-42FC-92D8-EEEE779E73D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AE0A075-99CA-47E0-B409-2E0921EA42CE}"/>
              </a:ext>
            </a:extLst>
          </p:cNvPr>
          <p:cNvSpPr>
            <a:spLocks noGrp="1"/>
          </p:cNvSpPr>
          <p:nvPr>
            <p:ph type="dt" sz="half" idx="10"/>
          </p:nvPr>
        </p:nvSpPr>
        <p:spPr/>
        <p:txBody>
          <a:bodyPr/>
          <a:lstStyle/>
          <a:p>
            <a:fld id="{1A294762-FA13-4731-A632-2A6ACC0BB69A}" type="datetime1">
              <a:rPr lang="en-US" smtClean="0"/>
              <a:t>9/28/2019</a:t>
            </a:fld>
            <a:endParaRPr lang="en-US"/>
          </a:p>
        </p:txBody>
      </p:sp>
      <p:sp>
        <p:nvSpPr>
          <p:cNvPr id="5" name="Footer Placeholder 4">
            <a:extLst>
              <a:ext uri="{FF2B5EF4-FFF2-40B4-BE49-F238E27FC236}">
                <a16:creationId xmlns:a16="http://schemas.microsoft.com/office/drawing/2014/main" id="{7884FD81-0AF7-48CE-A72E-8B97B043D79B}"/>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D8FFF4EF-2682-4928-B83D-0338779B60DB}"/>
              </a:ext>
            </a:extLst>
          </p:cNvPr>
          <p:cNvSpPr>
            <a:spLocks noGrp="1"/>
          </p:cNvSpPr>
          <p:nvPr>
            <p:ph type="sldNum" sz="quarter" idx="12"/>
          </p:nvPr>
        </p:nvSpPr>
        <p:spPr/>
        <p:txBody>
          <a:bodyPr/>
          <a:lstStyle/>
          <a:p>
            <a:fld id="{3D46CBA2-ECE5-4BE9-B546-6761E0E67089}" type="slidenum">
              <a:rPr lang="en-US" smtClean="0"/>
              <a:t>54</a:t>
            </a:fld>
            <a:endParaRPr lang="en-US"/>
          </a:p>
        </p:txBody>
      </p:sp>
    </p:spTree>
    <p:extLst>
      <p:ext uri="{BB962C8B-B14F-4D97-AF65-F5344CB8AC3E}">
        <p14:creationId xmlns:p14="http://schemas.microsoft.com/office/powerpoint/2010/main" val="1156231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8579C-5637-4A35-9317-D7DB6F28A129}"/>
              </a:ext>
            </a:extLst>
          </p:cNvPr>
          <p:cNvSpPr>
            <a:spLocks noGrp="1"/>
          </p:cNvSpPr>
          <p:nvPr>
            <p:ph type="title"/>
          </p:nvPr>
        </p:nvSpPr>
        <p:spPr/>
        <p:txBody>
          <a:bodyPr/>
          <a:lstStyle/>
          <a:p>
            <a:r>
              <a:rPr lang="en-US" dirty="0"/>
              <a:t>Relational Operators</a:t>
            </a:r>
          </a:p>
        </p:txBody>
      </p:sp>
      <p:sp>
        <p:nvSpPr>
          <p:cNvPr id="2" name="Date Placeholder 1">
            <a:extLst>
              <a:ext uri="{FF2B5EF4-FFF2-40B4-BE49-F238E27FC236}">
                <a16:creationId xmlns:a16="http://schemas.microsoft.com/office/drawing/2014/main" id="{69CDF9A5-A1EF-4C12-8D5C-2CD1C38FFF23}"/>
              </a:ext>
            </a:extLst>
          </p:cNvPr>
          <p:cNvSpPr>
            <a:spLocks noGrp="1"/>
          </p:cNvSpPr>
          <p:nvPr>
            <p:ph type="dt" sz="half" idx="10"/>
          </p:nvPr>
        </p:nvSpPr>
        <p:spPr/>
        <p:txBody>
          <a:bodyPr/>
          <a:lstStyle/>
          <a:p>
            <a:fld id="{66344177-69C8-45B5-BDA5-8DCDB0C787FD}" type="datetime1">
              <a:rPr lang="en-US" smtClean="0"/>
              <a:t>9/28/2019</a:t>
            </a:fld>
            <a:endParaRPr lang="en-US"/>
          </a:p>
        </p:txBody>
      </p:sp>
      <p:sp>
        <p:nvSpPr>
          <p:cNvPr id="3" name="Footer Placeholder 2">
            <a:extLst>
              <a:ext uri="{FF2B5EF4-FFF2-40B4-BE49-F238E27FC236}">
                <a16:creationId xmlns:a16="http://schemas.microsoft.com/office/drawing/2014/main" id="{7BF66ECF-9FD9-47AA-BB2B-DB4CA8CBD134}"/>
              </a:ext>
            </a:extLst>
          </p:cNvPr>
          <p:cNvSpPr>
            <a:spLocks noGrp="1"/>
          </p:cNvSpPr>
          <p:nvPr>
            <p:ph type="ftr" sz="quarter" idx="11"/>
          </p:nvPr>
        </p:nvSpPr>
        <p:spPr/>
        <p:txBody>
          <a:bodyPr/>
          <a:lstStyle/>
          <a:p>
            <a:r>
              <a:rPr lang="en-US"/>
              <a:t>Copyright ©2015 - 2019 Carl M. Burnett</a:t>
            </a:r>
          </a:p>
        </p:txBody>
      </p:sp>
      <p:sp>
        <p:nvSpPr>
          <p:cNvPr id="4" name="Slide Number Placeholder 3">
            <a:extLst>
              <a:ext uri="{FF2B5EF4-FFF2-40B4-BE49-F238E27FC236}">
                <a16:creationId xmlns:a16="http://schemas.microsoft.com/office/drawing/2014/main" id="{E745DC63-F67B-43E8-B694-C6E6370FA970}"/>
              </a:ext>
            </a:extLst>
          </p:cNvPr>
          <p:cNvSpPr>
            <a:spLocks noGrp="1"/>
          </p:cNvSpPr>
          <p:nvPr>
            <p:ph type="sldNum" sz="quarter" idx="12"/>
          </p:nvPr>
        </p:nvSpPr>
        <p:spPr/>
        <p:txBody>
          <a:bodyPr/>
          <a:lstStyle/>
          <a:p>
            <a:fld id="{3D46CBA2-ECE5-4BE9-B546-6761E0E67089}" type="slidenum">
              <a:rPr lang="en-US" smtClean="0"/>
              <a:t>55</a:t>
            </a:fld>
            <a:endParaRPr lang="en-US"/>
          </a:p>
        </p:txBody>
      </p:sp>
      <p:graphicFrame>
        <p:nvGraphicFramePr>
          <p:cNvPr id="8" name="Content Placeholder 6">
            <a:extLst>
              <a:ext uri="{FF2B5EF4-FFF2-40B4-BE49-F238E27FC236}">
                <a16:creationId xmlns:a16="http://schemas.microsoft.com/office/drawing/2014/main" id="{E55FFF1D-4236-4EAF-9C36-07345077647D}"/>
              </a:ext>
            </a:extLst>
          </p:cNvPr>
          <p:cNvGraphicFramePr>
            <a:graphicFrameLocks/>
          </p:cNvGraphicFramePr>
          <p:nvPr>
            <p:extLst/>
          </p:nvPr>
        </p:nvGraphicFramePr>
        <p:xfrm>
          <a:off x="1333500" y="1657350"/>
          <a:ext cx="6477000" cy="2621280"/>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3360908375"/>
                    </a:ext>
                  </a:extLst>
                </a:gridCol>
                <a:gridCol w="3238500">
                  <a:extLst>
                    <a:ext uri="{9D8B030D-6E8A-4147-A177-3AD203B41FA5}">
                      <a16:colId xmlns:a16="http://schemas.microsoft.com/office/drawing/2014/main" val="3217375308"/>
                    </a:ext>
                  </a:extLst>
                </a:gridCol>
              </a:tblGrid>
              <a:tr h="370840">
                <a:tc>
                  <a:txBody>
                    <a:bodyPr/>
                    <a:lstStyle/>
                    <a:p>
                      <a:pPr marL="2171700" marR="0" indent="-2171700" algn="ctr">
                        <a:spcBef>
                          <a:spcPts val="600"/>
                        </a:spcBef>
                        <a:spcAft>
                          <a:spcPts val="600"/>
                        </a:spcAft>
                        <a:tabLst>
                          <a:tab pos="1828800" algn="l"/>
                          <a:tab pos="1028700" algn="l"/>
                          <a:tab pos="1828800" algn="l"/>
                          <a:tab pos="2400300" algn="l"/>
                        </a:tabLs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Operator</a:t>
                      </a:r>
                    </a:p>
                  </a:txBody>
                  <a:tcPr/>
                </a:tc>
                <a:tc>
                  <a:txBody>
                    <a:bodyPr/>
                    <a:lstStyle/>
                    <a:p>
                      <a:pPr marL="2171700" marR="0" indent="-2171700">
                        <a:spcBef>
                          <a:spcPts val="600"/>
                        </a:spcBef>
                        <a:spcAft>
                          <a:spcPts val="600"/>
                        </a:spcAft>
                        <a:tabLst>
                          <a:tab pos="1828800" algn="l"/>
                          <a:tab pos="1028700" algn="l"/>
                          <a:tab pos="1828800" algn="l"/>
                          <a:tab pos="2400300" algn="l"/>
                        </a:tabLs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Name</a:t>
                      </a:r>
                    </a:p>
                  </a:txBody>
                  <a:tcPr/>
                </a:tc>
                <a:extLst>
                  <a:ext uri="{0D108BD9-81ED-4DB2-BD59-A6C34878D82A}">
                    <a16:rowId xmlns:a16="http://schemas.microsoft.com/office/drawing/2014/main" val="313651724"/>
                  </a:ext>
                </a:extLst>
              </a:tr>
              <a:tr h="370840">
                <a:tc>
                  <a:txBody>
                    <a:bodyPr/>
                    <a:lstStyle/>
                    <a:p>
                      <a:pPr algn="ctr"/>
                      <a:r>
                        <a:rPr kumimoji="0" lang="en-US" sz="1800" b="1" kern="1200" dirty="0">
                          <a:solidFill>
                            <a:schemeClr val="dk1"/>
                          </a:solidFill>
                          <a:effectLst/>
                          <a:latin typeface="+mj-lt"/>
                          <a:ea typeface="+mn-ea"/>
                          <a:cs typeface="+mn-cs"/>
                        </a:rPr>
                        <a:t>==</a:t>
                      </a:r>
                    </a:p>
                  </a:txBody>
                  <a:tcPr/>
                </a:tc>
                <a:tc>
                  <a:txBody>
                    <a:bodyPr/>
                    <a:lstStyle/>
                    <a:p>
                      <a:pPr algn="ctr"/>
                      <a:r>
                        <a:rPr kumimoji="0" lang="en-US" sz="1800" b="1" kern="1200" dirty="0">
                          <a:solidFill>
                            <a:schemeClr val="dk1"/>
                          </a:solidFill>
                          <a:effectLst/>
                          <a:latin typeface="+mj-lt"/>
                          <a:ea typeface="+mn-ea"/>
                          <a:cs typeface="+mn-cs"/>
                        </a:rPr>
                        <a:t>Equal to</a:t>
                      </a:r>
                      <a:endParaRPr lang="en-US" b="1" dirty="0">
                        <a:latin typeface="+mj-lt"/>
                      </a:endParaRPr>
                    </a:p>
                  </a:txBody>
                  <a:tcPr/>
                </a:tc>
                <a:extLst>
                  <a:ext uri="{0D108BD9-81ED-4DB2-BD59-A6C34878D82A}">
                    <a16:rowId xmlns:a16="http://schemas.microsoft.com/office/drawing/2014/main" val="409070634"/>
                  </a:ext>
                </a:extLst>
              </a:tr>
              <a:tr h="370840">
                <a:tc>
                  <a:txBody>
                    <a:bodyPr/>
                    <a:lstStyle/>
                    <a:p>
                      <a:pPr algn="ctr"/>
                      <a:r>
                        <a:rPr kumimoji="0" lang="en-US" sz="1800" b="1" kern="1200" dirty="0">
                          <a:solidFill>
                            <a:schemeClr val="dk1"/>
                          </a:solidFill>
                          <a:effectLst/>
                          <a:latin typeface="+mj-lt"/>
                          <a:ea typeface="+mn-ea"/>
                          <a:cs typeface="+mn-cs"/>
                        </a:rPr>
                        <a:t>!=</a:t>
                      </a:r>
                    </a:p>
                  </a:txBody>
                  <a:tcPr/>
                </a:tc>
                <a:tc>
                  <a:txBody>
                    <a:bodyPr/>
                    <a:lstStyle/>
                    <a:p>
                      <a:pPr algn="ctr"/>
                      <a:r>
                        <a:rPr kumimoji="0" lang="en-US" sz="1800" b="1" kern="1200" dirty="0">
                          <a:solidFill>
                            <a:schemeClr val="dk1"/>
                          </a:solidFill>
                          <a:effectLst/>
                          <a:latin typeface="+mj-lt"/>
                          <a:ea typeface="+mn-ea"/>
                          <a:cs typeface="+mn-cs"/>
                        </a:rPr>
                        <a:t>Not equal to</a:t>
                      </a:r>
                      <a:endParaRPr lang="en-US" b="1" dirty="0">
                        <a:latin typeface="+mj-lt"/>
                      </a:endParaRPr>
                    </a:p>
                  </a:txBody>
                  <a:tcPr/>
                </a:tc>
                <a:extLst>
                  <a:ext uri="{0D108BD9-81ED-4DB2-BD59-A6C34878D82A}">
                    <a16:rowId xmlns:a16="http://schemas.microsoft.com/office/drawing/2014/main" val="3522470292"/>
                  </a:ext>
                </a:extLst>
              </a:tr>
              <a:tr h="370840">
                <a:tc>
                  <a:txBody>
                    <a:bodyPr/>
                    <a:lstStyle/>
                    <a:p>
                      <a:pPr algn="ctr"/>
                      <a:r>
                        <a:rPr kumimoji="0" lang="en-US" sz="1800" b="1" kern="1200" dirty="0">
                          <a:solidFill>
                            <a:schemeClr val="dk1"/>
                          </a:solidFill>
                          <a:effectLst/>
                          <a:latin typeface="+mj-lt"/>
                          <a:ea typeface="+mn-ea"/>
                          <a:cs typeface="+mn-cs"/>
                        </a:rPr>
                        <a:t>&lt;</a:t>
                      </a:r>
                    </a:p>
                  </a:txBody>
                  <a:tcPr/>
                </a:tc>
                <a:tc>
                  <a:txBody>
                    <a:bodyPr/>
                    <a:lstStyle/>
                    <a:p>
                      <a:pPr algn="ctr"/>
                      <a:r>
                        <a:rPr kumimoji="0" lang="en-US" sz="1800" b="1" kern="1200" dirty="0">
                          <a:solidFill>
                            <a:schemeClr val="dk1"/>
                          </a:solidFill>
                          <a:effectLst/>
                          <a:latin typeface="+mj-lt"/>
                          <a:ea typeface="+mn-ea"/>
                          <a:cs typeface="+mn-cs"/>
                        </a:rPr>
                        <a:t>Greater than</a:t>
                      </a:r>
                      <a:endParaRPr lang="en-US" b="1" dirty="0">
                        <a:latin typeface="+mj-lt"/>
                      </a:endParaRPr>
                    </a:p>
                  </a:txBody>
                  <a:tcPr/>
                </a:tc>
                <a:extLst>
                  <a:ext uri="{0D108BD9-81ED-4DB2-BD59-A6C34878D82A}">
                    <a16:rowId xmlns:a16="http://schemas.microsoft.com/office/drawing/2014/main" val="3107423987"/>
                  </a:ext>
                </a:extLst>
              </a:tr>
              <a:tr h="370840">
                <a:tc>
                  <a:txBody>
                    <a:bodyPr/>
                    <a:lstStyle/>
                    <a:p>
                      <a:pPr algn="ctr"/>
                      <a:r>
                        <a:rPr kumimoji="0" lang="en-US" sz="1800" b="1" kern="1200" dirty="0">
                          <a:solidFill>
                            <a:schemeClr val="dk1"/>
                          </a:solidFill>
                          <a:effectLst/>
                          <a:latin typeface="+mj-lt"/>
                          <a:ea typeface="+mn-ea"/>
                          <a:cs typeface="+mn-cs"/>
                        </a:rPr>
                        <a:t>&gt;</a:t>
                      </a:r>
                    </a:p>
                  </a:txBody>
                  <a:tcPr/>
                </a:tc>
                <a:tc>
                  <a:txBody>
                    <a:bodyPr/>
                    <a:lstStyle/>
                    <a:p>
                      <a:pPr algn="ctr"/>
                      <a:r>
                        <a:rPr kumimoji="0" lang="en-US" sz="1800" b="1" kern="1200" dirty="0">
                          <a:solidFill>
                            <a:schemeClr val="dk1"/>
                          </a:solidFill>
                          <a:effectLst/>
                          <a:latin typeface="+mj-lt"/>
                          <a:ea typeface="+mn-ea"/>
                          <a:cs typeface="+mn-cs"/>
                        </a:rPr>
                        <a:t>Less than</a:t>
                      </a:r>
                      <a:endParaRPr lang="en-US" b="1" dirty="0">
                        <a:latin typeface="+mj-lt"/>
                      </a:endParaRPr>
                    </a:p>
                  </a:txBody>
                  <a:tcPr/>
                </a:tc>
                <a:extLst>
                  <a:ext uri="{0D108BD9-81ED-4DB2-BD59-A6C34878D82A}">
                    <a16:rowId xmlns:a16="http://schemas.microsoft.com/office/drawing/2014/main" val="349467728"/>
                  </a:ext>
                </a:extLst>
              </a:tr>
              <a:tr h="370840">
                <a:tc>
                  <a:txBody>
                    <a:bodyPr/>
                    <a:lstStyle/>
                    <a:p>
                      <a:pPr algn="ctr"/>
                      <a:r>
                        <a:rPr kumimoji="0" lang="en-US" sz="1800" b="1" kern="1200" dirty="0">
                          <a:solidFill>
                            <a:schemeClr val="dk1"/>
                          </a:solidFill>
                          <a:effectLst/>
                          <a:latin typeface="+mj-lt"/>
                          <a:ea typeface="+mn-ea"/>
                          <a:cs typeface="+mn-cs"/>
                        </a:rPr>
                        <a:t>&gt;=</a:t>
                      </a:r>
                    </a:p>
                  </a:txBody>
                  <a:tcPr/>
                </a:tc>
                <a:tc>
                  <a:txBody>
                    <a:bodyPr/>
                    <a:lstStyle/>
                    <a:p>
                      <a:pPr algn="ctr"/>
                      <a:r>
                        <a:rPr kumimoji="0" lang="en-US" sz="1800" b="1" kern="1200" dirty="0">
                          <a:solidFill>
                            <a:schemeClr val="dk1"/>
                          </a:solidFill>
                          <a:effectLst/>
                          <a:latin typeface="+mj-lt"/>
                          <a:ea typeface="+mn-ea"/>
                          <a:cs typeface="+mn-cs"/>
                        </a:rPr>
                        <a:t>Greater than or equal to</a:t>
                      </a:r>
                      <a:endParaRPr lang="en-US" b="1" dirty="0">
                        <a:latin typeface="+mj-lt"/>
                      </a:endParaRPr>
                    </a:p>
                  </a:txBody>
                  <a:tcPr/>
                </a:tc>
                <a:extLst>
                  <a:ext uri="{0D108BD9-81ED-4DB2-BD59-A6C34878D82A}">
                    <a16:rowId xmlns:a16="http://schemas.microsoft.com/office/drawing/2014/main" val="35074076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dk1"/>
                          </a:solidFill>
                          <a:effectLst/>
                          <a:latin typeface="+mj-lt"/>
                          <a:ea typeface="+mn-ea"/>
                          <a:cs typeface="+mn-cs"/>
                        </a:rPr>
                        <a:t>&lt;=</a:t>
                      </a:r>
                      <a:endParaRPr lang="en-US"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dk1"/>
                          </a:solidFill>
                          <a:effectLst/>
                          <a:latin typeface="+mj-lt"/>
                          <a:ea typeface="+mn-ea"/>
                          <a:cs typeface="+mn-cs"/>
                        </a:rPr>
                        <a:t>Less than or equal to</a:t>
                      </a:r>
                    </a:p>
                  </a:txBody>
                  <a:tcPr/>
                </a:tc>
                <a:extLst>
                  <a:ext uri="{0D108BD9-81ED-4DB2-BD59-A6C34878D82A}">
                    <a16:rowId xmlns:a16="http://schemas.microsoft.com/office/drawing/2014/main" val="126656466"/>
                  </a:ext>
                </a:extLst>
              </a:tr>
            </a:tbl>
          </a:graphicData>
        </a:graphic>
      </p:graphicFrame>
    </p:spTree>
    <p:extLst>
      <p:ext uri="{BB962C8B-B14F-4D97-AF65-F5344CB8AC3E}">
        <p14:creationId xmlns:p14="http://schemas.microsoft.com/office/powerpoint/2010/main" val="4130025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Conditional expressions</a:t>
            </a:r>
            <a:endParaRPr lang="en-US" dirty="0"/>
          </a:p>
        </p:txBody>
      </p:sp>
      <p:sp>
        <p:nvSpPr>
          <p:cNvPr id="11" name="Content Placeholder 10">
            <a:extLst>
              <a:ext uri="{FF2B5EF4-FFF2-40B4-BE49-F238E27FC236}">
                <a16:creationId xmlns:a16="http://schemas.microsoft.com/office/drawing/2014/main" id="{1F164AB8-81D7-46D8-89D2-028385E37CF8}"/>
              </a:ext>
            </a:extLst>
          </p:cNvPr>
          <p:cNvSpPr>
            <a:spLocks noGrp="1"/>
          </p:cNvSpPr>
          <p:nvPr>
            <p:ph idx="1"/>
          </p:nvPr>
        </p:nvSpPr>
        <p:spPr/>
        <p:txBody>
          <a:bodyPr>
            <a:normAutofit fontScale="62500" lnSpcReduction="20000"/>
          </a:bodyPr>
          <a:lstStyle/>
          <a:p>
            <a:pPr marL="0" indent="0">
              <a:buNone/>
            </a:pPr>
            <a:r>
              <a:rPr lang="en-US" dirty="0" err="1"/>
              <a:t>lastName</a:t>
            </a:r>
            <a:r>
              <a:rPr lang="en-US" dirty="0"/>
              <a:t> == "Hopper"</a:t>
            </a:r>
          </a:p>
          <a:p>
            <a:pPr marL="0" indent="0">
              <a:buNone/>
            </a:pPr>
            <a:r>
              <a:rPr lang="en-US" dirty="0" err="1"/>
              <a:t>testScore</a:t>
            </a:r>
            <a:r>
              <a:rPr lang="en-US" dirty="0"/>
              <a:t> == 10</a:t>
            </a:r>
          </a:p>
          <a:p>
            <a:pPr marL="0" indent="0">
              <a:buNone/>
            </a:pPr>
            <a:r>
              <a:rPr lang="en-US" dirty="0"/>
              <a:t> </a:t>
            </a:r>
          </a:p>
          <a:p>
            <a:pPr marL="0" indent="0">
              <a:buNone/>
            </a:pPr>
            <a:r>
              <a:rPr lang="en-US" dirty="0" err="1"/>
              <a:t>firstName</a:t>
            </a:r>
            <a:r>
              <a:rPr lang="en-US" dirty="0"/>
              <a:t> != "Grace"</a:t>
            </a:r>
          </a:p>
          <a:p>
            <a:pPr marL="0" indent="0">
              <a:buNone/>
            </a:pPr>
            <a:r>
              <a:rPr lang="en-US" dirty="0"/>
              <a:t>months != 0</a:t>
            </a:r>
          </a:p>
          <a:p>
            <a:pPr marL="0" indent="0">
              <a:buNone/>
            </a:pPr>
            <a:r>
              <a:rPr lang="en-US" dirty="0"/>
              <a:t> </a:t>
            </a:r>
          </a:p>
          <a:p>
            <a:pPr marL="0" indent="0">
              <a:buNone/>
            </a:pPr>
            <a:r>
              <a:rPr lang="en-US" dirty="0" err="1"/>
              <a:t>testScore</a:t>
            </a:r>
            <a:r>
              <a:rPr lang="en-US" dirty="0"/>
              <a:t> &gt; 100</a:t>
            </a:r>
          </a:p>
          <a:p>
            <a:pPr marL="0" indent="0">
              <a:buNone/>
            </a:pPr>
            <a:r>
              <a:rPr lang="en-US" dirty="0"/>
              <a:t>age &lt; 18</a:t>
            </a:r>
          </a:p>
          <a:p>
            <a:pPr marL="0" indent="0">
              <a:buNone/>
            </a:pPr>
            <a:r>
              <a:rPr lang="en-US" dirty="0"/>
              <a:t> </a:t>
            </a:r>
          </a:p>
          <a:p>
            <a:pPr marL="0" indent="0">
              <a:buNone/>
            </a:pPr>
            <a:r>
              <a:rPr lang="en-US" dirty="0"/>
              <a:t>distance &gt;= limit</a:t>
            </a:r>
          </a:p>
          <a:p>
            <a:pPr marL="0" indent="0">
              <a:buNone/>
            </a:pPr>
            <a:r>
              <a:rPr lang="en-US" dirty="0"/>
              <a:t>stock &lt;= </a:t>
            </a:r>
            <a:r>
              <a:rPr lang="en-US" dirty="0" err="1"/>
              <a:t>reorder_point</a:t>
            </a:r>
            <a:endParaRPr lang="en-US" dirty="0"/>
          </a:p>
          <a:p>
            <a:pPr marL="0" indent="0">
              <a:buNone/>
            </a:pPr>
            <a:r>
              <a:rPr lang="en-US" dirty="0"/>
              <a:t> </a:t>
            </a:r>
          </a:p>
          <a:p>
            <a:pPr marL="0" indent="0">
              <a:buNone/>
            </a:pPr>
            <a:r>
              <a:rPr lang="en-US" dirty="0"/>
              <a:t>rate / 100 &gt;= 0.1</a:t>
            </a:r>
          </a:p>
          <a:p>
            <a:pPr marL="0" indent="0">
              <a:buNone/>
            </a:pPr>
            <a:endParaRPr lang="en-US" dirty="0"/>
          </a:p>
        </p:txBody>
      </p:sp>
      <p:sp>
        <p:nvSpPr>
          <p:cNvPr id="3" name="Date Placeholder 2"/>
          <p:cNvSpPr>
            <a:spLocks noGrp="1"/>
          </p:cNvSpPr>
          <p:nvPr>
            <p:ph type="dt" sz="half" idx="10"/>
          </p:nvPr>
        </p:nvSpPr>
        <p:spPr/>
        <p:txBody>
          <a:bodyPr/>
          <a:lstStyle/>
          <a:p>
            <a:fld id="{17A2F90C-939D-488F-A9CE-27AA045EE2D5}"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a:t>Copyright ©2015 - 2019 Carl M. Burnett</a:t>
            </a:r>
          </a:p>
        </p:txBody>
      </p:sp>
      <p:sp>
        <p:nvSpPr>
          <p:cNvPr id="5" name="Slide Number Placeholder 4"/>
          <p:cNvSpPr>
            <a:spLocks noGrp="1"/>
          </p:cNvSpPr>
          <p:nvPr>
            <p:ph type="sldNum" sz="quarter" idx="12"/>
          </p:nvPr>
        </p:nvSpPr>
        <p:spPr/>
        <p:txBody>
          <a:bodyPr/>
          <a:lstStyle/>
          <a:p>
            <a:fld id="{BF5C1183-B085-4070-A402-C03A3F977D3D}" type="slidenum">
              <a:rPr lang="en-US" smtClean="0"/>
              <a:pPr/>
              <a:t>56</a:t>
            </a:fld>
            <a:endParaRPr lang="en-US" dirty="0"/>
          </a:p>
        </p:txBody>
      </p:sp>
    </p:spTree>
    <p:extLst>
      <p:ext uri="{BB962C8B-B14F-4D97-AF65-F5344CB8AC3E}">
        <p14:creationId xmlns:p14="http://schemas.microsoft.com/office/powerpoint/2010/main" val="383407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The syntax of the global </a:t>
            </a:r>
            <a:r>
              <a:rPr lang="en-US" sz="3600" dirty="0" err="1"/>
              <a:t>isNaN</a:t>
            </a:r>
            <a:r>
              <a:rPr lang="en-US" sz="3600" dirty="0"/>
              <a:t> method</a:t>
            </a:r>
          </a:p>
        </p:txBody>
      </p:sp>
      <p:sp>
        <p:nvSpPr>
          <p:cNvPr id="9" name="Content Placeholder 8">
            <a:extLst>
              <a:ext uri="{FF2B5EF4-FFF2-40B4-BE49-F238E27FC236}">
                <a16:creationId xmlns:a16="http://schemas.microsoft.com/office/drawing/2014/main" id="{6A73A2FB-55DC-454E-8A70-64A173D38E3D}"/>
              </a:ext>
            </a:extLst>
          </p:cNvPr>
          <p:cNvSpPr>
            <a:spLocks noGrp="1"/>
          </p:cNvSpPr>
          <p:nvPr>
            <p:ph idx="1"/>
          </p:nvPr>
        </p:nvSpPr>
        <p:spPr/>
        <p:txBody>
          <a:bodyPr>
            <a:normAutofit/>
          </a:bodyPr>
          <a:lstStyle/>
          <a:p>
            <a:pPr marL="0" indent="0">
              <a:buNone/>
            </a:pPr>
            <a:r>
              <a:rPr lang="en-US" sz="1800" dirty="0" err="1">
                <a:latin typeface="Courier New" panose="02070309020205020404" pitchFamily="49" charset="0"/>
                <a:cs typeface="Courier New" panose="02070309020205020404" pitchFamily="49" charset="0"/>
              </a:rPr>
              <a:t>isNaN</a:t>
            </a:r>
            <a:r>
              <a:rPr lang="en-US" sz="1800" dirty="0">
                <a:latin typeface="Courier New" panose="02070309020205020404" pitchFamily="49" charset="0"/>
                <a:cs typeface="Courier New" panose="02070309020205020404" pitchFamily="49" charset="0"/>
              </a:rPr>
              <a:t>(expression)</a:t>
            </a:r>
          </a:p>
          <a:p>
            <a:pPr marL="0" indent="0">
              <a:buNone/>
            </a:pPr>
            <a:endParaRPr lang="en-US" sz="1800" dirty="0">
              <a:solidFill>
                <a:schemeClr val="accent2">
                  <a:lumMod val="50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0" indent="0">
              <a:buNone/>
            </a:pPr>
            <a:r>
              <a:rPr lang="en-US" sz="36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Examples of the </a:t>
            </a:r>
            <a:r>
              <a:rPr lang="en-US" sz="3600" dirty="0" err="1">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isNaN</a:t>
            </a:r>
            <a:r>
              <a:rPr lang="en-US" sz="36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 method</a:t>
            </a:r>
          </a:p>
          <a:p>
            <a:pPr marL="0" indent="0">
              <a:buNone/>
            </a:pPr>
            <a:r>
              <a:rPr lang="en-US" sz="1800" dirty="0" err="1">
                <a:latin typeface="Courier New" panose="02070309020205020404" pitchFamily="49" charset="0"/>
                <a:cs typeface="Courier New" panose="02070309020205020404" pitchFamily="49" charset="0"/>
              </a:rPr>
              <a:t>isNaN</a:t>
            </a:r>
            <a:r>
              <a:rPr lang="en-US" sz="1800" dirty="0">
                <a:latin typeface="Courier New" panose="02070309020205020404" pitchFamily="49" charset="0"/>
                <a:cs typeface="Courier New" panose="02070309020205020404" pitchFamily="49" charset="0"/>
              </a:rPr>
              <a:t>("Hopper")     		// Returns true</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err="1">
                <a:latin typeface="Courier New" panose="02070309020205020404" pitchFamily="49" charset="0"/>
                <a:cs typeface="Courier New" panose="02070309020205020404" pitchFamily="49" charset="0"/>
              </a:rPr>
              <a:t>isNaN</a:t>
            </a:r>
            <a:r>
              <a:rPr lang="en-US" sz="1800" dirty="0">
                <a:latin typeface="Courier New" panose="02070309020205020404" pitchFamily="49" charset="0"/>
                <a:cs typeface="Courier New" panose="02070309020205020404" pitchFamily="49" charset="0"/>
              </a:rPr>
              <a:t>("123.45")     		// Returns false</a:t>
            </a:r>
          </a:p>
          <a:p>
            <a:pPr marL="0" indent="0">
              <a:buNone/>
            </a:pPr>
            <a:endParaRPr lang="en-US" sz="18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FA5985C6-3510-453B-92C0-F829C217527D}" type="datetime1">
              <a:rPr lang="en-US" smtClean="0"/>
              <a:t>9/28/2019</a:t>
            </a:fld>
            <a:endParaRPr lang="en-US"/>
          </a:p>
        </p:txBody>
      </p:sp>
      <p:sp>
        <p:nvSpPr>
          <p:cNvPr id="8" name="Footer Placeholder 7"/>
          <p:cNvSpPr>
            <a:spLocks noGrp="1"/>
          </p:cNvSpPr>
          <p:nvPr>
            <p:ph type="ftr" sz="quarter" idx="11"/>
          </p:nvPr>
        </p:nvSpPr>
        <p:spPr/>
        <p:txBody>
          <a:bodyPr/>
          <a:lstStyle/>
          <a:p>
            <a:r>
              <a:rPr lang="en-US"/>
              <a:t>Copyright ©2015 - 2019 Carl M. Burnett</a:t>
            </a:r>
          </a:p>
        </p:txBody>
      </p:sp>
      <p:sp>
        <p:nvSpPr>
          <p:cNvPr id="10" name="Slide Number Placeholder 9"/>
          <p:cNvSpPr>
            <a:spLocks noGrp="1"/>
          </p:cNvSpPr>
          <p:nvPr>
            <p:ph type="sldNum" sz="quarter" idx="12"/>
          </p:nvPr>
        </p:nvSpPr>
        <p:spPr/>
        <p:txBody>
          <a:bodyPr/>
          <a:lstStyle/>
          <a:p>
            <a:endParaRPr lang="en-US" dirty="0"/>
          </a:p>
          <a:p>
            <a:fld id="{BF5C1183-B085-4070-A402-C03A3F977D3D}" type="slidenum">
              <a:rPr lang="en-US" smtClean="0"/>
              <a:pPr/>
              <a:t>57</a:t>
            </a:fld>
            <a:endParaRPr lang="en-US" dirty="0"/>
          </a:p>
        </p:txBody>
      </p:sp>
    </p:spTree>
    <p:extLst>
      <p:ext uri="{BB962C8B-B14F-4D97-AF65-F5344CB8AC3E}">
        <p14:creationId xmlns:p14="http://schemas.microsoft.com/office/powerpoint/2010/main" val="2815007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logical operators in order of precedence</a:t>
            </a:r>
          </a:p>
        </p:txBody>
      </p:sp>
      <p:sp>
        <p:nvSpPr>
          <p:cNvPr id="6" name="Date Placeholder 5"/>
          <p:cNvSpPr>
            <a:spLocks noGrp="1"/>
          </p:cNvSpPr>
          <p:nvPr>
            <p:ph type="dt" sz="half" idx="10"/>
          </p:nvPr>
        </p:nvSpPr>
        <p:spPr/>
        <p:txBody>
          <a:bodyPr/>
          <a:lstStyle/>
          <a:p>
            <a:fld id="{DBAAEFB2-C84A-4E15-8C50-014DE6DA3CD5}" type="datetime1">
              <a:rPr lang="en-US" smtClean="0"/>
              <a:t>9/28/2019</a:t>
            </a:fld>
            <a:endParaRPr lang="en-US"/>
          </a:p>
        </p:txBody>
      </p:sp>
      <p:sp>
        <p:nvSpPr>
          <p:cNvPr id="8" name="Footer Placeholder 7"/>
          <p:cNvSpPr>
            <a:spLocks noGrp="1"/>
          </p:cNvSpPr>
          <p:nvPr>
            <p:ph type="ftr" sz="quarter" idx="11"/>
          </p:nvPr>
        </p:nvSpPr>
        <p:spPr/>
        <p:txBody>
          <a:bodyPr/>
          <a:lstStyle/>
          <a:p>
            <a:r>
              <a:rPr lang="en-US"/>
              <a:t>Copyright ©2015 - 2019 Carl M. Burnett</a:t>
            </a:r>
          </a:p>
        </p:txBody>
      </p:sp>
      <p:sp>
        <p:nvSpPr>
          <p:cNvPr id="10" name="Slide Number Placeholder 9"/>
          <p:cNvSpPr>
            <a:spLocks noGrp="1"/>
          </p:cNvSpPr>
          <p:nvPr>
            <p:ph type="sldNum" sz="quarter" idx="12"/>
          </p:nvPr>
        </p:nvSpPr>
        <p:spPr/>
        <p:txBody>
          <a:bodyPr/>
          <a:lstStyle/>
          <a:p>
            <a:fld id="{BF5C1183-B085-4070-A402-C03A3F977D3D}" type="slidenum">
              <a:rPr lang="en-US" smtClean="0"/>
              <a:pPr/>
              <a:t>58</a:t>
            </a:fld>
            <a:endParaRPr lang="en-US" dirty="0"/>
          </a:p>
        </p:txBody>
      </p:sp>
      <p:graphicFrame>
        <p:nvGraphicFramePr>
          <p:cNvPr id="7" name="Content Placeholder 9">
            <a:extLst>
              <a:ext uri="{FF2B5EF4-FFF2-40B4-BE49-F238E27FC236}">
                <a16:creationId xmlns:a16="http://schemas.microsoft.com/office/drawing/2014/main" id="{4AA1D639-093B-40F3-8081-7E0876C1F20D}"/>
              </a:ext>
            </a:extLst>
          </p:cNvPr>
          <p:cNvGraphicFramePr>
            <a:graphicFrameLocks/>
          </p:cNvGraphicFramePr>
          <p:nvPr>
            <p:extLst>
              <p:ext uri="{D42A27DB-BD31-4B8C-83A1-F6EECF244321}">
                <p14:modId xmlns:p14="http://schemas.microsoft.com/office/powerpoint/2010/main" val="2320185886"/>
              </p:ext>
            </p:extLst>
          </p:nvPr>
        </p:nvGraphicFramePr>
        <p:xfrm>
          <a:off x="609600" y="1716319"/>
          <a:ext cx="7924800" cy="1710863"/>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40160455"/>
                    </a:ext>
                  </a:extLst>
                </a:gridCol>
                <a:gridCol w="1524000">
                  <a:extLst>
                    <a:ext uri="{9D8B030D-6E8A-4147-A177-3AD203B41FA5}">
                      <a16:colId xmlns:a16="http://schemas.microsoft.com/office/drawing/2014/main" val="210696687"/>
                    </a:ext>
                  </a:extLst>
                </a:gridCol>
                <a:gridCol w="4876800">
                  <a:extLst>
                    <a:ext uri="{9D8B030D-6E8A-4147-A177-3AD203B41FA5}">
                      <a16:colId xmlns:a16="http://schemas.microsoft.com/office/drawing/2014/main" val="526788360"/>
                    </a:ext>
                  </a:extLst>
                </a:gridCol>
              </a:tblGrid>
              <a:tr h="364115">
                <a:tc>
                  <a:txBody>
                    <a:bodyPr/>
                    <a:lstStyle/>
                    <a:p>
                      <a:pPr marL="0" marR="0" algn="ctr">
                        <a:spcBef>
                          <a:spcPts val="600"/>
                        </a:spcBef>
                        <a:spcAft>
                          <a:spcPts val="600"/>
                        </a:spcAft>
                        <a:tabLst>
                          <a:tab pos="1828800" algn="l"/>
                          <a:tab pos="1371600" algn="l"/>
                          <a:tab pos="3200400" algn="l"/>
                        </a:tabLs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Operator</a:t>
                      </a:r>
                    </a:p>
                  </a:txBody>
                  <a:tcPr/>
                </a:tc>
                <a:tc>
                  <a:txBody>
                    <a:bodyPr/>
                    <a:lstStyle/>
                    <a:p>
                      <a:pPr marL="0" marR="0" algn="ctr">
                        <a:spcBef>
                          <a:spcPts val="600"/>
                        </a:spcBef>
                        <a:spcAft>
                          <a:spcPts val="600"/>
                        </a:spcAft>
                        <a:tabLst>
                          <a:tab pos="1828800" algn="l"/>
                          <a:tab pos="1371600" algn="l"/>
                          <a:tab pos="3200400" algn="l"/>
                        </a:tabLs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Name</a:t>
                      </a:r>
                    </a:p>
                  </a:txBody>
                  <a:tcPr/>
                </a:tc>
                <a:tc>
                  <a:txBody>
                    <a:bodyPr/>
                    <a:lstStyle/>
                    <a:p>
                      <a:pPr marL="0" marR="0">
                        <a:spcBef>
                          <a:spcPts val="600"/>
                        </a:spcBef>
                        <a:spcAft>
                          <a:spcPts val="600"/>
                        </a:spcAft>
                        <a:tabLst>
                          <a:tab pos="1828800" algn="l"/>
                          <a:tab pos="1371600" algn="l"/>
                          <a:tab pos="3200400" algn="l"/>
                        </a:tabLs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1539761152"/>
                  </a:ext>
                </a:extLst>
              </a:tr>
              <a:tr h="3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&amp;&amp;</a:t>
                      </a:r>
                      <a:endParaRPr lang="en-US" sz="1400" b="1"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AND</a:t>
                      </a:r>
                    </a:p>
                  </a:txBody>
                  <a:tcPr anchor="ctr"/>
                </a:tc>
                <a:tc>
                  <a:txBody>
                    <a:bodyPr/>
                    <a:lstStyle/>
                    <a:p>
                      <a:r>
                        <a:rPr lang="en-US" sz="1400" b="1" dirty="0">
                          <a:latin typeface="+mj-lt"/>
                        </a:rPr>
                        <a:t>Returns a true value if both expressions are true. This operator only evaluates the second expression if necessary.</a:t>
                      </a:r>
                    </a:p>
                  </a:txBody>
                  <a:tcPr/>
                </a:tc>
                <a:extLst>
                  <a:ext uri="{0D108BD9-81ED-4DB2-BD59-A6C34878D82A}">
                    <a16:rowId xmlns:a16="http://schemas.microsoft.com/office/drawing/2014/main" val="1756445937"/>
                  </a:ext>
                </a:extLst>
              </a:tr>
              <a:tr h="3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Returns a true value if either expression is true. This operator only evaluates the second expression if necessary.</a:t>
                      </a:r>
                    </a:p>
                  </a:txBody>
                  <a:tcPr/>
                </a:tc>
                <a:extLst>
                  <a:ext uri="{0D108BD9-81ED-4DB2-BD59-A6C34878D82A}">
                    <a16:rowId xmlns:a16="http://schemas.microsoft.com/office/drawing/2014/main" val="1864379519"/>
                  </a:ext>
                </a:extLst>
              </a:tr>
              <a:tr h="3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NOT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effectLst/>
                          <a:latin typeface="+mj-lt"/>
                          <a:ea typeface="+mn-ea"/>
                          <a:cs typeface="+mn-cs"/>
                        </a:rPr>
                        <a:t>Reverses the value of the Boolean expression.</a:t>
                      </a:r>
                    </a:p>
                  </a:txBody>
                  <a:tcPr/>
                </a:tc>
                <a:extLst>
                  <a:ext uri="{0D108BD9-81ED-4DB2-BD59-A6C34878D82A}">
                    <a16:rowId xmlns:a16="http://schemas.microsoft.com/office/drawing/2014/main" val="3197097222"/>
                  </a:ext>
                </a:extLst>
              </a:tr>
            </a:tbl>
          </a:graphicData>
        </a:graphic>
      </p:graphicFrame>
    </p:spTree>
    <p:extLst>
      <p:ext uri="{BB962C8B-B14F-4D97-AF65-F5344CB8AC3E}">
        <p14:creationId xmlns:p14="http://schemas.microsoft.com/office/powerpoint/2010/main" val="2049671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Conditional expressions with logical operators</a:t>
            </a:r>
          </a:p>
        </p:txBody>
      </p:sp>
      <p:sp>
        <p:nvSpPr>
          <p:cNvPr id="9" name="Content Placeholder 8">
            <a:extLst>
              <a:ext uri="{FF2B5EF4-FFF2-40B4-BE49-F238E27FC236}">
                <a16:creationId xmlns:a16="http://schemas.microsoft.com/office/drawing/2014/main" id="{25EAFCF7-53EF-4762-882A-FD304BE650F0}"/>
              </a:ext>
            </a:extLst>
          </p:cNvPr>
          <p:cNvSpPr>
            <a:spLocks noGrp="1"/>
          </p:cNvSpPr>
          <p:nvPr>
            <p:ph idx="1"/>
          </p:nvPr>
        </p:nvSpPr>
        <p:spPr/>
        <p:txBody>
          <a:bodyPr>
            <a:normAutofit fontScale="92500" lnSpcReduction="10000"/>
          </a:bodyPr>
          <a:lstStyle/>
          <a:p>
            <a:pPr marL="0" indent="0">
              <a:buNone/>
            </a:pPr>
            <a:r>
              <a:rPr lang="en-US" sz="18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Example 1: The AND operator</a:t>
            </a:r>
          </a:p>
          <a:p>
            <a:pPr marL="0" indent="0">
              <a:buNone/>
            </a:pPr>
            <a:r>
              <a:rPr lang="en-US" sz="1400" dirty="0">
                <a:latin typeface="Courier New" panose="02070309020205020404" pitchFamily="49" charset="0"/>
                <a:cs typeface="Courier New" panose="02070309020205020404" pitchFamily="49" charset="0"/>
              </a:rPr>
              <a:t>age &gt; 17 &amp;&amp; score &lt; 70</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8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Example 2: The OR operator</a:t>
            </a:r>
          </a:p>
          <a:p>
            <a:pPr marL="0" indent="0">
              <a:buNone/>
            </a:pPr>
            <a:r>
              <a:rPr lang="en-US" sz="1400" dirty="0" err="1">
                <a:latin typeface="Courier New" panose="02070309020205020404" pitchFamily="49" charset="0"/>
                <a:cs typeface="Courier New" panose="02070309020205020404" pitchFamily="49" charset="0"/>
              </a:rPr>
              <a:t>isNaN</a:t>
            </a:r>
            <a:r>
              <a:rPr lang="en-US" sz="1400" dirty="0">
                <a:latin typeface="Courier New" panose="02070309020205020404" pitchFamily="49" charset="0"/>
                <a:cs typeface="Courier New" panose="02070309020205020404" pitchFamily="49" charset="0"/>
              </a:rPr>
              <a:t>(rate) || rate &lt; 0</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8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Example 3: The NOT operator</a:t>
            </a:r>
          </a:p>
          <a:p>
            <a:pPr marL="0" indent="0">
              <a:buNone/>
            </a:pP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isNaN</a:t>
            </a:r>
            <a:r>
              <a:rPr lang="en-US" sz="1400" dirty="0">
                <a:latin typeface="Courier New" panose="02070309020205020404" pitchFamily="49" charset="0"/>
                <a:cs typeface="Courier New" panose="02070309020205020404" pitchFamily="49" charset="0"/>
              </a:rPr>
              <a:t>(age)</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9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The order of precedence for the logical operators</a:t>
            </a:r>
          </a:p>
          <a:p>
            <a:pPr marL="342900" lvl="0" indent="-342900">
              <a:buFont typeface="+mj-lt"/>
              <a:buAutoNum type="arabicPeriod"/>
            </a:pPr>
            <a:r>
              <a:rPr lang="en-US" sz="1400" dirty="0">
                <a:latin typeface="Courier New" panose="02070309020205020404" pitchFamily="49" charset="0"/>
                <a:cs typeface="Courier New" panose="02070309020205020404" pitchFamily="49" charset="0"/>
              </a:rPr>
              <a:t>NOT operator</a:t>
            </a:r>
          </a:p>
          <a:p>
            <a:pPr marL="342900" lvl="0" indent="-342900">
              <a:buFont typeface="+mj-lt"/>
              <a:buAutoNum type="arabicPeriod"/>
            </a:pPr>
            <a:r>
              <a:rPr lang="en-US" sz="1400" dirty="0">
                <a:latin typeface="Courier New" panose="02070309020205020404" pitchFamily="49" charset="0"/>
                <a:cs typeface="Courier New" panose="02070309020205020404" pitchFamily="49" charset="0"/>
              </a:rPr>
              <a:t>AND operator</a:t>
            </a:r>
          </a:p>
          <a:p>
            <a:pPr marL="342900" lvl="0" indent="-342900">
              <a:buFont typeface="+mj-lt"/>
              <a:buAutoNum type="arabicPeriod"/>
            </a:pPr>
            <a:r>
              <a:rPr lang="en-US" sz="1400" dirty="0">
                <a:latin typeface="Courier New" panose="02070309020205020404" pitchFamily="49" charset="0"/>
                <a:cs typeface="Courier New" panose="02070309020205020404" pitchFamily="49" charset="0"/>
              </a:rPr>
              <a:t>OR operator</a:t>
            </a:r>
          </a:p>
          <a:p>
            <a:pPr marL="0" indent="0">
              <a:buNone/>
            </a:pPr>
            <a:endParaRPr lang="en-US" sz="14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C50C134B-FE6F-44B4-AB25-437AAEEE65F9}" type="datetime1">
              <a:rPr lang="en-US" smtClean="0"/>
              <a:t>9/28/2019</a:t>
            </a:fld>
            <a:endParaRPr lang="en-US"/>
          </a:p>
        </p:txBody>
      </p:sp>
      <p:sp>
        <p:nvSpPr>
          <p:cNvPr id="8" name="Footer Placeholder 7"/>
          <p:cNvSpPr>
            <a:spLocks noGrp="1"/>
          </p:cNvSpPr>
          <p:nvPr>
            <p:ph type="ftr" sz="quarter" idx="11"/>
          </p:nvPr>
        </p:nvSpPr>
        <p:spPr/>
        <p:txBody>
          <a:bodyPr/>
          <a:lstStyle/>
          <a:p>
            <a:r>
              <a:rPr lang="en-US"/>
              <a:t>Copyright ©2015 - 2019 Carl M. Burnett</a:t>
            </a:r>
          </a:p>
        </p:txBody>
      </p:sp>
      <p:sp>
        <p:nvSpPr>
          <p:cNvPr id="10" name="Slide Number Placeholder 9"/>
          <p:cNvSpPr>
            <a:spLocks noGrp="1"/>
          </p:cNvSpPr>
          <p:nvPr>
            <p:ph type="sldNum" sz="quarter" idx="12"/>
          </p:nvPr>
        </p:nvSpPr>
        <p:spPr/>
        <p:txBody>
          <a:bodyPr/>
          <a:lstStyle/>
          <a:p>
            <a:endParaRPr lang="en-US" dirty="0"/>
          </a:p>
          <a:p>
            <a:fld id="{BF5C1183-B085-4070-A402-C03A3F977D3D}" type="slidenum">
              <a:rPr lang="en-US" smtClean="0"/>
              <a:pPr/>
              <a:t>59</a:t>
            </a:fld>
            <a:endParaRPr lang="en-US" dirty="0"/>
          </a:p>
        </p:txBody>
      </p:sp>
    </p:spTree>
    <p:extLst>
      <p:ext uri="{BB962C8B-B14F-4D97-AF65-F5344CB8AC3E}">
        <p14:creationId xmlns:p14="http://schemas.microsoft.com/office/powerpoint/2010/main" val="316573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JavaScript for Current Date and Year</a:t>
            </a:r>
          </a:p>
        </p:txBody>
      </p:sp>
      <p:sp>
        <p:nvSpPr>
          <p:cNvPr id="5" name="Date Placeholder 4"/>
          <p:cNvSpPr>
            <a:spLocks noGrp="1"/>
          </p:cNvSpPr>
          <p:nvPr>
            <p:ph type="dt" sz="half" idx="10"/>
          </p:nvPr>
        </p:nvSpPr>
        <p:spPr/>
        <p:txBody>
          <a:bodyPr/>
          <a:lstStyle/>
          <a:p>
            <a:fld id="{4E861B7C-0B85-476C-8E5F-BBF5568F2120}" type="datetime1">
              <a:rPr lang="en-US" sz="900" smtClean="0"/>
              <a:t>9/28/2019</a:t>
            </a:fld>
            <a:endParaRPr lang="en-US" sz="900" dirty="0"/>
          </a:p>
        </p:txBody>
      </p:sp>
      <p:sp>
        <p:nvSpPr>
          <p:cNvPr id="6" name="Footer Placeholder 5"/>
          <p:cNvSpPr>
            <a:spLocks noGrp="1"/>
          </p:cNvSpPr>
          <p:nvPr>
            <p:ph type="ftr" sz="quarter" idx="11"/>
          </p:nvPr>
        </p:nvSpPr>
        <p:spPr/>
        <p:txBody>
          <a:bodyPr/>
          <a:lstStyle/>
          <a:p>
            <a:r>
              <a:rPr lang="en-US"/>
              <a:t>Copyright ©2015 - 2019 Carl M. Burnett</a:t>
            </a:r>
            <a:endParaRPr lang="en-US" dirty="0"/>
          </a:p>
        </p:txBody>
      </p:sp>
      <p:sp>
        <p:nvSpPr>
          <p:cNvPr id="7" name="Slide Number Placeholder 6"/>
          <p:cNvSpPr>
            <a:spLocks noGrp="1"/>
          </p:cNvSpPr>
          <p:nvPr>
            <p:ph type="sldNum" sz="quarter" idx="12"/>
          </p:nvPr>
        </p:nvSpPr>
        <p:spPr/>
        <p:txBody>
          <a:bodyPr/>
          <a:lstStyle/>
          <a:p>
            <a:pPr>
              <a:defRPr/>
            </a:pPr>
            <a:fld id="{11F27299-7934-46F6-B99A-F9E924C38745}" type="slidenum">
              <a:rPr lang="en-US" smtClean="0"/>
              <a:pPr>
                <a:defRPr/>
              </a:pPr>
              <a:t>6</a:t>
            </a:fld>
            <a:endParaRPr lang="en-US" dirty="0"/>
          </a:p>
        </p:txBody>
      </p:sp>
      <p:sp>
        <p:nvSpPr>
          <p:cNvPr id="4" name="Rectangle 3"/>
          <p:cNvSpPr/>
          <p:nvPr/>
        </p:nvSpPr>
        <p:spPr>
          <a:xfrm>
            <a:off x="490417" y="1453067"/>
            <a:ext cx="7362825" cy="3323987"/>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&lt;p&gt;</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today = new Date();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("Current date: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today.toDateString</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&lt;/p&gt;</a:t>
            </a:r>
          </a:p>
          <a:p>
            <a:r>
              <a:rPr lang="en-US" sz="1400" b="1" dirty="0">
                <a:latin typeface="Courier New" panose="02070309020205020404" pitchFamily="49" charset="0"/>
                <a:cs typeface="Courier New" panose="02070309020205020404" pitchFamily="49" charset="0"/>
              </a:rPr>
              <a:t>&lt;p&gt;</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today = new Date();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("&amp;copy;&amp;</a:t>
            </a:r>
            <a:r>
              <a:rPr lang="en-US" sz="1400" b="1" dirty="0" err="1">
                <a:latin typeface="Courier New" panose="02070309020205020404" pitchFamily="49" charset="0"/>
                <a:cs typeface="Courier New" panose="02070309020205020404" pitchFamily="49" charset="0"/>
              </a:rPr>
              <a:t>nbsp</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today.getFullYear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 San Joaquin Valley Town Hall")</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&lt;/p&gt;</a:t>
            </a:r>
          </a:p>
        </p:txBody>
      </p:sp>
      <p:sp>
        <p:nvSpPr>
          <p:cNvPr id="8" name="Rounded Rectangle 7">
            <a:hlinkClick r:id="rId3"/>
          </p:cNvPr>
          <p:cNvSpPr/>
          <p:nvPr/>
        </p:nvSpPr>
        <p:spPr>
          <a:xfrm>
            <a:off x="6477000" y="259240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Tree>
    <p:extLst>
      <p:ext uri="{BB962C8B-B14F-4D97-AF65-F5344CB8AC3E}">
        <p14:creationId xmlns:p14="http://schemas.microsoft.com/office/powerpoint/2010/main" val="152384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443484"/>
          </a:xfrm>
        </p:spPr>
        <p:txBody>
          <a:bodyPr>
            <a:normAutofit/>
          </a:bodyPr>
          <a:lstStyle/>
          <a:p>
            <a:r>
              <a:rPr lang="en-US" sz="2400" dirty="0"/>
              <a:t>The syntax of the if statement</a:t>
            </a:r>
          </a:p>
        </p:txBody>
      </p:sp>
      <p:sp>
        <p:nvSpPr>
          <p:cNvPr id="8" name="Content Placeholder 7">
            <a:extLst>
              <a:ext uri="{FF2B5EF4-FFF2-40B4-BE49-F238E27FC236}">
                <a16:creationId xmlns:a16="http://schemas.microsoft.com/office/drawing/2014/main" id="{58448CC8-829A-4C8E-AFF3-E1CEFB4009FE}"/>
              </a:ext>
            </a:extLst>
          </p:cNvPr>
          <p:cNvSpPr>
            <a:spLocks noGrp="1"/>
          </p:cNvSpPr>
          <p:nvPr>
            <p:ph idx="1"/>
          </p:nvPr>
        </p:nvSpPr>
        <p:spPr>
          <a:xfrm>
            <a:off x="457200" y="1123950"/>
            <a:ext cx="8229600" cy="3619500"/>
          </a:xfrm>
        </p:spPr>
        <p:txBody>
          <a:bodyPr>
            <a:normAutofit/>
          </a:bodyPr>
          <a:lstStyle/>
          <a:p>
            <a:pPr marL="0" indent="0">
              <a:buNone/>
            </a:pPr>
            <a:r>
              <a:rPr lang="en-US" sz="1200" dirty="0">
                <a:latin typeface="Courier New" panose="02070309020205020404" pitchFamily="49" charset="0"/>
                <a:cs typeface="Courier New" panose="02070309020205020404" pitchFamily="49" charset="0"/>
              </a:rPr>
              <a:t>if ( </a:t>
            </a:r>
            <a:r>
              <a:rPr lang="en-US" sz="1200" i="1" dirty="0">
                <a:latin typeface="Courier New" panose="02070309020205020404" pitchFamily="49" charset="0"/>
                <a:cs typeface="Courier New" panose="02070309020205020404" pitchFamily="49" charset="0"/>
              </a:rPr>
              <a:t>condition-1 </a:t>
            </a:r>
            <a:r>
              <a:rPr lang="en-US" sz="1200" dirty="0">
                <a:latin typeface="Courier New" panose="02070309020205020404" pitchFamily="49" charset="0"/>
                <a:cs typeface="Courier New" panose="02070309020205020404" pitchFamily="49" charset="0"/>
              </a:rPr>
              <a:t>) { </a:t>
            </a:r>
            <a:r>
              <a:rPr lang="en-US" sz="1200" i="1" dirty="0">
                <a:latin typeface="Courier New" panose="02070309020205020404" pitchFamily="49" charset="0"/>
                <a:cs typeface="Courier New" panose="02070309020205020404" pitchFamily="49" charset="0"/>
              </a:rPr>
              <a:t>statements</a:t>
            </a: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 else if ( </a:t>
            </a:r>
            <a:r>
              <a:rPr lang="en-US" sz="1200" i="1" dirty="0">
                <a:latin typeface="Courier New" panose="02070309020205020404" pitchFamily="49" charset="0"/>
                <a:cs typeface="Courier New" panose="02070309020205020404" pitchFamily="49" charset="0"/>
              </a:rPr>
              <a:t>condition-2</a:t>
            </a:r>
            <a:r>
              <a:rPr lang="en-US" sz="1200" dirty="0">
                <a:latin typeface="Courier New" panose="02070309020205020404" pitchFamily="49" charset="0"/>
                <a:cs typeface="Courier New" panose="02070309020205020404" pitchFamily="49" charset="0"/>
              </a:rPr>
              <a:t> ) { </a:t>
            </a:r>
            <a:r>
              <a:rPr lang="en-US" sz="1200" i="1" dirty="0">
                <a:latin typeface="Courier New" panose="02070309020205020404" pitchFamily="49" charset="0"/>
                <a:cs typeface="Courier New" panose="02070309020205020404" pitchFamily="49" charset="0"/>
              </a:rPr>
              <a:t>statements</a:t>
            </a: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  else if ( </a:t>
            </a:r>
            <a:r>
              <a:rPr lang="en-US" sz="1200" i="1" dirty="0">
                <a:latin typeface="Courier New" panose="02070309020205020404" pitchFamily="49" charset="0"/>
                <a:cs typeface="Courier New" panose="02070309020205020404" pitchFamily="49" charset="0"/>
              </a:rPr>
              <a:t>condition-n</a:t>
            </a:r>
            <a:r>
              <a:rPr lang="en-US" sz="1200" dirty="0">
                <a:latin typeface="Courier New" panose="02070309020205020404" pitchFamily="49" charset="0"/>
                <a:cs typeface="Courier New" panose="02070309020205020404" pitchFamily="49" charset="0"/>
              </a:rPr>
              <a:t> ) { </a:t>
            </a:r>
            <a:r>
              <a:rPr lang="en-US" sz="1200" i="1" dirty="0">
                <a:latin typeface="Courier New" panose="02070309020205020404" pitchFamily="49" charset="0"/>
                <a:cs typeface="Courier New" panose="02070309020205020404" pitchFamily="49" charset="0"/>
              </a:rPr>
              <a:t>statements</a:t>
            </a:r>
            <a:r>
              <a:rPr lang="en-US" sz="1200" dirty="0">
                <a:latin typeface="Courier New" panose="02070309020205020404" pitchFamily="49" charset="0"/>
                <a:cs typeface="Courier New" panose="02070309020205020404" pitchFamily="49" charset="0"/>
              </a:rPr>
              <a:t> } ]</a:t>
            </a:r>
          </a:p>
          <a:p>
            <a:pPr marL="0" indent="0">
              <a:buNone/>
            </a:pPr>
            <a:r>
              <a:rPr lang="en-US" sz="1200" dirty="0">
                <a:latin typeface="Courier New" panose="02070309020205020404" pitchFamily="49" charset="0"/>
                <a:cs typeface="Courier New" panose="02070309020205020404" pitchFamily="49" charset="0"/>
              </a:rPr>
              <a:t>[ else { </a:t>
            </a:r>
            <a:r>
              <a:rPr lang="en-US" sz="1200" i="1" dirty="0">
                <a:latin typeface="Courier New" panose="02070309020205020404" pitchFamily="49" charset="0"/>
                <a:cs typeface="Courier New" panose="02070309020205020404" pitchFamily="49" charset="0"/>
              </a:rPr>
              <a:t>statements</a:t>
            </a:r>
            <a:r>
              <a:rPr lang="en-US" sz="1200" dirty="0">
                <a:latin typeface="Courier New" panose="02070309020205020404" pitchFamily="49" charset="0"/>
                <a:cs typeface="Courier New" panose="02070309020205020404" pitchFamily="49" charset="0"/>
              </a:rPr>
              <a:t> } ]</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24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An if statement with an else clause</a:t>
            </a:r>
          </a:p>
          <a:p>
            <a:pPr marL="0" indent="0">
              <a:buNone/>
            </a:pPr>
            <a:r>
              <a:rPr lang="en-US" sz="1200" dirty="0">
                <a:latin typeface="Courier New" panose="02070309020205020404" pitchFamily="49" charset="0"/>
                <a:cs typeface="Courier New" panose="02070309020205020404" pitchFamily="49" charset="0"/>
              </a:rPr>
              <a:t>if ( age &gt;= 18 ) {</a:t>
            </a:r>
          </a:p>
          <a:p>
            <a:pPr marL="0" indent="0">
              <a:buNone/>
            </a:pPr>
            <a:r>
              <a:rPr lang="en-US" sz="1200" dirty="0">
                <a:latin typeface="Courier New" panose="02070309020205020404" pitchFamily="49" charset="0"/>
                <a:cs typeface="Courier New" panose="02070309020205020404" pitchFamily="49" charset="0"/>
              </a:rPr>
              <a:t>    alert ("You may vote.");</a:t>
            </a:r>
          </a:p>
          <a:p>
            <a:pPr marL="0" indent="0">
              <a:buNone/>
            </a:pPr>
            <a:r>
              <a:rPr lang="en-US" sz="1200" dirty="0">
                <a:latin typeface="Courier New" panose="02070309020205020404" pitchFamily="49" charset="0"/>
                <a:cs typeface="Courier New" panose="02070309020205020404" pitchFamily="49" charset="0"/>
              </a:rPr>
              <a:t>} else {</a:t>
            </a:r>
          </a:p>
          <a:p>
            <a:pPr marL="0" indent="0">
              <a:buNone/>
            </a:pPr>
            <a:r>
              <a:rPr lang="en-US" sz="1200" dirty="0">
                <a:latin typeface="Courier New" panose="02070309020205020404" pitchFamily="49" charset="0"/>
                <a:cs typeface="Courier New" panose="02070309020205020404" pitchFamily="49" charset="0"/>
              </a:rPr>
              <a:t>    alert ("You are not old enough to vote.");</a:t>
            </a:r>
          </a:p>
          <a:p>
            <a:pPr marL="0" indent="0">
              <a:buNone/>
            </a:pPr>
            <a:r>
              <a:rPr lang="en-US" sz="1200" dirty="0">
                <a:latin typeface="Courier New" panose="02070309020205020404" pitchFamily="49" charset="0"/>
                <a:cs typeface="Courier New" panose="02070309020205020404" pitchFamily="49" charset="0"/>
              </a:rPr>
              <a:t>}</a:t>
            </a:r>
          </a:p>
          <a:p>
            <a:pPr marL="0" indent="0">
              <a:buNone/>
            </a:pPr>
            <a:endParaRPr lang="en-US" sz="12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F9A71B2F-A3A0-4FC2-AC07-E3B1EF28C50D}" type="datetime1">
              <a:rPr lang="en-US" smtClean="0"/>
              <a:t>9/28/2019</a:t>
            </a:fld>
            <a:endParaRPr lang="en-US"/>
          </a:p>
        </p:txBody>
      </p:sp>
      <p:sp>
        <p:nvSpPr>
          <p:cNvPr id="10" name="Footer Placeholder 9"/>
          <p:cNvSpPr>
            <a:spLocks noGrp="1"/>
          </p:cNvSpPr>
          <p:nvPr>
            <p:ph type="ftr" sz="quarter" idx="11"/>
          </p:nvPr>
        </p:nvSpPr>
        <p:spPr/>
        <p:txBody>
          <a:bodyPr/>
          <a:lstStyle/>
          <a:p>
            <a:r>
              <a:rPr lang="en-US"/>
              <a:t>Copyright ©2015 - 2019 Carl M. Burnett</a:t>
            </a:r>
          </a:p>
        </p:txBody>
      </p:sp>
      <p:sp>
        <p:nvSpPr>
          <p:cNvPr id="12" name="Slide Number Placeholder 11"/>
          <p:cNvSpPr>
            <a:spLocks noGrp="1"/>
          </p:cNvSpPr>
          <p:nvPr>
            <p:ph type="sldNum" sz="quarter" idx="12"/>
          </p:nvPr>
        </p:nvSpPr>
        <p:spPr/>
        <p:txBody>
          <a:bodyPr/>
          <a:lstStyle/>
          <a:p>
            <a:endParaRPr lang="en-US" dirty="0"/>
          </a:p>
          <a:p>
            <a:fld id="{BF5C1183-B085-4070-A402-C03A3F977D3D}" type="slidenum">
              <a:rPr lang="en-US" smtClean="0"/>
              <a:pPr/>
              <a:t>60</a:t>
            </a:fld>
            <a:endParaRPr lang="en-US" dirty="0"/>
          </a:p>
        </p:txBody>
      </p:sp>
    </p:spTree>
    <p:extLst>
      <p:ext uri="{BB962C8B-B14F-4D97-AF65-F5344CB8AC3E}">
        <p14:creationId xmlns:p14="http://schemas.microsoft.com/office/powerpoint/2010/main" val="1291323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519684"/>
          </a:xfrm>
        </p:spPr>
        <p:txBody>
          <a:bodyPr>
            <a:noAutofit/>
          </a:bodyPr>
          <a:lstStyle/>
          <a:p>
            <a:r>
              <a:rPr lang="en-US" sz="2400" dirty="0"/>
              <a:t>An if statement with else if and else clauses</a:t>
            </a:r>
          </a:p>
        </p:txBody>
      </p:sp>
      <p:sp>
        <p:nvSpPr>
          <p:cNvPr id="9" name="Content Placeholder 8">
            <a:extLst>
              <a:ext uri="{FF2B5EF4-FFF2-40B4-BE49-F238E27FC236}">
                <a16:creationId xmlns:a16="http://schemas.microsoft.com/office/drawing/2014/main" id="{B352A838-DDB0-4206-B077-129A4C3FE95F}"/>
              </a:ext>
            </a:extLst>
          </p:cNvPr>
          <p:cNvSpPr>
            <a:spLocks noGrp="1"/>
          </p:cNvSpPr>
          <p:nvPr>
            <p:ph idx="1"/>
          </p:nvPr>
        </p:nvSpPr>
        <p:spPr>
          <a:xfrm>
            <a:off x="457200" y="1154906"/>
            <a:ext cx="8229600" cy="2331244"/>
          </a:xfrm>
        </p:spPr>
        <p:txBody>
          <a:bodyPr>
            <a:normAutofit lnSpcReduction="10000"/>
          </a:bodyPr>
          <a:lstStyle/>
          <a:p>
            <a:pPr marL="0" indent="0">
              <a:buNone/>
            </a:pPr>
            <a:r>
              <a:rPr lang="en-US" sz="1400" dirty="0">
                <a:latin typeface="Courier New" panose="02070309020205020404" pitchFamily="49" charset="0"/>
                <a:cs typeface="Courier New" panose="02070309020205020404" pitchFamily="49" charset="0"/>
              </a:rPr>
              <a:t>if ( </a:t>
            </a:r>
            <a:r>
              <a:rPr lang="en-US" sz="1400" dirty="0" err="1">
                <a:latin typeface="Courier New" panose="02070309020205020404" pitchFamily="49" charset="0"/>
                <a:cs typeface="Courier New" panose="02070309020205020404" pitchFamily="49" charset="0"/>
              </a:rPr>
              <a:t>isNaN</a:t>
            </a:r>
            <a:r>
              <a:rPr lang="en-US" sz="1400" dirty="0">
                <a:latin typeface="Courier New" panose="02070309020205020404" pitchFamily="49" charset="0"/>
                <a:cs typeface="Courier New" panose="02070309020205020404" pitchFamily="49" charset="0"/>
              </a:rPr>
              <a:t>(rate) ) {</a:t>
            </a:r>
          </a:p>
          <a:p>
            <a:pPr marL="0" indent="0">
              <a:buNone/>
            </a:pPr>
            <a:r>
              <a:rPr lang="en-US" sz="1400" dirty="0">
                <a:latin typeface="Courier New" panose="02070309020205020404" pitchFamily="49" charset="0"/>
                <a:cs typeface="Courier New" panose="02070309020205020404" pitchFamily="49" charset="0"/>
              </a:rPr>
              <a:t>    alert ("You did not provide a number for the rate.");</a:t>
            </a:r>
          </a:p>
          <a:p>
            <a:pPr marL="0" indent="0">
              <a:buNone/>
            </a:pPr>
            <a:r>
              <a:rPr lang="en-US" sz="1400" dirty="0">
                <a:latin typeface="Courier New" panose="02070309020205020404" pitchFamily="49" charset="0"/>
                <a:cs typeface="Courier New" panose="02070309020205020404" pitchFamily="49" charset="0"/>
              </a:rPr>
              <a:t>} else if ( rate &lt; 0 ) {</a:t>
            </a:r>
          </a:p>
          <a:p>
            <a:pPr marL="0" indent="0">
              <a:buNone/>
            </a:pPr>
            <a:r>
              <a:rPr lang="en-US" sz="1400" dirty="0">
                <a:latin typeface="Courier New" panose="02070309020205020404" pitchFamily="49" charset="0"/>
                <a:cs typeface="Courier New" panose="02070309020205020404" pitchFamily="49" charset="0"/>
              </a:rPr>
              <a:t>    alert ("The rate may not be less than zero.");</a:t>
            </a:r>
          </a:p>
          <a:p>
            <a:pPr marL="0" indent="0">
              <a:buNone/>
            </a:pPr>
            <a:r>
              <a:rPr lang="en-US" sz="1400" dirty="0">
                <a:latin typeface="Courier New" panose="02070309020205020404" pitchFamily="49" charset="0"/>
                <a:cs typeface="Courier New" panose="02070309020205020404" pitchFamily="49" charset="0"/>
              </a:rPr>
              <a:t>} else if ( rate &gt; 12 ) {</a:t>
            </a:r>
          </a:p>
          <a:p>
            <a:pPr marL="0" indent="0">
              <a:buNone/>
            </a:pPr>
            <a:r>
              <a:rPr lang="en-US" sz="1400" dirty="0">
                <a:latin typeface="Courier New" panose="02070309020205020404" pitchFamily="49" charset="0"/>
                <a:cs typeface="Courier New" panose="02070309020205020404" pitchFamily="49" charset="0"/>
              </a:rPr>
              <a:t>    alert ("The rate may not be greater than 12.");</a:t>
            </a:r>
          </a:p>
          <a:p>
            <a:pPr marL="0" indent="0">
              <a:buNone/>
            </a:pPr>
            <a:r>
              <a:rPr lang="en-US" sz="1400" dirty="0">
                <a:latin typeface="Courier New" panose="02070309020205020404" pitchFamily="49" charset="0"/>
                <a:cs typeface="Courier New" panose="02070309020205020404" pitchFamily="49" charset="0"/>
              </a:rPr>
              <a:t>} else {</a:t>
            </a:r>
          </a:p>
          <a:p>
            <a:pPr marL="0" indent="0">
              <a:buNone/>
            </a:pPr>
            <a:r>
              <a:rPr lang="en-US" sz="1400" dirty="0">
                <a:latin typeface="Courier New" panose="02070309020205020404" pitchFamily="49" charset="0"/>
                <a:cs typeface="Courier New" panose="02070309020205020404" pitchFamily="49" charset="0"/>
              </a:rPr>
              <a:t>    alert ("The rate is: " + rate + ".");</a:t>
            </a:r>
          </a:p>
          <a:p>
            <a:pPr marL="0" indent="0">
              <a:buNone/>
            </a:pPr>
            <a:r>
              <a:rPr lang="en-US" sz="1400" dirty="0">
                <a:latin typeface="Courier New" panose="02070309020205020404" pitchFamily="49" charset="0"/>
                <a:cs typeface="Courier New" panose="02070309020205020404" pitchFamily="49" charset="0"/>
              </a:rPr>
              <a:t>}</a:t>
            </a:r>
          </a:p>
          <a:p>
            <a:pPr marL="0" indent="0">
              <a:buNone/>
            </a:pPr>
            <a:endParaRPr lang="en-US" sz="14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C592C1BD-0F6C-4652-8296-41A154A8E78F}" type="datetime1">
              <a:rPr lang="en-US" smtClean="0"/>
              <a:t>9/28/2019</a:t>
            </a:fld>
            <a:endParaRPr lang="en-US"/>
          </a:p>
        </p:txBody>
      </p:sp>
      <p:sp>
        <p:nvSpPr>
          <p:cNvPr id="8" name="Footer Placeholder 7"/>
          <p:cNvSpPr>
            <a:spLocks noGrp="1"/>
          </p:cNvSpPr>
          <p:nvPr>
            <p:ph type="ftr" sz="quarter" idx="11"/>
          </p:nvPr>
        </p:nvSpPr>
        <p:spPr/>
        <p:txBody>
          <a:bodyPr/>
          <a:lstStyle/>
          <a:p>
            <a:r>
              <a:rPr lang="en-US"/>
              <a:t>Copyright ©2015 - 2019 Carl M. Burnett</a:t>
            </a:r>
          </a:p>
        </p:txBody>
      </p:sp>
      <p:sp>
        <p:nvSpPr>
          <p:cNvPr id="10" name="Slide Number Placeholder 9"/>
          <p:cNvSpPr>
            <a:spLocks noGrp="1"/>
          </p:cNvSpPr>
          <p:nvPr>
            <p:ph type="sldNum" sz="quarter" idx="12"/>
          </p:nvPr>
        </p:nvSpPr>
        <p:spPr/>
        <p:txBody>
          <a:bodyPr/>
          <a:lstStyle/>
          <a:p>
            <a:endParaRPr lang="en-US" dirty="0"/>
          </a:p>
          <a:p>
            <a:fld id="{BF5C1183-B085-4070-A402-C03A3F977D3D}" type="slidenum">
              <a:rPr lang="en-US" smtClean="0"/>
              <a:pPr/>
              <a:t>61</a:t>
            </a:fld>
            <a:endParaRPr lang="en-US" dirty="0"/>
          </a:p>
        </p:txBody>
      </p:sp>
      <p:sp>
        <p:nvSpPr>
          <p:cNvPr id="12" name="Rectangle 11">
            <a:extLst>
              <a:ext uri="{FF2B5EF4-FFF2-40B4-BE49-F238E27FC236}">
                <a16:creationId xmlns:a16="http://schemas.microsoft.com/office/drawing/2014/main" id="{F7EC0983-5EC0-4429-8219-F5DF731EE45C}"/>
              </a:ext>
            </a:extLst>
          </p:cNvPr>
          <p:cNvSpPr/>
          <p:nvPr/>
        </p:nvSpPr>
        <p:spPr>
          <a:xfrm>
            <a:off x="457200" y="3406816"/>
            <a:ext cx="8153400" cy="461665"/>
          </a:xfrm>
          <a:prstGeom prst="rect">
            <a:avLst/>
          </a:prstGeom>
        </p:spPr>
        <p:txBody>
          <a:bodyPr wrap="square">
            <a:spAutoFit/>
          </a:bodyPr>
          <a:lstStyle/>
          <a:p>
            <a:r>
              <a:rPr lang="en-US" sz="2400" b="1" dirty="0">
                <a:solidFill>
                  <a:schemeClr val="accent2">
                    <a:lumMod val="50000"/>
                  </a:schemeClr>
                </a:solidFill>
                <a:effectLst>
                  <a:outerShdw blurRad="38100" dist="38100" dir="2700000" algn="tl">
                    <a:srgbClr val="000000">
                      <a:alpha val="43137"/>
                    </a:srgbClr>
                  </a:outerShdw>
                </a:effectLst>
                <a:latin typeface="+mj-lt"/>
              </a:rPr>
              <a:t>An if statement with a compound conditional expression</a:t>
            </a:r>
          </a:p>
        </p:txBody>
      </p:sp>
      <p:sp>
        <p:nvSpPr>
          <p:cNvPr id="13" name="Rectangle 12">
            <a:extLst>
              <a:ext uri="{FF2B5EF4-FFF2-40B4-BE49-F238E27FC236}">
                <a16:creationId xmlns:a16="http://schemas.microsoft.com/office/drawing/2014/main" id="{52B3538F-2DF9-40D4-A8DA-B258DA842481}"/>
              </a:ext>
            </a:extLst>
          </p:cNvPr>
          <p:cNvSpPr/>
          <p:nvPr/>
        </p:nvSpPr>
        <p:spPr>
          <a:xfrm>
            <a:off x="457200" y="3876770"/>
            <a:ext cx="7924800" cy="738664"/>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if ( </a:t>
            </a:r>
            <a:r>
              <a:rPr lang="en-US" sz="1400" b="1" dirty="0" err="1">
                <a:latin typeface="Courier New" panose="02070309020205020404" pitchFamily="49" charset="0"/>
                <a:cs typeface="Courier New" panose="02070309020205020404" pitchFamily="49" charset="0"/>
              </a:rPr>
              <a:t>isNaN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userEntry</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userEntry</a:t>
            </a:r>
            <a:r>
              <a:rPr lang="en-US" sz="1400" b="1" dirty="0">
                <a:latin typeface="Courier New" panose="02070309020205020404" pitchFamily="49" charset="0"/>
                <a:cs typeface="Courier New" panose="02070309020205020404" pitchFamily="49" charset="0"/>
              </a:rPr>
              <a:t> &lt;= 0 ) {</a:t>
            </a:r>
          </a:p>
          <a:p>
            <a:r>
              <a:rPr lang="en-US" sz="1400" b="1" dirty="0">
                <a:latin typeface="Courier New" panose="02070309020205020404" pitchFamily="49" charset="0"/>
                <a:cs typeface="Courier New" panose="02070309020205020404" pitchFamily="49" charset="0"/>
              </a:rPr>
              <a:t>    alert ("Please enter a valid number greater than zero.");</a:t>
            </a:r>
          </a:p>
          <a:p>
            <a:r>
              <a:rPr lang="en-US"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3639567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to test a Boolean variable</a:t>
            </a:r>
          </a:p>
        </p:txBody>
      </p:sp>
      <p:sp>
        <p:nvSpPr>
          <p:cNvPr id="3" name="Content Placeholder 2">
            <a:extLst>
              <a:ext uri="{FF2B5EF4-FFF2-40B4-BE49-F238E27FC236}">
                <a16:creationId xmlns:a16="http://schemas.microsoft.com/office/drawing/2014/main" id="{A9512013-B123-4D3E-8FD1-4B6CE55A790C}"/>
              </a:ext>
            </a:extLst>
          </p:cNvPr>
          <p:cNvSpPr>
            <a:spLocks noGrp="1"/>
          </p:cNvSpPr>
          <p:nvPr>
            <p:ph idx="1"/>
          </p:nvPr>
        </p:nvSpPr>
        <p:spPr/>
        <p:txBody>
          <a:bodyPr>
            <a:normAutofit/>
          </a:bodyPr>
          <a:lstStyle/>
          <a:p>
            <a:pPr marL="0" indent="0">
              <a:buNone/>
            </a:pPr>
            <a:r>
              <a:rPr lang="en-US" sz="24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To see if it’s true</a:t>
            </a:r>
          </a:p>
          <a:p>
            <a:pPr marL="0" indent="0">
              <a:buNone/>
            </a:pPr>
            <a:r>
              <a:rPr lang="en-US" sz="1400" dirty="0">
                <a:latin typeface="Courier New" panose="02070309020205020404" pitchFamily="49" charset="0"/>
                <a:cs typeface="Courier New" panose="02070309020205020404" pitchFamily="49" charset="0"/>
              </a:rPr>
              <a:t>if ( </a:t>
            </a:r>
            <a:r>
              <a:rPr lang="en-US" sz="1400" dirty="0" err="1">
                <a:latin typeface="Courier New" panose="02070309020205020404" pitchFamily="49" charset="0"/>
                <a:cs typeface="Courier New" panose="02070309020205020404" pitchFamily="49" charset="0"/>
              </a:rPr>
              <a:t>isValid</a:t>
            </a:r>
            <a:r>
              <a:rPr lang="en-US" sz="1400" dirty="0">
                <a:latin typeface="Courier New" panose="02070309020205020404" pitchFamily="49" charset="0"/>
                <a:cs typeface="Courier New" panose="02070309020205020404" pitchFamily="49" charset="0"/>
              </a:rPr>
              <a:t> == true ) { }</a:t>
            </a:r>
          </a:p>
          <a:p>
            <a:pPr marL="0" indent="0">
              <a:buNone/>
            </a:pPr>
            <a:r>
              <a:rPr lang="en-US" sz="1400" dirty="0">
                <a:latin typeface="Courier New" panose="02070309020205020404" pitchFamily="49" charset="0"/>
                <a:cs typeface="Courier New" panose="02070309020205020404" pitchFamily="49" charset="0"/>
              </a:rPr>
              <a:t>if ( </a:t>
            </a:r>
            <a:r>
              <a:rPr lang="en-US" sz="1400" dirty="0" err="1">
                <a:latin typeface="Courier New" panose="02070309020205020404" pitchFamily="49" charset="0"/>
                <a:cs typeface="Courier New" panose="02070309020205020404" pitchFamily="49" charset="0"/>
              </a:rPr>
              <a:t>isValid</a:t>
            </a:r>
            <a:r>
              <a:rPr lang="en-US" sz="1400" dirty="0">
                <a:latin typeface="Courier New" panose="02070309020205020404" pitchFamily="49" charset="0"/>
                <a:cs typeface="Courier New" panose="02070309020205020404" pitchFamily="49" charset="0"/>
              </a:rPr>
              <a:t> ) { }            // same as </a:t>
            </a:r>
            <a:r>
              <a:rPr lang="en-US" sz="1400" dirty="0" err="1">
                <a:latin typeface="Courier New" panose="02070309020205020404" pitchFamily="49" charset="0"/>
                <a:cs typeface="Courier New" panose="02070309020205020404" pitchFamily="49" charset="0"/>
              </a:rPr>
              <a:t>isValid</a:t>
            </a:r>
            <a:r>
              <a:rPr lang="en-US" sz="1400" dirty="0">
                <a:latin typeface="Courier New" panose="02070309020205020404" pitchFamily="49" charset="0"/>
                <a:cs typeface="Courier New" panose="02070309020205020404" pitchFamily="49" charset="0"/>
              </a:rPr>
              <a:t> == true</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24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To see if it’s false</a:t>
            </a:r>
          </a:p>
          <a:p>
            <a:pPr marL="0" indent="0">
              <a:buNone/>
            </a:pPr>
            <a:r>
              <a:rPr lang="en-US" sz="1400" dirty="0">
                <a:latin typeface="Courier New" panose="02070309020205020404" pitchFamily="49" charset="0"/>
                <a:cs typeface="Courier New" panose="02070309020205020404" pitchFamily="49" charset="0"/>
              </a:rPr>
              <a:t>if ( </a:t>
            </a:r>
            <a:r>
              <a:rPr lang="en-US" sz="1400" dirty="0" err="1">
                <a:latin typeface="Courier New" panose="02070309020205020404" pitchFamily="49" charset="0"/>
                <a:cs typeface="Courier New" panose="02070309020205020404" pitchFamily="49" charset="0"/>
              </a:rPr>
              <a:t>isValid</a:t>
            </a:r>
            <a:r>
              <a:rPr lang="en-US" sz="1400" dirty="0">
                <a:latin typeface="Courier New" panose="02070309020205020404" pitchFamily="49" charset="0"/>
                <a:cs typeface="Courier New" panose="02070309020205020404" pitchFamily="49" charset="0"/>
              </a:rPr>
              <a:t> == false ) { }</a:t>
            </a:r>
          </a:p>
          <a:p>
            <a:pPr marL="0" indent="0">
              <a:buNone/>
            </a:pPr>
            <a:r>
              <a:rPr lang="en-US" sz="1400" dirty="0">
                <a:latin typeface="Courier New" panose="02070309020205020404" pitchFamily="49" charset="0"/>
                <a:cs typeface="Courier New" panose="02070309020205020404" pitchFamily="49" charset="0"/>
              </a:rPr>
              <a:t>if ( !</a:t>
            </a:r>
            <a:r>
              <a:rPr lang="en-US" sz="1400" dirty="0" err="1">
                <a:latin typeface="Courier New" panose="02070309020205020404" pitchFamily="49" charset="0"/>
                <a:cs typeface="Courier New" panose="02070309020205020404" pitchFamily="49" charset="0"/>
              </a:rPr>
              <a:t>isValid</a:t>
            </a:r>
            <a:r>
              <a:rPr lang="en-US" sz="1400" dirty="0">
                <a:latin typeface="Courier New" panose="02070309020205020404" pitchFamily="49" charset="0"/>
                <a:cs typeface="Courier New" panose="02070309020205020404" pitchFamily="49" charset="0"/>
              </a:rPr>
              <a:t> == true ) { }</a:t>
            </a:r>
          </a:p>
          <a:p>
            <a:pPr marL="0" indent="0">
              <a:buNone/>
            </a:pPr>
            <a:r>
              <a:rPr lang="en-US" sz="1400" dirty="0">
                <a:latin typeface="Courier New" panose="02070309020205020404" pitchFamily="49" charset="0"/>
                <a:cs typeface="Courier New" panose="02070309020205020404" pitchFamily="49" charset="0"/>
              </a:rPr>
              <a:t>if ( !</a:t>
            </a:r>
            <a:r>
              <a:rPr lang="en-US" sz="1400" dirty="0" err="1">
                <a:latin typeface="Courier New" panose="02070309020205020404" pitchFamily="49" charset="0"/>
                <a:cs typeface="Courier New" panose="02070309020205020404" pitchFamily="49" charset="0"/>
              </a:rPr>
              <a:t>isValid</a:t>
            </a:r>
            <a:r>
              <a:rPr lang="en-US" sz="1400" dirty="0">
                <a:latin typeface="Courier New" panose="02070309020205020404" pitchFamily="49" charset="0"/>
                <a:cs typeface="Courier New" panose="02070309020205020404" pitchFamily="49" charset="0"/>
              </a:rPr>
              <a:t> ) { }           // same as !</a:t>
            </a:r>
            <a:r>
              <a:rPr lang="en-US" sz="1400" dirty="0" err="1">
                <a:latin typeface="Courier New" panose="02070309020205020404" pitchFamily="49" charset="0"/>
                <a:cs typeface="Courier New" panose="02070309020205020404" pitchFamily="49" charset="0"/>
              </a:rPr>
              <a:t>isValid</a:t>
            </a:r>
            <a:r>
              <a:rPr lang="en-US" sz="1400" dirty="0">
                <a:latin typeface="Courier New" panose="02070309020205020404" pitchFamily="49" charset="0"/>
                <a:cs typeface="Courier New" panose="02070309020205020404" pitchFamily="49" charset="0"/>
              </a:rPr>
              <a:t> == true  </a:t>
            </a:r>
          </a:p>
          <a:p>
            <a:pPr marL="0" indent="0">
              <a:buNone/>
            </a:pPr>
            <a:endParaRPr lang="en-US" sz="14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205C8E01-7F01-4767-828A-3D06ADE6B6A2}" type="datetime1">
              <a:rPr lang="en-US" smtClean="0"/>
              <a:t>9/28/2019</a:t>
            </a:fld>
            <a:endParaRPr lang="en-US"/>
          </a:p>
        </p:txBody>
      </p:sp>
      <p:sp>
        <p:nvSpPr>
          <p:cNvPr id="8" name="Footer Placeholder 7"/>
          <p:cNvSpPr>
            <a:spLocks noGrp="1"/>
          </p:cNvSpPr>
          <p:nvPr>
            <p:ph type="ftr" sz="quarter" idx="11"/>
          </p:nvPr>
        </p:nvSpPr>
        <p:spPr/>
        <p:txBody>
          <a:bodyPr/>
          <a:lstStyle/>
          <a:p>
            <a:r>
              <a:rPr lang="en-US"/>
              <a:t>Copyright ©2015 - 2019 Carl M. Burnett</a:t>
            </a:r>
          </a:p>
        </p:txBody>
      </p:sp>
      <p:sp>
        <p:nvSpPr>
          <p:cNvPr id="10" name="Slide Number Placeholder 9"/>
          <p:cNvSpPr>
            <a:spLocks noGrp="1"/>
          </p:cNvSpPr>
          <p:nvPr>
            <p:ph type="sldNum" sz="quarter" idx="12"/>
          </p:nvPr>
        </p:nvSpPr>
        <p:spPr/>
        <p:txBody>
          <a:bodyPr/>
          <a:lstStyle/>
          <a:p>
            <a:endParaRPr lang="en-US" dirty="0"/>
          </a:p>
          <a:p>
            <a:fld id="{BF5C1183-B085-4070-A402-C03A3F977D3D}" type="slidenum">
              <a:rPr lang="en-US" smtClean="0"/>
              <a:pPr/>
              <a:t>62</a:t>
            </a:fld>
            <a:endParaRPr lang="en-US" dirty="0"/>
          </a:p>
        </p:txBody>
      </p:sp>
    </p:spTree>
    <p:extLst>
      <p:ext uri="{BB962C8B-B14F-4D97-AF65-F5344CB8AC3E}">
        <p14:creationId xmlns:p14="http://schemas.microsoft.com/office/powerpoint/2010/main" val="438131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syntax of a while loop</a:t>
            </a:r>
          </a:p>
        </p:txBody>
      </p:sp>
      <p:sp>
        <p:nvSpPr>
          <p:cNvPr id="3" name="Content Placeholder 2">
            <a:extLst>
              <a:ext uri="{FF2B5EF4-FFF2-40B4-BE49-F238E27FC236}">
                <a16:creationId xmlns:a16="http://schemas.microsoft.com/office/drawing/2014/main" id="{D34B3367-93DD-4225-A019-B940450530F1}"/>
              </a:ext>
            </a:extLst>
          </p:cNvPr>
          <p:cNvSpPr>
            <a:spLocks noGrp="1"/>
          </p:cNvSpPr>
          <p:nvPr>
            <p:ph idx="1"/>
          </p:nvPr>
        </p:nvSpPr>
        <p:spPr/>
        <p:txBody>
          <a:bodyPr>
            <a:normAutofit/>
          </a:bodyPr>
          <a:lstStyle/>
          <a:p>
            <a:pPr marL="0" indent="0">
              <a:buNone/>
            </a:pPr>
            <a:r>
              <a:rPr lang="en-US" sz="1400" dirty="0">
                <a:latin typeface="Courier New" panose="02070309020205020404" pitchFamily="49" charset="0"/>
                <a:cs typeface="Courier New" panose="02070309020205020404" pitchFamily="49" charset="0"/>
              </a:rPr>
              <a:t>while ( condition ) { statements } </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24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A while loop that adds the numbers from 1 through 5</a:t>
            </a:r>
          </a:p>
          <a:p>
            <a:pPr marL="0" indent="0">
              <a:buNone/>
            </a:pP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sumOfNumbers</a:t>
            </a:r>
            <a:r>
              <a:rPr lang="en-US" sz="1400" dirty="0">
                <a:latin typeface="Courier New" panose="02070309020205020404" pitchFamily="49" charset="0"/>
                <a:cs typeface="Courier New" panose="02070309020205020404" pitchFamily="49" charset="0"/>
              </a:rPr>
              <a:t> = 0;</a:t>
            </a:r>
          </a:p>
          <a:p>
            <a:pPr marL="0" indent="0">
              <a:buNone/>
            </a:pP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numberOfLoops</a:t>
            </a:r>
            <a:r>
              <a:rPr lang="en-US" sz="1400" dirty="0">
                <a:latin typeface="Courier New" panose="02070309020205020404" pitchFamily="49" charset="0"/>
                <a:cs typeface="Courier New" panose="02070309020205020404" pitchFamily="49" charset="0"/>
              </a:rPr>
              <a:t> = 5;</a:t>
            </a:r>
          </a:p>
          <a:p>
            <a:pPr marL="0" indent="0">
              <a:buNone/>
            </a:pP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 counter = 1;</a:t>
            </a:r>
          </a:p>
          <a:p>
            <a:pPr marL="0" indent="0">
              <a:buNone/>
            </a:pPr>
            <a:r>
              <a:rPr lang="en-US" sz="1400" dirty="0">
                <a:latin typeface="Courier New" panose="02070309020205020404" pitchFamily="49" charset="0"/>
                <a:cs typeface="Courier New" panose="02070309020205020404" pitchFamily="49" charset="0"/>
              </a:rPr>
              <a:t>while (counter &lt;= </a:t>
            </a:r>
            <a:r>
              <a:rPr lang="en-US" sz="1400" dirty="0" err="1">
                <a:latin typeface="Courier New" panose="02070309020205020404" pitchFamily="49" charset="0"/>
                <a:cs typeface="Courier New" panose="02070309020205020404" pitchFamily="49" charset="0"/>
              </a:rPr>
              <a:t>numberOfLoops</a:t>
            </a: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sumOfNumbers</a:t>
            </a:r>
            <a:r>
              <a:rPr lang="en-US" sz="1400" dirty="0">
                <a:latin typeface="Courier New" panose="02070309020205020404" pitchFamily="49" charset="0"/>
                <a:cs typeface="Courier New" panose="02070309020205020404" pitchFamily="49" charset="0"/>
              </a:rPr>
              <a:t> += counter;    // adds counter to </a:t>
            </a:r>
            <a:r>
              <a:rPr lang="en-US" sz="1400" dirty="0" err="1">
                <a:latin typeface="Courier New" panose="02070309020205020404" pitchFamily="49" charset="0"/>
                <a:cs typeface="Courier New" panose="02070309020205020404" pitchFamily="49" charset="0"/>
              </a:rPr>
              <a:t>sumOfNumbers</a:t>
            </a: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counter++;                  // adds 1 to counter</a:t>
            </a:r>
          </a:p>
          <a:p>
            <a:pPr marL="0" indent="0">
              <a:buNone/>
            </a:pP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alert(</a:t>
            </a:r>
            <a:r>
              <a:rPr lang="en-US" sz="1400" dirty="0" err="1">
                <a:latin typeface="Courier New" panose="02070309020205020404" pitchFamily="49" charset="0"/>
                <a:cs typeface="Courier New" panose="02070309020205020404" pitchFamily="49" charset="0"/>
              </a:rPr>
              <a:t>sumOfNumbers</a:t>
            </a:r>
            <a:r>
              <a:rPr lang="en-US" sz="1400" dirty="0">
                <a:latin typeface="Courier New" panose="02070309020205020404" pitchFamily="49" charset="0"/>
                <a:cs typeface="Courier New" panose="02070309020205020404" pitchFamily="49" charset="0"/>
              </a:rPr>
              <a:t>);            // displays 15</a:t>
            </a:r>
          </a:p>
          <a:p>
            <a:pPr marL="0" indent="0">
              <a:buNone/>
            </a:pPr>
            <a:endParaRPr lang="en-US" sz="14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DFA0A4CA-AE9E-47BB-9882-6D1491E4DDE6}" type="datetime1">
              <a:rPr lang="en-US" smtClean="0"/>
              <a:t>9/28/2019</a:t>
            </a:fld>
            <a:endParaRPr lang="en-US"/>
          </a:p>
        </p:txBody>
      </p:sp>
      <p:sp>
        <p:nvSpPr>
          <p:cNvPr id="10" name="Footer Placeholder 9"/>
          <p:cNvSpPr>
            <a:spLocks noGrp="1"/>
          </p:cNvSpPr>
          <p:nvPr>
            <p:ph type="ftr" sz="quarter" idx="11"/>
          </p:nvPr>
        </p:nvSpPr>
        <p:spPr/>
        <p:txBody>
          <a:bodyPr/>
          <a:lstStyle/>
          <a:p>
            <a:r>
              <a:rPr lang="en-US"/>
              <a:t>Copyright ©2015 - 2019 Carl M. Burnett</a:t>
            </a:r>
          </a:p>
        </p:txBody>
      </p:sp>
      <p:sp>
        <p:nvSpPr>
          <p:cNvPr id="12" name="Slide Number Placeholder 11"/>
          <p:cNvSpPr>
            <a:spLocks noGrp="1"/>
          </p:cNvSpPr>
          <p:nvPr>
            <p:ph type="sldNum" sz="quarter" idx="12"/>
          </p:nvPr>
        </p:nvSpPr>
        <p:spPr/>
        <p:txBody>
          <a:bodyPr/>
          <a:lstStyle/>
          <a:p>
            <a:endParaRPr lang="en-US" dirty="0"/>
          </a:p>
          <a:p>
            <a:fld id="{BF5C1183-B085-4070-A402-C03A3F977D3D}" type="slidenum">
              <a:rPr lang="en-US" smtClean="0"/>
              <a:pPr/>
              <a:t>63</a:t>
            </a:fld>
            <a:endParaRPr lang="en-US" dirty="0"/>
          </a:p>
        </p:txBody>
      </p:sp>
    </p:spTree>
    <p:extLst>
      <p:ext uri="{BB962C8B-B14F-4D97-AF65-F5344CB8AC3E}">
        <p14:creationId xmlns:p14="http://schemas.microsoft.com/office/powerpoint/2010/main" val="3405389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443484"/>
          </a:xfrm>
        </p:spPr>
        <p:txBody>
          <a:bodyPr>
            <a:normAutofit/>
          </a:bodyPr>
          <a:lstStyle/>
          <a:p>
            <a:r>
              <a:rPr lang="en-US" sz="2400" dirty="0"/>
              <a:t>The syntax of a do-while loop</a:t>
            </a:r>
          </a:p>
        </p:txBody>
      </p:sp>
      <p:sp>
        <p:nvSpPr>
          <p:cNvPr id="3" name="Content Placeholder 2">
            <a:extLst>
              <a:ext uri="{FF2B5EF4-FFF2-40B4-BE49-F238E27FC236}">
                <a16:creationId xmlns:a16="http://schemas.microsoft.com/office/drawing/2014/main" id="{3E372EF3-6153-4F6F-B49E-64A921F48092}"/>
              </a:ext>
            </a:extLst>
          </p:cNvPr>
          <p:cNvSpPr>
            <a:spLocks noGrp="1"/>
          </p:cNvSpPr>
          <p:nvPr>
            <p:ph idx="1"/>
          </p:nvPr>
        </p:nvSpPr>
        <p:spPr>
          <a:xfrm>
            <a:off x="403248" y="1047750"/>
            <a:ext cx="8229600" cy="2065756"/>
          </a:xfrm>
        </p:spPr>
        <p:txBody>
          <a:bodyPr>
            <a:normAutofit fontScale="92500" lnSpcReduction="20000"/>
          </a:bodyPr>
          <a:lstStyle/>
          <a:p>
            <a:pPr marL="0" indent="0">
              <a:buNone/>
            </a:pPr>
            <a:r>
              <a:rPr lang="en-US" sz="1100" dirty="0">
                <a:latin typeface="Courier New" panose="02070309020205020404" pitchFamily="49" charset="0"/>
                <a:cs typeface="Courier New" panose="02070309020205020404" pitchFamily="49" charset="0"/>
              </a:rPr>
              <a:t>do { statements } while ( condition );</a:t>
            </a:r>
          </a:p>
          <a:p>
            <a:pPr marL="0" indent="0">
              <a:buNone/>
            </a:pPr>
            <a:endParaRPr lang="en-US" sz="1100" dirty="0">
              <a:latin typeface="Courier New" panose="02070309020205020404" pitchFamily="49" charset="0"/>
              <a:cs typeface="Courier New" panose="02070309020205020404" pitchFamily="49" charset="0"/>
            </a:endParaRPr>
          </a:p>
          <a:p>
            <a:pPr marL="0" indent="0">
              <a:buNone/>
            </a:pPr>
            <a:r>
              <a:rPr lang="en-US" sz="1100" dirty="0">
                <a:latin typeface="Courier New" panose="02070309020205020404" pitchFamily="49" charset="0"/>
                <a:cs typeface="Courier New" panose="02070309020205020404" pitchFamily="49" charset="0"/>
              </a:rPr>
              <a:t>A do-while loop that adds the numbers from 1 through 5</a:t>
            </a:r>
          </a:p>
          <a:p>
            <a:pPr marL="0" indent="0">
              <a:buNone/>
            </a:pPr>
            <a:r>
              <a:rPr lang="en-US" sz="1100" dirty="0" err="1">
                <a:latin typeface="Courier New" panose="02070309020205020404" pitchFamily="49" charset="0"/>
                <a:cs typeface="Courier New" panose="02070309020205020404" pitchFamily="49" charset="0"/>
              </a:rPr>
              <a:t>var</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sumOfNumbers</a:t>
            </a:r>
            <a:r>
              <a:rPr lang="en-US" sz="1100" dirty="0">
                <a:latin typeface="Courier New" panose="02070309020205020404" pitchFamily="49" charset="0"/>
                <a:cs typeface="Courier New" panose="02070309020205020404" pitchFamily="49" charset="0"/>
              </a:rPr>
              <a:t> = 0;</a:t>
            </a:r>
          </a:p>
          <a:p>
            <a:pPr marL="0" indent="0">
              <a:buNone/>
            </a:pPr>
            <a:r>
              <a:rPr lang="en-US" sz="1100" dirty="0" err="1">
                <a:latin typeface="Courier New" panose="02070309020205020404" pitchFamily="49" charset="0"/>
                <a:cs typeface="Courier New" panose="02070309020205020404" pitchFamily="49" charset="0"/>
              </a:rPr>
              <a:t>var</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numberOfLoops</a:t>
            </a:r>
            <a:r>
              <a:rPr lang="en-US" sz="1100" dirty="0">
                <a:latin typeface="Courier New" panose="02070309020205020404" pitchFamily="49" charset="0"/>
                <a:cs typeface="Courier New" panose="02070309020205020404" pitchFamily="49" charset="0"/>
              </a:rPr>
              <a:t> = 5;</a:t>
            </a:r>
          </a:p>
          <a:p>
            <a:pPr marL="0" indent="0">
              <a:buNone/>
            </a:pPr>
            <a:r>
              <a:rPr lang="en-US" sz="1100" dirty="0" err="1">
                <a:latin typeface="Courier New" panose="02070309020205020404" pitchFamily="49" charset="0"/>
                <a:cs typeface="Courier New" panose="02070309020205020404" pitchFamily="49" charset="0"/>
              </a:rPr>
              <a:t>var</a:t>
            </a:r>
            <a:r>
              <a:rPr lang="en-US" sz="1100" dirty="0">
                <a:latin typeface="Courier New" panose="02070309020205020404" pitchFamily="49" charset="0"/>
                <a:cs typeface="Courier New" panose="02070309020205020404" pitchFamily="49" charset="0"/>
              </a:rPr>
              <a:t> counter = 1;</a:t>
            </a:r>
          </a:p>
          <a:p>
            <a:pPr marL="0" indent="0">
              <a:buNone/>
            </a:pPr>
            <a:r>
              <a:rPr lang="en-US" sz="1100" dirty="0">
                <a:latin typeface="Courier New" panose="02070309020205020404" pitchFamily="49" charset="0"/>
                <a:cs typeface="Courier New" panose="02070309020205020404" pitchFamily="49" charset="0"/>
              </a:rPr>
              <a:t>do {</a:t>
            </a:r>
          </a:p>
          <a:p>
            <a:pPr marL="0" indent="0">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sumOfNumbers</a:t>
            </a:r>
            <a:r>
              <a:rPr lang="en-US" sz="1100" dirty="0">
                <a:latin typeface="Courier New" panose="02070309020205020404" pitchFamily="49" charset="0"/>
                <a:cs typeface="Courier New" panose="02070309020205020404" pitchFamily="49" charset="0"/>
              </a:rPr>
              <a:t> += counter;    // adds counter to </a:t>
            </a:r>
            <a:r>
              <a:rPr lang="en-US" sz="1100" dirty="0" err="1">
                <a:latin typeface="Courier New" panose="02070309020205020404" pitchFamily="49" charset="0"/>
                <a:cs typeface="Courier New" panose="02070309020205020404" pitchFamily="49" charset="0"/>
              </a:rPr>
              <a:t>sumOfNumbers</a:t>
            </a:r>
            <a:endParaRPr lang="en-US" sz="1100" dirty="0">
              <a:latin typeface="Courier New" panose="02070309020205020404" pitchFamily="49" charset="0"/>
              <a:cs typeface="Courier New" panose="02070309020205020404" pitchFamily="49" charset="0"/>
            </a:endParaRPr>
          </a:p>
          <a:p>
            <a:pPr marL="0" indent="0">
              <a:buNone/>
            </a:pPr>
            <a:r>
              <a:rPr lang="en-US" sz="1100" dirty="0">
                <a:latin typeface="Courier New" panose="02070309020205020404" pitchFamily="49" charset="0"/>
                <a:cs typeface="Courier New" panose="02070309020205020404" pitchFamily="49" charset="0"/>
              </a:rPr>
              <a:t>    counter++;                  // adds 1 to counter</a:t>
            </a:r>
          </a:p>
          <a:p>
            <a:pPr marL="0" indent="0">
              <a:buNone/>
            </a:pPr>
            <a:r>
              <a:rPr lang="en-US" sz="1100" dirty="0">
                <a:latin typeface="Courier New" panose="02070309020205020404" pitchFamily="49" charset="0"/>
                <a:cs typeface="Courier New" panose="02070309020205020404" pitchFamily="49" charset="0"/>
              </a:rPr>
              <a:t>}</a:t>
            </a:r>
          </a:p>
          <a:p>
            <a:pPr marL="0" indent="0">
              <a:buNone/>
            </a:pPr>
            <a:r>
              <a:rPr lang="en-US" sz="1100" dirty="0">
                <a:latin typeface="Courier New" panose="02070309020205020404" pitchFamily="49" charset="0"/>
                <a:cs typeface="Courier New" panose="02070309020205020404" pitchFamily="49" charset="0"/>
              </a:rPr>
              <a:t>while (counter &lt;= </a:t>
            </a:r>
            <a:r>
              <a:rPr lang="en-US" sz="1100" dirty="0" err="1">
                <a:latin typeface="Courier New" panose="02070309020205020404" pitchFamily="49" charset="0"/>
                <a:cs typeface="Courier New" panose="02070309020205020404" pitchFamily="49" charset="0"/>
              </a:rPr>
              <a:t>numberOfLoops</a:t>
            </a:r>
            <a:r>
              <a:rPr lang="en-US" sz="1100" dirty="0">
                <a:latin typeface="Courier New" panose="02070309020205020404" pitchFamily="49" charset="0"/>
                <a:cs typeface="Courier New" panose="02070309020205020404" pitchFamily="49" charset="0"/>
              </a:rPr>
              <a:t>);</a:t>
            </a:r>
          </a:p>
          <a:p>
            <a:pPr marL="0" indent="0">
              <a:buNone/>
            </a:pPr>
            <a:r>
              <a:rPr lang="en-US" sz="1100" dirty="0">
                <a:latin typeface="Courier New" panose="02070309020205020404" pitchFamily="49" charset="0"/>
                <a:cs typeface="Courier New" panose="02070309020205020404" pitchFamily="49" charset="0"/>
              </a:rPr>
              <a:t>alert(</a:t>
            </a:r>
            <a:r>
              <a:rPr lang="en-US" sz="1100" dirty="0" err="1">
                <a:latin typeface="Courier New" panose="02070309020205020404" pitchFamily="49" charset="0"/>
                <a:cs typeface="Courier New" panose="02070309020205020404" pitchFamily="49" charset="0"/>
              </a:rPr>
              <a:t>sumOfNumbers</a:t>
            </a:r>
            <a:r>
              <a:rPr lang="en-US" sz="1100" dirty="0">
                <a:latin typeface="Courier New" panose="02070309020205020404" pitchFamily="49" charset="0"/>
                <a:cs typeface="Courier New" panose="02070309020205020404" pitchFamily="49" charset="0"/>
              </a:rPr>
              <a:t>);            // displays 15</a:t>
            </a:r>
          </a:p>
          <a:p>
            <a:pPr marL="0" indent="0">
              <a:buNone/>
            </a:pPr>
            <a:endParaRPr lang="en-US" sz="11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76621BC4-E124-481F-B907-A18F69409CBA}" type="datetime1">
              <a:rPr lang="en-US" smtClean="0"/>
              <a:t>9/28/2019</a:t>
            </a:fld>
            <a:endParaRPr lang="en-US"/>
          </a:p>
        </p:txBody>
      </p:sp>
      <p:sp>
        <p:nvSpPr>
          <p:cNvPr id="10" name="Footer Placeholder 9"/>
          <p:cNvSpPr>
            <a:spLocks noGrp="1"/>
          </p:cNvSpPr>
          <p:nvPr>
            <p:ph type="ftr" sz="quarter" idx="11"/>
          </p:nvPr>
        </p:nvSpPr>
        <p:spPr/>
        <p:txBody>
          <a:bodyPr/>
          <a:lstStyle/>
          <a:p>
            <a:r>
              <a:rPr lang="en-US"/>
              <a:t>Copyright ©2015 - 2019 Carl M. Burnett</a:t>
            </a:r>
          </a:p>
        </p:txBody>
      </p:sp>
      <p:sp>
        <p:nvSpPr>
          <p:cNvPr id="12" name="Slide Number Placeholder 11"/>
          <p:cNvSpPr>
            <a:spLocks noGrp="1"/>
          </p:cNvSpPr>
          <p:nvPr>
            <p:ph type="sldNum" sz="quarter" idx="12"/>
          </p:nvPr>
        </p:nvSpPr>
        <p:spPr/>
        <p:txBody>
          <a:bodyPr/>
          <a:lstStyle/>
          <a:p>
            <a:endParaRPr lang="en-US"/>
          </a:p>
          <a:p>
            <a:fld id="{BF5C1183-B085-4070-A402-C03A3F977D3D}" type="slidenum">
              <a:rPr lang="en-US" smtClean="0"/>
              <a:pPr/>
              <a:t>64</a:t>
            </a:fld>
            <a:endParaRPr lang="en-US" dirty="0"/>
          </a:p>
        </p:txBody>
      </p:sp>
      <p:sp>
        <p:nvSpPr>
          <p:cNvPr id="14" name="Rectangle 13">
            <a:extLst>
              <a:ext uri="{FF2B5EF4-FFF2-40B4-BE49-F238E27FC236}">
                <a16:creationId xmlns:a16="http://schemas.microsoft.com/office/drawing/2014/main" id="{58F33C9C-9426-4CC6-842F-ED878A92AE69}"/>
              </a:ext>
            </a:extLst>
          </p:cNvPr>
          <p:cNvSpPr/>
          <p:nvPr/>
        </p:nvSpPr>
        <p:spPr>
          <a:xfrm>
            <a:off x="381000" y="3113506"/>
            <a:ext cx="6400800" cy="307777"/>
          </a:xfrm>
          <a:prstGeom prst="rect">
            <a:avLst/>
          </a:prstGeom>
        </p:spPr>
        <p:txBody>
          <a:bodyPr wrap="square">
            <a:spAutoFit/>
          </a:bodyPr>
          <a:lstStyle/>
          <a:p>
            <a:r>
              <a:rPr lang="en-US" sz="1400" b="1" dirty="0">
                <a:solidFill>
                  <a:schemeClr val="accent2">
                    <a:lumMod val="50000"/>
                  </a:schemeClr>
                </a:solidFill>
                <a:effectLst>
                  <a:outerShdw blurRad="38100" dist="38100" dir="2700000" algn="tl">
                    <a:srgbClr val="000000">
                      <a:alpha val="43137"/>
                    </a:srgbClr>
                  </a:outerShdw>
                </a:effectLst>
                <a:latin typeface="+mj-lt"/>
              </a:rPr>
              <a:t>A do-while loop that gets a user entry until it is a number</a:t>
            </a:r>
          </a:p>
        </p:txBody>
      </p:sp>
      <p:sp>
        <p:nvSpPr>
          <p:cNvPr id="15" name="Rectangle 14">
            <a:extLst>
              <a:ext uri="{FF2B5EF4-FFF2-40B4-BE49-F238E27FC236}">
                <a16:creationId xmlns:a16="http://schemas.microsoft.com/office/drawing/2014/main" id="{3446872F-7A59-46E9-AEF9-A696B94CB8B9}"/>
              </a:ext>
            </a:extLst>
          </p:cNvPr>
          <p:cNvSpPr/>
          <p:nvPr/>
        </p:nvSpPr>
        <p:spPr>
          <a:xfrm>
            <a:off x="381000" y="3373985"/>
            <a:ext cx="6721730" cy="1477328"/>
          </a:xfrm>
          <a:prstGeom prst="rect">
            <a:avLst/>
          </a:prstGeom>
        </p:spPr>
        <p:txBody>
          <a:bodyPr wrap="square">
            <a:spAutoFit/>
          </a:bodyPr>
          <a:lstStyle/>
          <a:p>
            <a:r>
              <a:rPr lang="en-US" sz="1000" b="1" dirty="0">
                <a:latin typeface="Courier New" panose="02070309020205020404" pitchFamily="49" charset="0"/>
                <a:cs typeface="Courier New" panose="02070309020205020404" pitchFamily="49" charset="0"/>
              </a:rPr>
              <a:t>do {</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var</a:t>
            </a:r>
            <a:r>
              <a:rPr lang="en-US" sz="1000" b="1" dirty="0">
                <a:latin typeface="Courier New" panose="02070309020205020404" pitchFamily="49" charset="0"/>
                <a:cs typeface="Courier New" panose="02070309020205020404" pitchFamily="49" charset="0"/>
              </a:rPr>
              <a:t> investment =</a:t>
            </a:r>
          </a:p>
          <a:p>
            <a:r>
              <a:rPr lang="en-US" sz="1000" b="1" dirty="0">
                <a:latin typeface="Courier New" panose="02070309020205020404" pitchFamily="49" charset="0"/>
                <a:cs typeface="Courier New" panose="02070309020205020404" pitchFamily="49" charset="0"/>
              </a:rPr>
              <a:t>        prompt("Enter investment amount as </a:t>
            </a:r>
            <a:r>
              <a:rPr lang="en-US" sz="1000" b="1" dirty="0" err="1">
                <a:latin typeface="Courier New" panose="02070309020205020404" pitchFamily="49" charset="0"/>
                <a:cs typeface="Courier New" panose="02070309020205020404" pitchFamily="49" charset="0"/>
              </a:rPr>
              <a:t>xxxxx.xx</a:t>
            </a:r>
            <a:r>
              <a:rPr lang="en-US" sz="1000" b="1" dirty="0">
                <a:latin typeface="Courier New" panose="02070309020205020404" pitchFamily="49" charset="0"/>
                <a:cs typeface="Courier New" panose="02070309020205020404" pitchFamily="49" charset="0"/>
              </a:rPr>
              <a:t>", 10000);</a:t>
            </a:r>
          </a:p>
          <a:p>
            <a:r>
              <a:rPr lang="en-US" sz="1000" b="1" dirty="0">
                <a:latin typeface="Courier New" panose="02070309020205020404" pitchFamily="49" charset="0"/>
                <a:cs typeface="Courier New" panose="02070309020205020404" pitchFamily="49" charset="0"/>
              </a:rPr>
              <a:t>    investment = </a:t>
            </a:r>
            <a:r>
              <a:rPr lang="en-US" sz="1000" b="1" dirty="0" err="1">
                <a:latin typeface="Courier New" panose="02070309020205020404" pitchFamily="49" charset="0"/>
                <a:cs typeface="Courier New" panose="02070309020205020404" pitchFamily="49" charset="0"/>
              </a:rPr>
              <a:t>parseFloat</a:t>
            </a:r>
            <a:r>
              <a:rPr lang="en-US" sz="1000" b="1" dirty="0">
                <a:latin typeface="Courier New" panose="02070309020205020404" pitchFamily="49" charset="0"/>
                <a:cs typeface="Courier New" panose="02070309020205020404" pitchFamily="49" charset="0"/>
              </a:rPr>
              <a:t>(investment);</a:t>
            </a:r>
          </a:p>
          <a:p>
            <a:r>
              <a:rPr lang="en-US" sz="1000" b="1" dirty="0">
                <a:latin typeface="Courier New" panose="02070309020205020404" pitchFamily="49" charset="0"/>
                <a:cs typeface="Courier New" panose="02070309020205020404" pitchFamily="49" charset="0"/>
              </a:rPr>
              <a:t>    if ( </a:t>
            </a:r>
            <a:r>
              <a:rPr lang="en-US" sz="1000" b="1" dirty="0" err="1">
                <a:latin typeface="Courier New" panose="02070309020205020404" pitchFamily="49" charset="0"/>
                <a:cs typeface="Courier New" panose="02070309020205020404" pitchFamily="49" charset="0"/>
              </a:rPr>
              <a:t>isNaN</a:t>
            </a:r>
            <a:r>
              <a:rPr lang="en-US" sz="1000" b="1" dirty="0">
                <a:latin typeface="Courier New" panose="02070309020205020404" pitchFamily="49" charset="0"/>
                <a:cs typeface="Courier New" panose="02070309020205020404" pitchFamily="49" charset="0"/>
              </a:rPr>
              <a:t>(investment) ) {</a:t>
            </a:r>
          </a:p>
          <a:p>
            <a:r>
              <a:rPr lang="en-US" sz="1000" b="1" dirty="0">
                <a:latin typeface="Courier New" panose="02070309020205020404" pitchFamily="49" charset="0"/>
                <a:cs typeface="Courier New" panose="02070309020205020404" pitchFamily="49" charset="0"/>
              </a:rPr>
              <a:t>        alert("Investment must be a number");</a:t>
            </a:r>
          </a:p>
          <a:p>
            <a:r>
              <a:rPr lang="en-US" sz="1000" b="1" dirty="0">
                <a:latin typeface="Courier New" panose="02070309020205020404" pitchFamily="49" charset="0"/>
                <a:cs typeface="Courier New" panose="02070309020205020404" pitchFamily="49" charset="0"/>
              </a:rPr>
              <a:t>    }</a:t>
            </a:r>
          </a:p>
          <a:p>
            <a:r>
              <a:rPr lang="en-US" sz="1000" b="1" dirty="0">
                <a:latin typeface="Courier New" panose="02070309020205020404" pitchFamily="49" charset="0"/>
                <a:cs typeface="Courier New" panose="02070309020205020404" pitchFamily="49" charset="0"/>
              </a:rPr>
              <a:t>}</a:t>
            </a:r>
          </a:p>
          <a:p>
            <a:r>
              <a:rPr lang="en-US" sz="1000" b="1" dirty="0">
                <a:latin typeface="Courier New" panose="02070309020205020404" pitchFamily="49" charset="0"/>
                <a:cs typeface="Courier New" panose="02070309020205020404" pitchFamily="49" charset="0"/>
              </a:rPr>
              <a:t>while ( </a:t>
            </a:r>
            <a:r>
              <a:rPr lang="en-US" sz="1000" b="1" dirty="0" err="1">
                <a:latin typeface="Courier New" panose="02070309020205020404" pitchFamily="49" charset="0"/>
                <a:cs typeface="Courier New" panose="02070309020205020404" pitchFamily="49" charset="0"/>
              </a:rPr>
              <a:t>isNaN</a:t>
            </a:r>
            <a:r>
              <a:rPr lang="en-US" sz="1000" b="1" dirty="0">
                <a:latin typeface="Courier New" panose="02070309020205020404" pitchFamily="49" charset="0"/>
                <a:cs typeface="Courier New" panose="02070309020205020404" pitchFamily="49" charset="0"/>
              </a:rPr>
              <a:t>(investment) );</a:t>
            </a:r>
          </a:p>
        </p:txBody>
      </p:sp>
    </p:spTree>
    <p:extLst>
      <p:ext uri="{BB962C8B-B14F-4D97-AF65-F5344CB8AC3E}">
        <p14:creationId xmlns:p14="http://schemas.microsoft.com/office/powerpoint/2010/main" val="1504928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syntax of a for statement</a:t>
            </a:r>
          </a:p>
        </p:txBody>
      </p:sp>
      <p:sp>
        <p:nvSpPr>
          <p:cNvPr id="7" name="Content Placeholder 6">
            <a:extLst>
              <a:ext uri="{FF2B5EF4-FFF2-40B4-BE49-F238E27FC236}">
                <a16:creationId xmlns:a16="http://schemas.microsoft.com/office/drawing/2014/main" id="{6F6845E7-2FD6-4612-B9DA-C19A3F60A0D4}"/>
              </a:ext>
            </a:extLst>
          </p:cNvPr>
          <p:cNvSpPr>
            <a:spLocks noGrp="1"/>
          </p:cNvSpPr>
          <p:nvPr>
            <p:ph idx="1"/>
          </p:nvPr>
        </p:nvSpPr>
        <p:spPr/>
        <p:txBody>
          <a:bodyPr>
            <a:normAutofit fontScale="55000" lnSpcReduction="20000"/>
          </a:bodyPr>
          <a:lstStyle/>
          <a:p>
            <a:pPr marL="0" indent="0">
              <a:buNone/>
            </a:pPr>
            <a:r>
              <a:rPr lang="en-US" dirty="0">
                <a:latin typeface="Courier New" panose="02070309020205020404" pitchFamily="49" charset="0"/>
                <a:cs typeface="Courier New" panose="02070309020205020404" pitchFamily="49" charset="0"/>
              </a:rPr>
              <a:t>for ( </a:t>
            </a:r>
            <a:r>
              <a:rPr lang="en-US" dirty="0" err="1">
                <a:latin typeface="Courier New" panose="02070309020205020404" pitchFamily="49" charset="0"/>
                <a:cs typeface="Courier New" panose="02070309020205020404" pitchFamily="49" charset="0"/>
              </a:rPr>
              <a:t>counterInitialization</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condition;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incrementExpression</a:t>
            </a:r>
            <a:r>
              <a:rPr lang="en-US" dirty="0">
                <a:latin typeface="Courier New" panose="02070309020205020404" pitchFamily="49" charset="0"/>
                <a:cs typeface="Courier New" panose="02070309020205020404" pitchFamily="49" charset="0"/>
              </a:rPr>
              <a:t> ) {</a:t>
            </a:r>
          </a:p>
          <a:p>
            <a:pPr marL="0" indent="0">
              <a:buNone/>
            </a:pPr>
            <a:r>
              <a:rPr lang="en-US" dirty="0">
                <a:latin typeface="Courier New" panose="02070309020205020404" pitchFamily="49" charset="0"/>
                <a:cs typeface="Courier New" panose="02070309020205020404" pitchFamily="49" charset="0"/>
              </a:rPr>
              <a:t>    statements</a:t>
            </a:r>
          </a:p>
          <a:p>
            <a:pPr marL="0" indent="0">
              <a:buNone/>
            </a:pPr>
            <a:r>
              <a:rPr lang="en-US" dirty="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sz="44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A for loop that adds the numbers from 1 through 5</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sumOfNumbers</a:t>
            </a:r>
            <a:r>
              <a:rPr lang="en-US" dirty="0">
                <a:latin typeface="Courier New" panose="02070309020205020404" pitchFamily="49" charset="0"/>
                <a:cs typeface="Courier New" panose="02070309020205020404" pitchFamily="49" charset="0"/>
              </a:rPr>
              <a:t> = 0;</a:t>
            </a:r>
          </a:p>
          <a:p>
            <a:pPr marL="0" indent="0">
              <a:buNone/>
            </a:pP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numberOfLoops</a:t>
            </a:r>
            <a:r>
              <a:rPr lang="en-US" dirty="0">
                <a:latin typeface="Courier New" panose="02070309020205020404" pitchFamily="49" charset="0"/>
                <a:cs typeface="Courier New" panose="02070309020205020404" pitchFamily="49" charset="0"/>
              </a:rPr>
              <a:t> = 5;</a:t>
            </a:r>
          </a:p>
          <a:p>
            <a:pPr marL="0" indent="0">
              <a:buNone/>
            </a:pPr>
            <a:r>
              <a:rPr lang="en-US" dirty="0">
                <a:latin typeface="Courier New" panose="02070309020205020404" pitchFamily="49" charset="0"/>
                <a:cs typeface="Courier New" panose="02070309020205020404" pitchFamily="49" charset="0"/>
              </a:rPr>
              <a:t>for ( </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 counter = 1; counter &lt;= </a:t>
            </a:r>
            <a:r>
              <a:rPr lang="en-US" dirty="0" err="1">
                <a:latin typeface="Courier New" panose="02070309020205020404" pitchFamily="49" charset="0"/>
                <a:cs typeface="Courier New" panose="02070309020205020404" pitchFamily="49" charset="0"/>
              </a:rPr>
              <a:t>numberOfLoops</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counter++ )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sumOfNumbers</a:t>
            </a:r>
            <a:r>
              <a:rPr lang="en-US" dirty="0">
                <a:latin typeface="Courier New" panose="02070309020205020404" pitchFamily="49" charset="0"/>
                <a:cs typeface="Courier New" panose="02070309020205020404" pitchFamily="49" charset="0"/>
              </a:rPr>
              <a:t> += counter;</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alert(</a:t>
            </a:r>
            <a:r>
              <a:rPr lang="en-US" dirty="0" err="1">
                <a:latin typeface="Courier New" panose="02070309020205020404" pitchFamily="49" charset="0"/>
                <a:cs typeface="Courier New" panose="02070309020205020404" pitchFamily="49" charset="0"/>
              </a:rPr>
              <a:t>sumOfNumbers</a:t>
            </a:r>
            <a:r>
              <a:rPr lang="en-US" dirty="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p:txBody>
      </p:sp>
      <p:sp>
        <p:nvSpPr>
          <p:cNvPr id="3" name="Date Placeholder 2"/>
          <p:cNvSpPr>
            <a:spLocks noGrp="1"/>
          </p:cNvSpPr>
          <p:nvPr>
            <p:ph type="dt" sz="half" idx="10"/>
          </p:nvPr>
        </p:nvSpPr>
        <p:spPr/>
        <p:txBody>
          <a:bodyPr/>
          <a:lstStyle/>
          <a:p>
            <a:fld id="{D2D1E56C-E4D0-4A72-B71C-D133ACE0F94C}"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a:t>Copyright ©2015 - 2019 Carl M. Burnett</a:t>
            </a:r>
          </a:p>
        </p:txBody>
      </p:sp>
      <p:sp>
        <p:nvSpPr>
          <p:cNvPr id="5" name="Slide Number Placeholder 4"/>
          <p:cNvSpPr>
            <a:spLocks noGrp="1"/>
          </p:cNvSpPr>
          <p:nvPr>
            <p:ph type="sldNum" sz="quarter" idx="12"/>
          </p:nvPr>
        </p:nvSpPr>
        <p:spPr/>
        <p:txBody>
          <a:bodyPr/>
          <a:lstStyle/>
          <a:p>
            <a:endParaRPr lang="en-US" dirty="0"/>
          </a:p>
          <a:p>
            <a:fld id="{BF5C1183-B085-4070-A402-C03A3F977D3D}" type="slidenum">
              <a:rPr lang="en-US" smtClean="0"/>
              <a:pPr/>
              <a:t>65</a:t>
            </a:fld>
            <a:endParaRPr lang="en-US" dirty="0"/>
          </a:p>
        </p:txBody>
      </p:sp>
    </p:spTree>
    <p:extLst>
      <p:ext uri="{BB962C8B-B14F-4D97-AF65-F5344CB8AC3E}">
        <p14:creationId xmlns:p14="http://schemas.microsoft.com/office/powerpoint/2010/main" val="1912041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 for loop that calculates the future value of an investment</a:t>
            </a:r>
          </a:p>
        </p:txBody>
      </p:sp>
      <p:sp>
        <p:nvSpPr>
          <p:cNvPr id="3" name="Content Placeholder 2">
            <a:extLst>
              <a:ext uri="{FF2B5EF4-FFF2-40B4-BE49-F238E27FC236}">
                <a16:creationId xmlns:a16="http://schemas.microsoft.com/office/drawing/2014/main" id="{264AA254-694B-4AB0-89C6-5B78E8D45C26}"/>
              </a:ext>
            </a:extLst>
          </p:cNvPr>
          <p:cNvSpPr>
            <a:spLocks noGrp="1"/>
          </p:cNvSpPr>
          <p:nvPr>
            <p:ph idx="1"/>
          </p:nvPr>
        </p:nvSpPr>
        <p:spPr/>
        <p:txBody>
          <a:bodyPr>
            <a:normAutofit/>
          </a:bodyPr>
          <a:lstStyle/>
          <a:p>
            <a:pPr marL="0" indent="0">
              <a:buNone/>
            </a:pP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investment = 10000;</a:t>
            </a:r>
          </a:p>
          <a:p>
            <a:pPr marL="0" indent="0">
              <a:buNone/>
            </a:pP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annualRate</a:t>
            </a:r>
            <a:r>
              <a:rPr lang="en-US" sz="1200" dirty="0">
                <a:latin typeface="Courier New" panose="02070309020205020404" pitchFamily="49" charset="0"/>
                <a:cs typeface="Courier New" panose="02070309020205020404" pitchFamily="49" charset="0"/>
              </a:rPr>
              <a:t> = 7.0;</a:t>
            </a:r>
          </a:p>
          <a:p>
            <a:pPr marL="0" indent="0">
              <a:buNone/>
            </a:pP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years = 10;</a:t>
            </a:r>
          </a:p>
          <a:p>
            <a:pPr marL="0" indent="0">
              <a:buNone/>
            </a:pP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futureValue</a:t>
            </a:r>
            <a:r>
              <a:rPr lang="en-US" sz="1200" dirty="0">
                <a:latin typeface="Courier New" panose="02070309020205020404" pitchFamily="49" charset="0"/>
                <a:cs typeface="Courier New" panose="02070309020205020404" pitchFamily="49" charset="0"/>
              </a:rPr>
              <a:t> = investment;</a:t>
            </a:r>
          </a:p>
          <a:p>
            <a:pPr marL="0" indent="0">
              <a:buNone/>
            </a:pPr>
            <a:r>
              <a:rPr lang="en-US" sz="1200" dirty="0">
                <a:latin typeface="Courier New" panose="02070309020205020404" pitchFamily="49" charset="0"/>
                <a:cs typeface="Courier New" panose="02070309020205020404" pitchFamily="49" charset="0"/>
              </a:rPr>
              <a:t>for ( </a:t>
            </a: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1;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&lt;= years;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futureValue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futureValue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annualRate</a:t>
            </a:r>
            <a:r>
              <a:rPr lang="en-US" sz="1200" dirty="0">
                <a:latin typeface="Courier New" panose="02070309020205020404" pitchFamily="49" charset="0"/>
                <a:cs typeface="Courier New" panose="02070309020205020404" pitchFamily="49" charset="0"/>
              </a:rPr>
              <a:t> / 100;</a:t>
            </a:r>
          </a:p>
          <a:p>
            <a:pPr marL="0" indent="0">
              <a:buNone/>
            </a:pP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alert (</a:t>
            </a:r>
            <a:r>
              <a:rPr lang="en-US" sz="1200" dirty="0" err="1">
                <a:latin typeface="Courier New" panose="02070309020205020404" pitchFamily="49" charset="0"/>
                <a:cs typeface="Courier New" panose="02070309020205020404" pitchFamily="49" charset="0"/>
              </a:rPr>
              <a:t>futureValue</a:t>
            </a:r>
            <a:r>
              <a:rPr lang="en-US" sz="1200" dirty="0">
                <a:latin typeface="Courier New" panose="02070309020205020404" pitchFamily="49" charset="0"/>
                <a:cs typeface="Courier New" panose="02070309020205020404" pitchFamily="49" charset="0"/>
              </a:rPr>
              <a:t>);             // displays 19672</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24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Other ways that the future value calculation could be coded</a:t>
            </a:r>
          </a:p>
          <a:p>
            <a:pPr marL="0" indent="0">
              <a:buNone/>
            </a:pPr>
            <a:r>
              <a:rPr lang="en-US" sz="1200" dirty="0" err="1">
                <a:latin typeface="Courier New" panose="02070309020205020404" pitchFamily="49" charset="0"/>
                <a:cs typeface="Courier New" panose="02070309020205020404" pitchFamily="49" charset="0"/>
              </a:rPr>
              <a:t>futureValue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futureValue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futureValue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annualRate</a:t>
            </a:r>
            <a:r>
              <a:rPr lang="en-US" sz="1200" dirty="0">
                <a:latin typeface="Courier New" panose="02070309020205020404" pitchFamily="49" charset="0"/>
                <a:cs typeface="Courier New" panose="02070309020205020404" pitchFamily="49" charset="0"/>
              </a:rPr>
              <a:t> / 100);</a:t>
            </a:r>
          </a:p>
          <a:p>
            <a:pPr marL="0" indent="0">
              <a:buNone/>
            </a:pPr>
            <a:r>
              <a:rPr lang="en-US" sz="1200" dirty="0" err="1">
                <a:latin typeface="Courier New" panose="02070309020205020404" pitchFamily="49" charset="0"/>
                <a:cs typeface="Courier New" panose="02070309020205020404" pitchFamily="49" charset="0"/>
              </a:rPr>
              <a:t>futureValue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futureValue</a:t>
            </a:r>
            <a:r>
              <a:rPr lang="en-US" sz="1200" dirty="0">
                <a:latin typeface="Courier New" panose="02070309020205020404" pitchFamily="49" charset="0"/>
                <a:cs typeface="Courier New" panose="02070309020205020404" pitchFamily="49" charset="0"/>
              </a:rPr>
              <a:t> * (1 + (</a:t>
            </a:r>
            <a:r>
              <a:rPr lang="en-US" sz="1200" dirty="0" err="1">
                <a:latin typeface="Courier New" panose="02070309020205020404" pitchFamily="49" charset="0"/>
                <a:cs typeface="Courier New" panose="02070309020205020404" pitchFamily="49" charset="0"/>
              </a:rPr>
              <a:t>annualRate</a:t>
            </a:r>
            <a:r>
              <a:rPr lang="en-US" sz="1200" dirty="0">
                <a:latin typeface="Courier New" panose="02070309020205020404" pitchFamily="49" charset="0"/>
                <a:cs typeface="Courier New" panose="02070309020205020404" pitchFamily="49" charset="0"/>
              </a:rPr>
              <a:t> / 100))</a:t>
            </a:r>
          </a:p>
          <a:p>
            <a:pPr marL="0" indent="0">
              <a:buNone/>
            </a:pPr>
            <a:endParaRPr lang="en-US" sz="12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6B30DC84-C950-438C-A09C-94B96B529382}" type="datetime1">
              <a:rPr lang="en-US" smtClean="0"/>
              <a:t>9/28/2019</a:t>
            </a:fld>
            <a:endParaRPr lang="en-US"/>
          </a:p>
        </p:txBody>
      </p:sp>
      <p:sp>
        <p:nvSpPr>
          <p:cNvPr id="10" name="Footer Placeholder 9"/>
          <p:cNvSpPr>
            <a:spLocks noGrp="1"/>
          </p:cNvSpPr>
          <p:nvPr>
            <p:ph type="ftr" sz="quarter" idx="11"/>
          </p:nvPr>
        </p:nvSpPr>
        <p:spPr/>
        <p:txBody>
          <a:bodyPr/>
          <a:lstStyle/>
          <a:p>
            <a:r>
              <a:rPr lang="en-US"/>
              <a:t>Copyright ©2015 - 2019 Carl M. Burnett</a:t>
            </a:r>
          </a:p>
        </p:txBody>
      </p:sp>
      <p:sp>
        <p:nvSpPr>
          <p:cNvPr id="12" name="Slide Number Placeholder 11"/>
          <p:cNvSpPr>
            <a:spLocks noGrp="1"/>
          </p:cNvSpPr>
          <p:nvPr>
            <p:ph type="sldNum" sz="quarter" idx="12"/>
          </p:nvPr>
        </p:nvSpPr>
        <p:spPr/>
        <p:txBody>
          <a:bodyPr/>
          <a:lstStyle/>
          <a:p>
            <a:endParaRPr lang="en-US" dirty="0"/>
          </a:p>
          <a:p>
            <a:fld id="{BF5C1183-B085-4070-A402-C03A3F977D3D}" type="slidenum">
              <a:rPr lang="en-US" smtClean="0"/>
              <a:pPr/>
              <a:t>66</a:t>
            </a:fld>
            <a:endParaRPr lang="en-US" dirty="0"/>
          </a:p>
        </p:txBody>
      </p:sp>
    </p:spTree>
    <p:extLst>
      <p:ext uri="{BB962C8B-B14F-4D97-AF65-F5344CB8AC3E}">
        <p14:creationId xmlns:p14="http://schemas.microsoft.com/office/powerpoint/2010/main" val="491241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83B8-8ABD-4172-99AD-6E0FCBEAA9C5}"/>
              </a:ext>
            </a:extLst>
          </p:cNvPr>
          <p:cNvSpPr>
            <a:spLocks noGrp="1"/>
          </p:cNvSpPr>
          <p:nvPr>
            <p:ph type="title"/>
          </p:nvPr>
        </p:nvSpPr>
        <p:spPr/>
        <p:txBody>
          <a:bodyPr/>
          <a:lstStyle/>
          <a:p>
            <a:r>
              <a:rPr lang="en-US" dirty="0"/>
              <a:t>Example Applications</a:t>
            </a:r>
          </a:p>
        </p:txBody>
      </p:sp>
      <p:sp>
        <p:nvSpPr>
          <p:cNvPr id="3" name="Content Placeholder 2">
            <a:extLst>
              <a:ext uri="{FF2B5EF4-FFF2-40B4-BE49-F238E27FC236}">
                <a16:creationId xmlns:a16="http://schemas.microsoft.com/office/drawing/2014/main" id="{6BBFD58D-F898-40C7-8A91-5DE2D7EDF150}"/>
              </a:ext>
            </a:extLst>
          </p:cNvPr>
          <p:cNvSpPr>
            <a:spLocks noGrp="1"/>
          </p:cNvSpPr>
          <p:nvPr>
            <p:ph idx="1"/>
          </p:nvPr>
        </p:nvSpPr>
        <p:spPr/>
        <p:txBody>
          <a:bodyPr/>
          <a:lstStyle/>
          <a:p>
            <a:r>
              <a:rPr lang="en-US" dirty="0">
                <a:hlinkClick r:id="rId2"/>
              </a:rPr>
              <a:t>Enhanced Miles Per Gallon Application</a:t>
            </a:r>
            <a:endParaRPr lang="en-US" dirty="0"/>
          </a:p>
          <a:p>
            <a:r>
              <a:rPr lang="en-US" dirty="0">
                <a:hlinkClick r:id="rId3"/>
              </a:rPr>
              <a:t>Future Value Application</a:t>
            </a:r>
            <a:endParaRPr lang="en-US" dirty="0"/>
          </a:p>
          <a:p>
            <a:r>
              <a:rPr lang="en-US" dirty="0">
                <a:hlinkClick r:id="rId4"/>
              </a:rPr>
              <a:t>Test Scores Application</a:t>
            </a:r>
            <a:endParaRPr lang="en-US" dirty="0"/>
          </a:p>
        </p:txBody>
      </p:sp>
      <p:sp>
        <p:nvSpPr>
          <p:cNvPr id="4" name="Date Placeholder 3">
            <a:extLst>
              <a:ext uri="{FF2B5EF4-FFF2-40B4-BE49-F238E27FC236}">
                <a16:creationId xmlns:a16="http://schemas.microsoft.com/office/drawing/2014/main" id="{4F7D5951-66CA-40ED-8862-012BF3A1A357}"/>
              </a:ext>
            </a:extLst>
          </p:cNvPr>
          <p:cNvSpPr>
            <a:spLocks noGrp="1"/>
          </p:cNvSpPr>
          <p:nvPr>
            <p:ph type="dt" sz="half" idx="10"/>
          </p:nvPr>
        </p:nvSpPr>
        <p:spPr/>
        <p:txBody>
          <a:bodyPr/>
          <a:lstStyle/>
          <a:p>
            <a:fld id="{9F648C82-6D93-4E3A-94E9-CB965850C36D}" type="datetime1">
              <a:rPr lang="en-US" smtClean="0"/>
              <a:t>9/28/2019</a:t>
            </a:fld>
            <a:endParaRPr lang="en-US"/>
          </a:p>
        </p:txBody>
      </p:sp>
      <p:sp>
        <p:nvSpPr>
          <p:cNvPr id="5" name="Footer Placeholder 4">
            <a:extLst>
              <a:ext uri="{FF2B5EF4-FFF2-40B4-BE49-F238E27FC236}">
                <a16:creationId xmlns:a16="http://schemas.microsoft.com/office/drawing/2014/main" id="{28DC1C3C-E8FD-4C52-8C95-070F9200D218}"/>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F74FBB3A-6229-4F47-990D-308A23E2B81F}"/>
              </a:ext>
            </a:extLst>
          </p:cNvPr>
          <p:cNvSpPr>
            <a:spLocks noGrp="1"/>
          </p:cNvSpPr>
          <p:nvPr>
            <p:ph type="sldNum" sz="quarter" idx="12"/>
          </p:nvPr>
        </p:nvSpPr>
        <p:spPr/>
        <p:txBody>
          <a:bodyPr/>
          <a:lstStyle/>
          <a:p>
            <a:fld id="{3D46CBA2-ECE5-4BE9-B546-6761E0E67089}" type="slidenum">
              <a:rPr lang="en-US" smtClean="0"/>
              <a:t>67</a:t>
            </a:fld>
            <a:endParaRPr lang="en-US"/>
          </a:p>
        </p:txBody>
      </p:sp>
    </p:spTree>
    <p:extLst>
      <p:ext uri="{BB962C8B-B14F-4D97-AF65-F5344CB8AC3E}">
        <p14:creationId xmlns:p14="http://schemas.microsoft.com/office/powerpoint/2010/main" val="3079032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672084"/>
          </a:xfrm>
        </p:spPr>
        <p:txBody>
          <a:bodyPr>
            <a:normAutofit/>
          </a:bodyPr>
          <a:lstStyle/>
          <a:p>
            <a:r>
              <a:rPr lang="en-US" sz="2800" dirty="0"/>
              <a:t>The syntax for creating an array</a:t>
            </a:r>
          </a:p>
        </p:txBody>
      </p:sp>
      <p:sp>
        <p:nvSpPr>
          <p:cNvPr id="8" name="Content Placeholder 7">
            <a:extLst>
              <a:ext uri="{FF2B5EF4-FFF2-40B4-BE49-F238E27FC236}">
                <a16:creationId xmlns:a16="http://schemas.microsoft.com/office/drawing/2014/main" id="{8B6CCC7D-77E5-416F-9619-209EB6D096BA}"/>
              </a:ext>
            </a:extLst>
          </p:cNvPr>
          <p:cNvSpPr>
            <a:spLocks noGrp="1"/>
          </p:cNvSpPr>
          <p:nvPr>
            <p:ph idx="1"/>
          </p:nvPr>
        </p:nvSpPr>
        <p:spPr/>
        <p:txBody>
          <a:bodyPr>
            <a:normAutofit/>
          </a:bodyPr>
          <a:lstStyle/>
          <a:p>
            <a:pPr marL="0" indent="0">
              <a:buNone/>
            </a:pPr>
            <a:r>
              <a:rPr lang="en-US" sz="20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Using the new keyword with the Array object name</a:t>
            </a:r>
          </a:p>
          <a:p>
            <a:pPr marL="0" indent="0">
              <a:buNone/>
            </a:pPr>
            <a:r>
              <a:rPr lang="en-US" sz="1600" dirty="0" err="1">
                <a:latin typeface="Courier New" panose="02070309020205020404" pitchFamily="49" charset="0"/>
                <a:cs typeface="Courier New" panose="02070309020205020404" pitchFamily="49" charset="0"/>
              </a:rPr>
              <a:t>var</a:t>
            </a:r>
            <a:r>
              <a:rPr lang="en-US" sz="1600"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arrayName</a:t>
            </a:r>
            <a:r>
              <a:rPr lang="en-US" sz="1600" dirty="0">
                <a:latin typeface="Courier New" panose="02070309020205020404" pitchFamily="49" charset="0"/>
                <a:cs typeface="Courier New" panose="02070309020205020404" pitchFamily="49" charset="0"/>
              </a:rPr>
              <a:t> = new Array(</a:t>
            </a:r>
            <a:r>
              <a:rPr lang="en-US" sz="1600" i="1" dirty="0">
                <a:latin typeface="Courier New" panose="02070309020205020404" pitchFamily="49" charset="0"/>
                <a:cs typeface="Courier New" panose="02070309020205020404" pitchFamily="49" charset="0"/>
              </a:rPr>
              <a:t>length</a:t>
            </a:r>
            <a:r>
              <a:rPr lang="en-US" sz="1600" dirty="0">
                <a:latin typeface="Courier New" panose="02070309020205020404" pitchFamily="49" charset="0"/>
                <a:cs typeface="Courier New" panose="02070309020205020404" pitchFamily="49" charset="0"/>
              </a:rPr>
              <a:t>);</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20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Using an array literal</a:t>
            </a:r>
          </a:p>
          <a:p>
            <a:pPr marL="0" indent="0">
              <a:buNone/>
            </a:pPr>
            <a:r>
              <a:rPr lang="en-US" sz="1600" dirty="0" err="1">
                <a:latin typeface="Courier New" panose="02070309020205020404" pitchFamily="49" charset="0"/>
                <a:cs typeface="Courier New" panose="02070309020205020404" pitchFamily="49" charset="0"/>
              </a:rPr>
              <a:t>var</a:t>
            </a:r>
            <a:r>
              <a:rPr lang="en-US" sz="1600"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arrayName</a:t>
            </a:r>
            <a:r>
              <a:rPr lang="en-US" sz="1600" dirty="0">
                <a:latin typeface="Courier New" panose="02070309020205020404" pitchFamily="49" charset="0"/>
                <a:cs typeface="Courier New" panose="02070309020205020404" pitchFamily="49" charset="0"/>
              </a:rPr>
              <a:t> = [];</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20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A statement that creates an array</a:t>
            </a:r>
          </a:p>
          <a:p>
            <a:pPr marL="0" indent="0">
              <a:buNone/>
            </a:pPr>
            <a:r>
              <a:rPr lang="en-US" sz="1600" dirty="0" err="1">
                <a:latin typeface="Courier New" panose="02070309020205020404" pitchFamily="49" charset="0"/>
                <a:cs typeface="Courier New" panose="02070309020205020404" pitchFamily="49" charset="0"/>
              </a:rPr>
              <a:t>var</a:t>
            </a:r>
            <a:r>
              <a:rPr lang="en-US" sz="1600" dirty="0">
                <a:latin typeface="Courier New" panose="02070309020205020404" pitchFamily="49" charset="0"/>
                <a:cs typeface="Courier New" panose="02070309020205020404" pitchFamily="49" charset="0"/>
              </a:rPr>
              <a:t> totals = [];</a:t>
            </a:r>
          </a:p>
          <a:p>
            <a:pPr marL="0" indent="0">
              <a:buNone/>
            </a:pPr>
            <a:endParaRPr lang="en-US" sz="16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C60F54DE-7108-4DF5-8424-95359AA2BDB6}" type="datetime1">
              <a:rPr lang="en-US" smtClean="0"/>
              <a:pPr/>
              <a:t>9/28/2019</a:t>
            </a:fld>
            <a:endParaRPr lang="en-US"/>
          </a:p>
        </p:txBody>
      </p:sp>
      <p:sp>
        <p:nvSpPr>
          <p:cNvPr id="10" name="Footer Placeholder 9"/>
          <p:cNvSpPr>
            <a:spLocks noGrp="1"/>
          </p:cNvSpPr>
          <p:nvPr>
            <p:ph type="ftr" sz="quarter" idx="11"/>
          </p:nvPr>
        </p:nvSpPr>
        <p:spPr/>
        <p:txBody>
          <a:bodyPr/>
          <a:lstStyle/>
          <a:p>
            <a:r>
              <a:rPr lang="en-US"/>
              <a:t>Copyright ©2015 - 2019 Carl M. Burnett</a:t>
            </a:r>
          </a:p>
        </p:txBody>
      </p:sp>
      <p:sp>
        <p:nvSpPr>
          <p:cNvPr id="12" name="Slide Number Placeholder 11"/>
          <p:cNvSpPr>
            <a:spLocks noGrp="1"/>
          </p:cNvSpPr>
          <p:nvPr>
            <p:ph type="sldNum" sz="quarter" idx="12"/>
          </p:nvPr>
        </p:nvSpPr>
        <p:spPr/>
        <p:txBody>
          <a:bodyPr/>
          <a:lstStyle/>
          <a:p>
            <a:endParaRPr lang="en-US" dirty="0"/>
          </a:p>
          <a:p>
            <a:fld id="{BF5C1183-B085-4070-A402-C03A3F977D3D}" type="slidenum">
              <a:rPr lang="en-US" smtClean="0"/>
              <a:pPr/>
              <a:t>68</a:t>
            </a:fld>
            <a:endParaRPr lang="en-US" dirty="0"/>
          </a:p>
        </p:txBody>
      </p:sp>
    </p:spTree>
    <p:extLst>
      <p:ext uri="{BB962C8B-B14F-4D97-AF65-F5344CB8AC3E}">
        <p14:creationId xmlns:p14="http://schemas.microsoft.com/office/powerpoint/2010/main" val="23145637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367284"/>
          </a:xfrm>
        </p:spPr>
        <p:txBody>
          <a:bodyPr>
            <a:noAutofit/>
          </a:bodyPr>
          <a:lstStyle/>
          <a:p>
            <a:r>
              <a:rPr lang="en-US" sz="2000" dirty="0"/>
              <a:t>The syntax for referring to an element of an array</a:t>
            </a:r>
          </a:p>
        </p:txBody>
      </p:sp>
      <p:sp>
        <p:nvSpPr>
          <p:cNvPr id="8" name="Content Placeholder 7">
            <a:extLst>
              <a:ext uri="{FF2B5EF4-FFF2-40B4-BE49-F238E27FC236}">
                <a16:creationId xmlns:a16="http://schemas.microsoft.com/office/drawing/2014/main" id="{2C3DA6FF-F89F-4162-9C48-FC51AD03F9D3}"/>
              </a:ext>
            </a:extLst>
          </p:cNvPr>
          <p:cNvSpPr>
            <a:spLocks noGrp="1"/>
          </p:cNvSpPr>
          <p:nvPr>
            <p:ph idx="1"/>
          </p:nvPr>
        </p:nvSpPr>
        <p:spPr>
          <a:xfrm>
            <a:off x="457200" y="912453"/>
            <a:ext cx="8229600" cy="3771900"/>
          </a:xfrm>
        </p:spPr>
        <p:txBody>
          <a:bodyPr>
            <a:normAutofit/>
          </a:bodyPr>
          <a:lstStyle/>
          <a:p>
            <a:pPr marL="0" indent="0">
              <a:buNone/>
            </a:pPr>
            <a:r>
              <a:rPr lang="en-US" sz="1200" i="1" dirty="0" err="1">
                <a:latin typeface="Courier New" panose="02070309020205020404" pitchFamily="49" charset="0"/>
                <a:cs typeface="Courier New" panose="02070309020205020404" pitchFamily="49" charset="0"/>
              </a:rPr>
              <a:t>arrayName</a:t>
            </a:r>
            <a:r>
              <a:rPr lang="en-US" sz="1200" dirty="0">
                <a:latin typeface="Courier New" panose="02070309020205020404" pitchFamily="49" charset="0"/>
                <a:cs typeface="Courier New" panose="02070309020205020404" pitchFamily="49" charset="0"/>
              </a:rPr>
              <a:t>[</a:t>
            </a:r>
            <a:r>
              <a:rPr lang="en-US" sz="1200" i="1" dirty="0">
                <a:latin typeface="Courier New" panose="02070309020205020404" pitchFamily="49" charset="0"/>
                <a:cs typeface="Courier New" panose="02070309020205020404" pitchFamily="49" charset="0"/>
              </a:rPr>
              <a:t>index</a:t>
            </a:r>
            <a:r>
              <a:rPr lang="en-US" sz="1200" dirty="0">
                <a:latin typeface="Courier New" panose="02070309020205020404" pitchFamily="49" charset="0"/>
                <a:cs typeface="Courier New" panose="02070309020205020404" pitchFamily="49" charset="0"/>
              </a:rPr>
              <a:t>]</a:t>
            </a:r>
          </a:p>
          <a:p>
            <a:pPr marL="0" indent="0">
              <a:buNone/>
            </a:pPr>
            <a:r>
              <a:rPr lang="en-US" sz="20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Statements that refer to elements in an array</a:t>
            </a:r>
          </a:p>
          <a:p>
            <a:pPr marL="0" indent="0">
              <a:buNone/>
            </a:pPr>
            <a:r>
              <a:rPr lang="en-US" sz="1200" dirty="0">
                <a:latin typeface="Courier New" panose="02070309020205020404" pitchFamily="49" charset="0"/>
                <a:cs typeface="Courier New" panose="02070309020205020404" pitchFamily="49" charset="0"/>
              </a:rPr>
              <a:t>totals[2]        // refers to the third element</a:t>
            </a:r>
          </a:p>
          <a:p>
            <a:pPr marL="0" indent="0">
              <a:buNone/>
            </a:pPr>
            <a:r>
              <a:rPr lang="en-US" sz="1200" dirty="0">
                <a:latin typeface="Courier New" panose="02070309020205020404" pitchFamily="49" charset="0"/>
                <a:cs typeface="Courier New" panose="02070309020205020404" pitchFamily="49" charset="0"/>
              </a:rPr>
              <a:t>totals[1]        // refers to the second element</a:t>
            </a:r>
          </a:p>
        </p:txBody>
      </p:sp>
      <p:sp>
        <p:nvSpPr>
          <p:cNvPr id="6" name="Date Placeholder 5"/>
          <p:cNvSpPr>
            <a:spLocks noGrp="1"/>
          </p:cNvSpPr>
          <p:nvPr>
            <p:ph type="dt" sz="half" idx="10"/>
          </p:nvPr>
        </p:nvSpPr>
        <p:spPr/>
        <p:txBody>
          <a:bodyPr/>
          <a:lstStyle/>
          <a:p>
            <a:fld id="{8E0D62F5-05E4-4304-93B8-4C3C9477A2DA}" type="datetime1">
              <a:rPr lang="en-US" smtClean="0"/>
              <a:pPr/>
              <a:t>9/28/2019</a:t>
            </a:fld>
            <a:endParaRPr lang="en-US"/>
          </a:p>
        </p:txBody>
      </p:sp>
      <p:sp>
        <p:nvSpPr>
          <p:cNvPr id="10" name="Footer Placeholder 9"/>
          <p:cNvSpPr>
            <a:spLocks noGrp="1"/>
          </p:cNvSpPr>
          <p:nvPr>
            <p:ph type="ftr" sz="quarter" idx="11"/>
          </p:nvPr>
        </p:nvSpPr>
        <p:spPr/>
        <p:txBody>
          <a:bodyPr/>
          <a:lstStyle/>
          <a:p>
            <a:r>
              <a:rPr lang="en-US"/>
              <a:t>Copyright ©2015 - 2019 Carl M. Burnett</a:t>
            </a:r>
          </a:p>
        </p:txBody>
      </p:sp>
      <p:sp>
        <p:nvSpPr>
          <p:cNvPr id="12" name="Slide Number Placeholder 11"/>
          <p:cNvSpPr>
            <a:spLocks noGrp="1"/>
          </p:cNvSpPr>
          <p:nvPr>
            <p:ph type="sldNum" sz="quarter" idx="12"/>
          </p:nvPr>
        </p:nvSpPr>
        <p:spPr/>
        <p:txBody>
          <a:bodyPr/>
          <a:lstStyle/>
          <a:p>
            <a:endParaRPr lang="en-US" dirty="0"/>
          </a:p>
          <a:p>
            <a:fld id="{BF5C1183-B085-4070-A402-C03A3F977D3D}" type="slidenum">
              <a:rPr lang="en-US" smtClean="0"/>
              <a:pPr/>
              <a:t>69</a:t>
            </a:fld>
            <a:endParaRPr lang="en-US" dirty="0"/>
          </a:p>
        </p:txBody>
      </p:sp>
      <p:sp>
        <p:nvSpPr>
          <p:cNvPr id="9" name="Rectangle 8">
            <a:extLst>
              <a:ext uri="{FF2B5EF4-FFF2-40B4-BE49-F238E27FC236}">
                <a16:creationId xmlns:a16="http://schemas.microsoft.com/office/drawing/2014/main" id="{BAE5EA7C-10B9-45D4-AFAC-039451DE3DDC}"/>
              </a:ext>
            </a:extLst>
          </p:cNvPr>
          <p:cNvSpPr/>
          <p:nvPr/>
        </p:nvSpPr>
        <p:spPr>
          <a:xfrm>
            <a:off x="423272" y="1933675"/>
            <a:ext cx="3359894" cy="400110"/>
          </a:xfrm>
          <a:prstGeom prst="rect">
            <a:avLst/>
          </a:prstGeom>
        </p:spPr>
        <p:txBody>
          <a:bodyPr wrap="none">
            <a:spAutoFit/>
          </a:bodyPr>
          <a:lstStyle/>
          <a:p>
            <a:r>
              <a:rPr lang="en-US" sz="2000" b="1" dirty="0">
                <a:solidFill>
                  <a:schemeClr val="accent2">
                    <a:lumMod val="50000"/>
                  </a:schemeClr>
                </a:solidFill>
                <a:effectLst>
                  <a:outerShdw blurRad="38100" dist="38100" dir="2700000" algn="tl">
                    <a:srgbClr val="000000">
                      <a:alpha val="43137"/>
                    </a:srgbClr>
                  </a:outerShdw>
                </a:effectLst>
                <a:latin typeface="+mj-lt"/>
              </a:rPr>
              <a:t>How to add values to an array</a:t>
            </a:r>
          </a:p>
        </p:txBody>
      </p:sp>
      <p:sp>
        <p:nvSpPr>
          <p:cNvPr id="11" name="Rectangle 10">
            <a:extLst>
              <a:ext uri="{FF2B5EF4-FFF2-40B4-BE49-F238E27FC236}">
                <a16:creationId xmlns:a16="http://schemas.microsoft.com/office/drawing/2014/main" id="{062FCDCB-BF5C-4AC1-BA33-92C78942DE9B}"/>
              </a:ext>
            </a:extLst>
          </p:cNvPr>
          <p:cNvSpPr/>
          <p:nvPr/>
        </p:nvSpPr>
        <p:spPr>
          <a:xfrm>
            <a:off x="442182" y="2304910"/>
            <a:ext cx="4572000" cy="646331"/>
          </a:xfrm>
          <a:prstGeom prst="rect">
            <a:avLst/>
          </a:prstGeom>
        </p:spPr>
        <p:txBody>
          <a:bodyPr>
            <a:spAutoFit/>
          </a:bodyPr>
          <a:lstStyle/>
          <a:p>
            <a:r>
              <a:rPr lang="en-US" sz="1200" b="1" dirty="0">
                <a:latin typeface="Courier New" panose="02070309020205020404" pitchFamily="49" charset="0"/>
                <a:cs typeface="Courier New" panose="02070309020205020404" pitchFamily="49" charset="0"/>
              </a:rPr>
              <a:t>totals[0] = 141.95;</a:t>
            </a:r>
          </a:p>
          <a:p>
            <a:r>
              <a:rPr lang="en-US" sz="1200" b="1" dirty="0">
                <a:latin typeface="Courier New" panose="02070309020205020404" pitchFamily="49" charset="0"/>
                <a:cs typeface="Courier New" panose="02070309020205020404" pitchFamily="49" charset="0"/>
              </a:rPr>
              <a:t>totals[1] = 212.25;</a:t>
            </a:r>
          </a:p>
          <a:p>
            <a:r>
              <a:rPr lang="en-US" sz="1200" b="1" dirty="0">
                <a:latin typeface="Courier New" panose="02070309020205020404" pitchFamily="49" charset="0"/>
                <a:cs typeface="Courier New" panose="02070309020205020404" pitchFamily="49" charset="0"/>
              </a:rPr>
              <a:t>totals[2] = 411;</a:t>
            </a:r>
          </a:p>
        </p:txBody>
      </p:sp>
      <p:sp>
        <p:nvSpPr>
          <p:cNvPr id="14" name="Title 1">
            <a:extLst>
              <a:ext uri="{FF2B5EF4-FFF2-40B4-BE49-F238E27FC236}">
                <a16:creationId xmlns:a16="http://schemas.microsoft.com/office/drawing/2014/main" id="{056A4D54-0D11-44A5-8016-FC3B5EC4FC9D}"/>
              </a:ext>
            </a:extLst>
          </p:cNvPr>
          <p:cNvSpPr txBox="1">
            <a:spLocks/>
          </p:cNvSpPr>
          <p:nvPr/>
        </p:nvSpPr>
        <p:spPr>
          <a:xfrm>
            <a:off x="491128" y="2842637"/>
            <a:ext cx="8229600" cy="400110"/>
          </a:xfrm>
          <a:prstGeom prst="rect">
            <a:avLst/>
          </a:prstGeom>
        </p:spPr>
        <p:txBody>
          <a:bodyPr vert="horz" lIns="0" rIns="0" bIns="0" anchor="b">
            <a:normAutofit fontScale="97500"/>
          </a:bodyPr>
          <a:lst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r>
              <a:rPr lang="en-US" sz="2000" dirty="0"/>
              <a:t>The syntax for getting the length property of an array</a:t>
            </a:r>
          </a:p>
        </p:txBody>
      </p:sp>
      <p:sp>
        <p:nvSpPr>
          <p:cNvPr id="15" name="Rectangle 14">
            <a:extLst>
              <a:ext uri="{FF2B5EF4-FFF2-40B4-BE49-F238E27FC236}">
                <a16:creationId xmlns:a16="http://schemas.microsoft.com/office/drawing/2014/main" id="{D66F645C-D79E-4220-83EC-EEA3DB916730}"/>
              </a:ext>
            </a:extLst>
          </p:cNvPr>
          <p:cNvSpPr/>
          <p:nvPr/>
        </p:nvSpPr>
        <p:spPr>
          <a:xfrm>
            <a:off x="454419" y="3242747"/>
            <a:ext cx="4572000" cy="1569660"/>
          </a:xfrm>
          <a:prstGeom prst="rect">
            <a:avLst/>
          </a:prstGeom>
        </p:spPr>
        <p:txBody>
          <a:bodyPr>
            <a:spAutoFit/>
          </a:bodyPr>
          <a:lstStyle/>
          <a:p>
            <a:r>
              <a:rPr lang="en-US" sz="1200" b="1" i="1" dirty="0" err="1">
                <a:latin typeface="Courier New" panose="02070309020205020404" pitchFamily="49" charset="0"/>
                <a:cs typeface="Courier New" panose="02070309020205020404" pitchFamily="49" charset="0"/>
              </a:rPr>
              <a:t>arrayName</a:t>
            </a:r>
            <a:r>
              <a:rPr lang="en-US" sz="1200" b="1" dirty="0" err="1">
                <a:latin typeface="Courier New" panose="02070309020205020404" pitchFamily="49" charset="0"/>
                <a:cs typeface="Courier New" panose="02070309020205020404" pitchFamily="49" charset="0"/>
              </a:rPr>
              <a:t>.length</a:t>
            </a:r>
            <a:endParaRPr lang="en-US" sz="1200" b="1" dirty="0">
              <a:latin typeface="Courier New" panose="02070309020205020404" pitchFamily="49" charset="0"/>
              <a:cs typeface="Courier New" panose="02070309020205020404" pitchFamily="49" charset="0"/>
            </a:endParaRPr>
          </a:p>
          <a:p>
            <a:endParaRPr lang="en-US" sz="1200" b="1" dirty="0">
              <a:latin typeface="Courier New" panose="02070309020205020404" pitchFamily="49" charset="0"/>
              <a:cs typeface="Courier New" panose="02070309020205020404" pitchFamily="49" charset="0"/>
            </a:endParaRPr>
          </a:p>
          <a:p>
            <a:r>
              <a:rPr lang="en-US" b="1" dirty="0">
                <a:solidFill>
                  <a:schemeClr val="accent2">
                    <a:lumMod val="50000"/>
                  </a:schemeClr>
                </a:solidFill>
                <a:effectLst>
                  <a:outerShdw blurRad="38100" dist="38100" dir="2700000" algn="tl">
                    <a:srgbClr val="000000">
                      <a:alpha val="43137"/>
                    </a:srgbClr>
                  </a:outerShdw>
                </a:effectLst>
                <a:latin typeface="+mj-lt"/>
                <a:cs typeface="Courier New" panose="02070309020205020404" pitchFamily="49" charset="0"/>
              </a:rPr>
              <a:t>A statement that gets the length of an array</a:t>
            </a:r>
          </a:p>
          <a:p>
            <a:r>
              <a:rPr lang="en-US" sz="1200" b="1" dirty="0" err="1">
                <a:latin typeface="Courier New" panose="02070309020205020404" pitchFamily="49" charset="0"/>
                <a:cs typeface="Courier New" panose="02070309020205020404" pitchFamily="49" charset="0"/>
              </a:rPr>
              <a:t>var</a:t>
            </a:r>
            <a:r>
              <a:rPr lang="en-US" sz="1200" b="1" dirty="0">
                <a:latin typeface="Courier New" panose="02070309020205020404" pitchFamily="49" charset="0"/>
                <a:cs typeface="Courier New" panose="02070309020205020404" pitchFamily="49" charset="0"/>
              </a:rPr>
              <a:t> count = </a:t>
            </a:r>
            <a:r>
              <a:rPr lang="en-US" sz="1200" b="1" dirty="0" err="1">
                <a:latin typeface="Courier New" panose="02070309020205020404" pitchFamily="49" charset="0"/>
                <a:cs typeface="Courier New" panose="02070309020205020404" pitchFamily="49" charset="0"/>
              </a:rPr>
              <a:t>totals.length</a:t>
            </a:r>
            <a:r>
              <a:rPr lang="en-US" sz="1200" b="1" dirty="0">
                <a:latin typeface="Courier New" panose="02070309020205020404" pitchFamily="49" charset="0"/>
                <a:cs typeface="Courier New" panose="02070309020205020404" pitchFamily="49" charset="0"/>
              </a:rPr>
              <a:t>;</a:t>
            </a:r>
          </a:p>
          <a:p>
            <a:endParaRPr lang="en-US" sz="1200" b="1" dirty="0">
              <a:latin typeface="Courier New" panose="02070309020205020404" pitchFamily="49" charset="0"/>
              <a:cs typeface="Courier New" panose="02070309020205020404" pitchFamily="49" charset="0"/>
            </a:endParaRPr>
          </a:p>
          <a:p>
            <a:r>
              <a:rPr lang="en-US" b="1" dirty="0">
                <a:solidFill>
                  <a:schemeClr val="accent2">
                    <a:lumMod val="50000"/>
                  </a:schemeClr>
                </a:solidFill>
                <a:effectLst>
                  <a:outerShdw blurRad="38100" dist="38100" dir="2700000" algn="tl">
                    <a:srgbClr val="000000">
                      <a:alpha val="43137"/>
                    </a:srgbClr>
                  </a:outerShdw>
                </a:effectLst>
                <a:latin typeface="+mj-lt"/>
                <a:cs typeface="Courier New" panose="02070309020205020404" pitchFamily="49" charset="0"/>
              </a:rPr>
              <a:t>How to add a value to the end of an array</a:t>
            </a:r>
          </a:p>
          <a:p>
            <a:r>
              <a:rPr lang="en-US" sz="1200" b="1" dirty="0">
                <a:latin typeface="Courier New" panose="02070309020205020404" pitchFamily="49" charset="0"/>
                <a:cs typeface="Courier New" panose="02070309020205020404" pitchFamily="49" charset="0"/>
              </a:rPr>
              <a:t>totals[</a:t>
            </a:r>
            <a:r>
              <a:rPr lang="en-US" sz="1200" b="1" dirty="0" err="1">
                <a:latin typeface="Courier New" panose="02070309020205020404" pitchFamily="49" charset="0"/>
                <a:cs typeface="Courier New" panose="02070309020205020404" pitchFamily="49" charset="0"/>
              </a:rPr>
              <a:t>totals.length</a:t>
            </a:r>
            <a:r>
              <a:rPr lang="en-US" sz="1200" b="1" dirty="0">
                <a:latin typeface="Courier New" panose="02070309020205020404" pitchFamily="49" charset="0"/>
                <a:cs typeface="Courier New" panose="02070309020205020404" pitchFamily="49" charset="0"/>
              </a:rPr>
              <a:t>] = 135.75;</a:t>
            </a:r>
          </a:p>
        </p:txBody>
      </p:sp>
    </p:spTree>
    <p:extLst>
      <p:ext uri="{BB962C8B-B14F-4D97-AF65-F5344CB8AC3E}">
        <p14:creationId xmlns:p14="http://schemas.microsoft.com/office/powerpoint/2010/main" val="160856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528066"/>
            <a:ext cx="8229600" cy="595884"/>
          </a:xfrm>
        </p:spPr>
        <p:txBody>
          <a:bodyPr>
            <a:noAutofit/>
          </a:bodyPr>
          <a:lstStyle/>
          <a:p>
            <a:r>
              <a:rPr lang="en-US" sz="3600" b="1" dirty="0"/>
              <a:t>Object Oriented Programming Concepts</a:t>
            </a:r>
          </a:p>
        </p:txBody>
      </p:sp>
      <p:sp>
        <p:nvSpPr>
          <p:cNvPr id="65539" name="Rectangle 3"/>
          <p:cNvSpPr>
            <a:spLocks noGrp="1" noChangeArrowheads="1"/>
          </p:cNvSpPr>
          <p:nvPr>
            <p:ph idx="1"/>
          </p:nvPr>
        </p:nvSpPr>
        <p:spPr>
          <a:xfrm>
            <a:off x="457200" y="1276350"/>
            <a:ext cx="8229600" cy="3291840"/>
          </a:xfrm>
        </p:spPr>
        <p:txBody>
          <a:bodyPr>
            <a:noAutofit/>
          </a:bodyPr>
          <a:lstStyle/>
          <a:p>
            <a:r>
              <a:rPr lang="en-US" sz="3200" b="1" dirty="0"/>
              <a:t>Class</a:t>
            </a:r>
          </a:p>
          <a:p>
            <a:r>
              <a:rPr lang="en-US" sz="3200" b="1" dirty="0"/>
              <a:t>Objects</a:t>
            </a:r>
          </a:p>
          <a:p>
            <a:r>
              <a:rPr lang="en-US" sz="3200" dirty="0"/>
              <a:t>Inheritance</a:t>
            </a:r>
          </a:p>
          <a:p>
            <a:r>
              <a:rPr lang="en-US" sz="3200" dirty="0"/>
              <a:t>Data Encapsulation</a:t>
            </a:r>
          </a:p>
          <a:p>
            <a:pPr lvl="1"/>
            <a:r>
              <a:rPr lang="en-US" sz="3200" dirty="0"/>
              <a:t>Metadata</a:t>
            </a:r>
          </a:p>
          <a:p>
            <a:r>
              <a:rPr lang="en-US" sz="3200" dirty="0"/>
              <a:t>Polymorphism</a:t>
            </a:r>
          </a:p>
          <a:p>
            <a:endParaRPr lang="en-US" sz="3200" b="1" dirty="0"/>
          </a:p>
        </p:txBody>
      </p:sp>
      <p:sp>
        <p:nvSpPr>
          <p:cNvPr id="2" name="Date Placeholder 1">
            <a:extLst>
              <a:ext uri="{FF2B5EF4-FFF2-40B4-BE49-F238E27FC236}">
                <a16:creationId xmlns:a16="http://schemas.microsoft.com/office/drawing/2014/main" id="{84554D83-DFF3-4492-B525-E940E1A9A01F}"/>
              </a:ext>
            </a:extLst>
          </p:cNvPr>
          <p:cNvSpPr>
            <a:spLocks noGrp="1"/>
          </p:cNvSpPr>
          <p:nvPr>
            <p:ph type="dt" sz="half" idx="10"/>
          </p:nvPr>
        </p:nvSpPr>
        <p:spPr/>
        <p:txBody>
          <a:bodyPr/>
          <a:lstStyle/>
          <a:p>
            <a:fld id="{9A6A76E0-92BB-4164-843F-4D0321BFB005}" type="datetime1">
              <a:rPr lang="en-US" smtClean="0"/>
              <a:t>9/28/2019</a:t>
            </a:fld>
            <a:endParaRPr lang="en-US"/>
          </a:p>
        </p:txBody>
      </p:sp>
      <p:sp>
        <p:nvSpPr>
          <p:cNvPr id="3" name="Footer Placeholder 2">
            <a:extLst>
              <a:ext uri="{FF2B5EF4-FFF2-40B4-BE49-F238E27FC236}">
                <a16:creationId xmlns:a16="http://schemas.microsoft.com/office/drawing/2014/main" id="{86936C60-765C-4AC9-9442-FE7C04370B47}"/>
              </a:ext>
            </a:extLst>
          </p:cNvPr>
          <p:cNvSpPr>
            <a:spLocks noGrp="1"/>
          </p:cNvSpPr>
          <p:nvPr>
            <p:ph type="ftr" sz="quarter" idx="11"/>
          </p:nvPr>
        </p:nvSpPr>
        <p:spPr/>
        <p:txBody>
          <a:bodyPr/>
          <a:lstStyle/>
          <a:p>
            <a:r>
              <a:rPr lang="en-US"/>
              <a:t>Copyright ©2015 - 2019 Carl M. Burnett</a:t>
            </a:r>
          </a:p>
        </p:txBody>
      </p:sp>
      <p:sp>
        <p:nvSpPr>
          <p:cNvPr id="4" name="Slide Number Placeholder 3">
            <a:extLst>
              <a:ext uri="{FF2B5EF4-FFF2-40B4-BE49-F238E27FC236}">
                <a16:creationId xmlns:a16="http://schemas.microsoft.com/office/drawing/2014/main" id="{55096A94-713D-4F19-9C46-964AA1AF3578}"/>
              </a:ext>
            </a:extLst>
          </p:cNvPr>
          <p:cNvSpPr>
            <a:spLocks noGrp="1"/>
          </p:cNvSpPr>
          <p:nvPr>
            <p:ph type="sldNum" sz="quarter" idx="12"/>
          </p:nvPr>
        </p:nvSpPr>
        <p:spPr/>
        <p:txBody>
          <a:bodyPr/>
          <a:lstStyle/>
          <a:p>
            <a:fld id="{3D46CBA2-ECE5-4BE9-B546-6761E0E67089}" type="slidenum">
              <a:rPr lang="en-US" smtClean="0"/>
              <a:t>7</a:t>
            </a:fld>
            <a:endParaRPr lang="en-US"/>
          </a:p>
        </p:txBody>
      </p:sp>
    </p:spTree>
    <p:extLst>
      <p:ext uri="{BB962C8B-B14F-4D97-AF65-F5344CB8AC3E}">
        <p14:creationId xmlns:p14="http://schemas.microsoft.com/office/powerpoint/2010/main" val="409155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 calcmode="lin" valueType="num">
                                      <p:cBhvr>
                                        <p:cTn id="14" dur="500" fill="hold"/>
                                        <p:tgtEl>
                                          <p:spTgt spid="655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55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55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 calcmode="lin" valueType="num">
                                      <p:cBhvr>
                                        <p:cTn id="21" dur="500" fill="hold"/>
                                        <p:tgtEl>
                                          <p:spTgt spid="655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553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55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5539">
                                            <p:txEl>
                                              <p:pRg st="3" end="3"/>
                                            </p:txEl>
                                          </p:spTgt>
                                        </p:tgtEl>
                                        <p:attrNameLst>
                                          <p:attrName>style.visibility</p:attrName>
                                        </p:attrNameLst>
                                      </p:cBhvr>
                                      <p:to>
                                        <p:strVal val="visible"/>
                                      </p:to>
                                    </p:set>
                                    <p:anim calcmode="lin" valueType="num">
                                      <p:cBhvr>
                                        <p:cTn id="28" dur="500" fill="hold"/>
                                        <p:tgtEl>
                                          <p:spTgt spid="6553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553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5539">
                                            <p:txEl>
                                              <p:pRg st="3" end="3"/>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5539">
                                            <p:txEl>
                                              <p:pRg st="4" end="4"/>
                                            </p:txEl>
                                          </p:spTgt>
                                        </p:tgtEl>
                                        <p:attrNameLst>
                                          <p:attrName>style.visibility</p:attrName>
                                        </p:attrNameLst>
                                      </p:cBhvr>
                                      <p:to>
                                        <p:strVal val="visible"/>
                                      </p:to>
                                    </p:set>
                                    <p:anim calcmode="lin" valueType="num">
                                      <p:cBhvr>
                                        <p:cTn id="33" dur="500" fill="hold"/>
                                        <p:tgtEl>
                                          <p:spTgt spid="6553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6553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6553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5539">
                                            <p:txEl>
                                              <p:pRg st="5" end="5"/>
                                            </p:txEl>
                                          </p:spTgt>
                                        </p:tgtEl>
                                        <p:attrNameLst>
                                          <p:attrName>style.visibility</p:attrName>
                                        </p:attrNameLst>
                                      </p:cBhvr>
                                      <p:to>
                                        <p:strVal val="visible"/>
                                      </p:to>
                                    </p:set>
                                    <p:anim calcmode="lin" valueType="num">
                                      <p:cBhvr>
                                        <p:cTn id="40" dur="500" fill="hold"/>
                                        <p:tgtEl>
                                          <p:spTgt spid="65539">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65539">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367284"/>
          </a:xfrm>
        </p:spPr>
        <p:txBody>
          <a:bodyPr>
            <a:normAutofit/>
          </a:bodyPr>
          <a:lstStyle/>
          <a:p>
            <a:r>
              <a:rPr lang="en-US" sz="2000" dirty="0"/>
              <a:t>Code that puts the number 1 through 10 into an array</a:t>
            </a:r>
          </a:p>
        </p:txBody>
      </p:sp>
      <p:sp>
        <p:nvSpPr>
          <p:cNvPr id="8" name="Content Placeholder 7">
            <a:extLst>
              <a:ext uri="{FF2B5EF4-FFF2-40B4-BE49-F238E27FC236}">
                <a16:creationId xmlns:a16="http://schemas.microsoft.com/office/drawing/2014/main" id="{149D80AC-C168-4F8F-A078-066CC6B6C6D1}"/>
              </a:ext>
            </a:extLst>
          </p:cNvPr>
          <p:cNvSpPr>
            <a:spLocks noGrp="1"/>
          </p:cNvSpPr>
          <p:nvPr>
            <p:ph idx="1"/>
          </p:nvPr>
        </p:nvSpPr>
        <p:spPr>
          <a:xfrm>
            <a:off x="457200" y="925830"/>
            <a:ext cx="8229600" cy="3291840"/>
          </a:xfrm>
        </p:spPr>
        <p:txBody>
          <a:bodyPr>
            <a:normAutofit/>
          </a:bodyPr>
          <a:lstStyle/>
          <a:p>
            <a:pPr marL="0" indent="0">
              <a:buNone/>
            </a:pP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numbers = [];</a:t>
            </a:r>
          </a:p>
          <a:p>
            <a:pPr marL="0" indent="0">
              <a:buNone/>
            </a:pPr>
            <a:r>
              <a:rPr lang="en-US" sz="1200" dirty="0">
                <a:latin typeface="Courier New" panose="02070309020205020404" pitchFamily="49" charset="0"/>
                <a:cs typeface="Courier New" panose="02070309020205020404" pitchFamily="49" charset="0"/>
              </a:rPr>
              <a:t>for (</a:t>
            </a: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0;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&lt; 10;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    numbers[</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+ 1; </a:t>
            </a:r>
          </a:p>
          <a:p>
            <a:pPr marL="0" indent="0">
              <a:buNone/>
            </a:pPr>
            <a:r>
              <a:rPr lang="en-US" sz="1200" dirty="0">
                <a:latin typeface="Courier New" panose="02070309020205020404" pitchFamily="49" charset="0"/>
                <a:cs typeface="Courier New" panose="02070309020205020404" pitchFamily="49" charset="0"/>
              </a:rPr>
              <a:t>}</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20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Code that displays the numbers in the array</a:t>
            </a:r>
          </a:p>
          <a:p>
            <a:pPr marL="0" indent="0">
              <a:buNone/>
            </a:pP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numbersString</a:t>
            </a:r>
            <a:r>
              <a:rPr lang="en-US" sz="1200" dirty="0">
                <a:latin typeface="Courier New" panose="02070309020205020404" pitchFamily="49" charset="0"/>
                <a:cs typeface="Courier New" panose="02070309020205020404" pitchFamily="49" charset="0"/>
              </a:rPr>
              <a:t> = "";</a:t>
            </a:r>
          </a:p>
          <a:p>
            <a:pPr marL="0" indent="0">
              <a:buNone/>
            </a:pPr>
            <a:r>
              <a:rPr lang="en-US" sz="1200" dirty="0">
                <a:latin typeface="Courier New" panose="02070309020205020404" pitchFamily="49" charset="0"/>
                <a:cs typeface="Courier New" panose="02070309020205020404" pitchFamily="49" charset="0"/>
              </a:rPr>
              <a:t>for (</a:t>
            </a: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0;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numbers.length</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numbersString</a:t>
            </a:r>
            <a:r>
              <a:rPr lang="en-US" sz="1200" dirty="0">
                <a:latin typeface="Courier New" panose="02070309020205020404" pitchFamily="49" charset="0"/>
                <a:cs typeface="Courier New" panose="02070309020205020404" pitchFamily="49" charset="0"/>
              </a:rPr>
              <a:t> += numbers[</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 "; </a:t>
            </a:r>
          </a:p>
          <a:p>
            <a:pPr marL="0" indent="0">
              <a:buNone/>
            </a:pP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alert (</a:t>
            </a:r>
            <a:r>
              <a:rPr lang="en-US" sz="1200" dirty="0" err="1">
                <a:latin typeface="Courier New" panose="02070309020205020404" pitchFamily="49" charset="0"/>
                <a:cs typeface="Courier New" panose="02070309020205020404" pitchFamily="49" charset="0"/>
              </a:rPr>
              <a:t>numbersString</a:t>
            </a:r>
            <a:r>
              <a:rPr lang="en-US" sz="1200" dirty="0">
                <a:latin typeface="Courier New" panose="02070309020205020404" pitchFamily="49" charset="0"/>
                <a:cs typeface="Courier New" panose="02070309020205020404" pitchFamily="49" charset="0"/>
              </a:rPr>
              <a:t>);</a:t>
            </a:r>
          </a:p>
          <a:p>
            <a:pPr marL="0" indent="0">
              <a:buNone/>
            </a:pPr>
            <a:endParaRPr lang="en-US" sz="12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E302CBCD-F54B-4D81-B80F-94330BC596F3}" type="datetime1">
              <a:rPr lang="en-US" smtClean="0"/>
              <a:pPr/>
              <a:t>9/28/2019</a:t>
            </a:fld>
            <a:endParaRPr lang="en-US"/>
          </a:p>
        </p:txBody>
      </p:sp>
      <p:sp>
        <p:nvSpPr>
          <p:cNvPr id="12" name="Footer Placeholder 11"/>
          <p:cNvSpPr>
            <a:spLocks noGrp="1"/>
          </p:cNvSpPr>
          <p:nvPr>
            <p:ph type="ftr" sz="quarter" idx="11"/>
          </p:nvPr>
        </p:nvSpPr>
        <p:spPr/>
        <p:txBody>
          <a:bodyPr/>
          <a:lstStyle/>
          <a:p>
            <a:r>
              <a:rPr lang="en-US"/>
              <a:t>Copyright ©2015 - 2019 Carl M. Burnett</a:t>
            </a:r>
          </a:p>
        </p:txBody>
      </p:sp>
      <p:sp>
        <p:nvSpPr>
          <p:cNvPr id="14" name="Slide Number Placeholder 13"/>
          <p:cNvSpPr>
            <a:spLocks noGrp="1"/>
          </p:cNvSpPr>
          <p:nvPr>
            <p:ph type="sldNum" sz="quarter" idx="12"/>
          </p:nvPr>
        </p:nvSpPr>
        <p:spPr/>
        <p:txBody>
          <a:bodyPr/>
          <a:lstStyle/>
          <a:p>
            <a:endParaRPr lang="en-US" dirty="0"/>
          </a:p>
          <a:p>
            <a:fld id="{BF5C1183-B085-4070-A402-C03A3F977D3D}" type="slidenum">
              <a:rPr lang="en-US" smtClean="0"/>
              <a:pPr/>
              <a:t>70</a:t>
            </a:fld>
            <a:endParaRPr lang="en-US" dirty="0"/>
          </a:p>
        </p:txBody>
      </p:sp>
    </p:spTree>
    <p:extLst>
      <p:ext uri="{BB962C8B-B14F-4D97-AF65-F5344CB8AC3E}">
        <p14:creationId xmlns:p14="http://schemas.microsoft.com/office/powerpoint/2010/main" val="1176042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367284"/>
          </a:xfrm>
        </p:spPr>
        <p:txBody>
          <a:bodyPr>
            <a:normAutofit/>
          </a:bodyPr>
          <a:lstStyle/>
          <a:p>
            <a:r>
              <a:rPr lang="en-US" sz="2000" dirty="0"/>
              <a:t>Code that puts four totals in an array</a:t>
            </a:r>
          </a:p>
        </p:txBody>
      </p:sp>
      <p:sp>
        <p:nvSpPr>
          <p:cNvPr id="8" name="Content Placeholder 7">
            <a:extLst>
              <a:ext uri="{FF2B5EF4-FFF2-40B4-BE49-F238E27FC236}">
                <a16:creationId xmlns:a16="http://schemas.microsoft.com/office/drawing/2014/main" id="{61EAD6D3-5BEC-4EEA-BA24-1C6BE35FFE2A}"/>
              </a:ext>
            </a:extLst>
          </p:cNvPr>
          <p:cNvSpPr>
            <a:spLocks noGrp="1"/>
          </p:cNvSpPr>
          <p:nvPr>
            <p:ph idx="1"/>
          </p:nvPr>
        </p:nvSpPr>
        <p:spPr>
          <a:xfrm>
            <a:off x="457200" y="925829"/>
            <a:ext cx="8229600" cy="3841433"/>
          </a:xfrm>
        </p:spPr>
        <p:txBody>
          <a:bodyPr>
            <a:normAutofit fontScale="92500" lnSpcReduction="10000"/>
          </a:bodyPr>
          <a:lstStyle/>
          <a:p>
            <a:pPr marL="0" indent="0">
              <a:buNone/>
            </a:pP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totals = [];</a:t>
            </a:r>
          </a:p>
          <a:p>
            <a:pPr marL="0" indent="0">
              <a:buNone/>
            </a:pPr>
            <a:r>
              <a:rPr lang="en-US" sz="1200" dirty="0">
                <a:latin typeface="Courier New" panose="02070309020205020404" pitchFamily="49" charset="0"/>
                <a:cs typeface="Courier New" panose="02070309020205020404" pitchFamily="49" charset="0"/>
              </a:rPr>
              <a:t>totals[0] = 141.95;</a:t>
            </a:r>
          </a:p>
          <a:p>
            <a:pPr marL="0" indent="0">
              <a:buNone/>
            </a:pPr>
            <a:r>
              <a:rPr lang="en-US" sz="1200" dirty="0">
                <a:latin typeface="Courier New" panose="02070309020205020404" pitchFamily="49" charset="0"/>
                <a:cs typeface="Courier New" panose="02070309020205020404" pitchFamily="49" charset="0"/>
              </a:rPr>
              <a:t>totals[1] = 212.25;</a:t>
            </a:r>
          </a:p>
          <a:p>
            <a:pPr marL="0" indent="0">
              <a:buNone/>
            </a:pPr>
            <a:r>
              <a:rPr lang="en-US" sz="1200" dirty="0">
                <a:latin typeface="Courier New" panose="02070309020205020404" pitchFamily="49" charset="0"/>
                <a:cs typeface="Courier New" panose="02070309020205020404" pitchFamily="49" charset="0"/>
              </a:rPr>
              <a:t>totals[2] = 411;</a:t>
            </a:r>
          </a:p>
          <a:p>
            <a:pPr marL="0" indent="0">
              <a:buNone/>
            </a:pPr>
            <a:r>
              <a:rPr lang="en-US" sz="1200" dirty="0">
                <a:latin typeface="Courier New" panose="02070309020205020404" pitchFamily="49" charset="0"/>
                <a:cs typeface="Courier New" panose="02070309020205020404" pitchFamily="49" charset="0"/>
              </a:rPr>
              <a:t>totals[3] = 135.75;</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20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Code that sums the totals in the array</a:t>
            </a:r>
          </a:p>
          <a:p>
            <a:pPr marL="0" indent="0">
              <a:buNone/>
            </a:pP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sum = 0;</a:t>
            </a:r>
          </a:p>
          <a:p>
            <a:pPr marL="0" indent="0">
              <a:buNone/>
            </a:pPr>
            <a:r>
              <a:rPr lang="en-US" sz="1200" dirty="0">
                <a:latin typeface="Courier New" panose="02070309020205020404" pitchFamily="49" charset="0"/>
                <a:cs typeface="Courier New" panose="02070309020205020404" pitchFamily="49" charset="0"/>
              </a:rPr>
              <a:t>for (</a:t>
            </a: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0;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totals.length</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    sum += totals[</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a:t>
            </a:r>
          </a:p>
          <a:p>
            <a:pPr marL="0" indent="0">
              <a:buNone/>
            </a:pPr>
            <a:r>
              <a:rPr lang="en-US" sz="2000" dirty="0">
                <a:solidFill>
                  <a:schemeClr val="accent2">
                    <a:lumMod val="50000"/>
                  </a:schemeClr>
                </a:solidFill>
                <a:effectLst>
                  <a:outerShdw blurRad="38100" dist="38100" dir="2700000" algn="tl">
                    <a:srgbClr val="000000">
                      <a:alpha val="43137"/>
                    </a:srgbClr>
                  </a:outerShdw>
                </a:effectLst>
              </a:rPr>
              <a:t>Code that displays the totals and the sum</a:t>
            </a:r>
            <a:endParaRPr lang="en-US" sz="20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totalsString</a:t>
            </a:r>
            <a:r>
              <a:rPr lang="en-US" sz="1200" dirty="0">
                <a:latin typeface="Courier New" panose="02070309020205020404" pitchFamily="49" charset="0"/>
                <a:cs typeface="Courier New" panose="02070309020205020404" pitchFamily="49" charset="0"/>
              </a:rPr>
              <a:t> = "";</a:t>
            </a:r>
          </a:p>
          <a:p>
            <a:pPr marL="0" indent="0">
              <a:buNone/>
            </a:pPr>
            <a:r>
              <a:rPr lang="en-US" sz="1200" dirty="0">
                <a:latin typeface="Courier New" panose="02070309020205020404" pitchFamily="49" charset="0"/>
                <a:cs typeface="Courier New" panose="02070309020205020404" pitchFamily="49" charset="0"/>
              </a:rPr>
              <a:t>for (</a:t>
            </a:r>
            <a:r>
              <a:rPr lang="en-US" sz="1200" dirty="0" err="1">
                <a:latin typeface="Courier New" panose="02070309020205020404" pitchFamily="49" charset="0"/>
                <a:cs typeface="Courier New" panose="02070309020205020404" pitchFamily="49" charset="0"/>
              </a:rPr>
              <a:t>var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0;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totals.length</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totalsString</a:t>
            </a:r>
            <a:r>
              <a:rPr lang="en-US" sz="1200" dirty="0">
                <a:latin typeface="Courier New" panose="02070309020205020404" pitchFamily="49" charset="0"/>
                <a:cs typeface="Courier New" panose="02070309020205020404" pitchFamily="49" charset="0"/>
              </a:rPr>
              <a:t> += totals[</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"\n";</a:t>
            </a:r>
          </a:p>
          <a:p>
            <a:pPr marL="0" indent="0">
              <a:buNone/>
            </a:pP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alert ("The totals are:\n" + </a:t>
            </a:r>
            <a:r>
              <a:rPr lang="en-US" sz="1200" dirty="0" err="1">
                <a:latin typeface="Courier New" panose="02070309020205020404" pitchFamily="49" charset="0"/>
                <a:cs typeface="Courier New" panose="02070309020205020404" pitchFamily="49" charset="0"/>
              </a:rPr>
              <a:t>totalsString</a:t>
            </a:r>
            <a:r>
              <a:rPr lang="en-US" sz="1200" dirty="0">
                <a:latin typeface="Courier New" panose="02070309020205020404" pitchFamily="49" charset="0"/>
                <a:cs typeface="Courier New" panose="02070309020205020404" pitchFamily="49" charset="0"/>
              </a:rPr>
              <a:t> + "\n" +</a:t>
            </a:r>
          </a:p>
          <a:p>
            <a:pPr marL="0" indent="0">
              <a:buNone/>
            </a:pPr>
            <a:r>
              <a:rPr lang="en-US" sz="1200" dirty="0">
                <a:latin typeface="Courier New" panose="02070309020205020404" pitchFamily="49" charset="0"/>
                <a:cs typeface="Courier New" panose="02070309020205020404" pitchFamily="49" charset="0"/>
              </a:rPr>
              <a:t>       "Sum: " + sum);</a:t>
            </a:r>
          </a:p>
          <a:p>
            <a:pPr marL="0" indent="0">
              <a:buNone/>
            </a:pPr>
            <a:endParaRPr lang="en-US" sz="1200" dirty="0">
              <a:latin typeface="Courier New" panose="02070309020205020404" pitchFamily="49" charset="0"/>
              <a:cs typeface="Courier New" panose="02070309020205020404" pitchFamily="49" charset="0"/>
            </a:endParaRPr>
          </a:p>
        </p:txBody>
      </p:sp>
      <p:sp>
        <p:nvSpPr>
          <p:cNvPr id="6" name="Date Placeholder 5"/>
          <p:cNvSpPr>
            <a:spLocks noGrp="1"/>
          </p:cNvSpPr>
          <p:nvPr>
            <p:ph type="dt" sz="half" idx="10"/>
          </p:nvPr>
        </p:nvSpPr>
        <p:spPr/>
        <p:txBody>
          <a:bodyPr/>
          <a:lstStyle/>
          <a:p>
            <a:fld id="{16B00F70-3206-4749-937D-8FF78302F868}" type="datetime1">
              <a:rPr lang="en-US" smtClean="0"/>
              <a:pPr/>
              <a:t>9/28/2019</a:t>
            </a:fld>
            <a:endParaRPr lang="en-US"/>
          </a:p>
        </p:txBody>
      </p:sp>
      <p:sp>
        <p:nvSpPr>
          <p:cNvPr id="10" name="Footer Placeholder 9"/>
          <p:cNvSpPr>
            <a:spLocks noGrp="1"/>
          </p:cNvSpPr>
          <p:nvPr>
            <p:ph type="ftr" sz="quarter" idx="11"/>
          </p:nvPr>
        </p:nvSpPr>
        <p:spPr/>
        <p:txBody>
          <a:bodyPr/>
          <a:lstStyle/>
          <a:p>
            <a:r>
              <a:rPr lang="en-US"/>
              <a:t>Copyright ©2015 - 2019 Carl M. Burnett</a:t>
            </a:r>
          </a:p>
        </p:txBody>
      </p:sp>
      <p:sp>
        <p:nvSpPr>
          <p:cNvPr id="12" name="Slide Number Placeholder 11"/>
          <p:cNvSpPr>
            <a:spLocks noGrp="1"/>
          </p:cNvSpPr>
          <p:nvPr>
            <p:ph type="sldNum" sz="quarter" idx="12"/>
          </p:nvPr>
        </p:nvSpPr>
        <p:spPr/>
        <p:txBody>
          <a:bodyPr/>
          <a:lstStyle/>
          <a:p>
            <a:fld id="{BF5C1183-B085-4070-A402-C03A3F977D3D}" type="slidenum">
              <a:rPr lang="en-US" smtClean="0"/>
              <a:pPr/>
              <a:t>71</a:t>
            </a:fld>
            <a:endParaRPr lang="en-US" dirty="0"/>
          </a:p>
        </p:txBody>
      </p:sp>
      <p:sp>
        <p:nvSpPr>
          <p:cNvPr id="9" name="Rectangle: Rounded Corners 8">
            <a:hlinkClick r:id="rId2"/>
            <a:extLst>
              <a:ext uri="{FF2B5EF4-FFF2-40B4-BE49-F238E27FC236}">
                <a16:creationId xmlns:a16="http://schemas.microsoft.com/office/drawing/2014/main" id="{D7746CB8-253E-4694-BC59-E8B14E70F960}"/>
              </a:ext>
            </a:extLst>
          </p:cNvPr>
          <p:cNvSpPr/>
          <p:nvPr/>
        </p:nvSpPr>
        <p:spPr>
          <a:xfrm>
            <a:off x="5638800" y="3943350"/>
            <a:ext cx="3048000" cy="860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Test Score Application with Array</a:t>
            </a:r>
          </a:p>
        </p:txBody>
      </p:sp>
    </p:spTree>
    <p:extLst>
      <p:ext uri="{BB962C8B-B14F-4D97-AF65-F5344CB8AC3E}">
        <p14:creationId xmlns:p14="http://schemas.microsoft.com/office/powerpoint/2010/main" val="37632924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56D9-2B6D-4BEB-8B0E-2AF38B0B88DD}"/>
              </a:ext>
            </a:extLst>
          </p:cNvPr>
          <p:cNvSpPr>
            <a:spLocks noGrp="1"/>
          </p:cNvSpPr>
          <p:nvPr>
            <p:ph type="title"/>
          </p:nvPr>
        </p:nvSpPr>
        <p:spPr/>
        <p:txBody>
          <a:bodyPr/>
          <a:lstStyle/>
          <a:p>
            <a:r>
              <a:rPr lang="en-US" dirty="0"/>
              <a:t>Student Exercise 3</a:t>
            </a:r>
          </a:p>
        </p:txBody>
      </p:sp>
      <p:sp>
        <p:nvSpPr>
          <p:cNvPr id="3" name="Content Placeholder 2">
            <a:extLst>
              <a:ext uri="{FF2B5EF4-FFF2-40B4-BE49-F238E27FC236}">
                <a16:creationId xmlns:a16="http://schemas.microsoft.com/office/drawing/2014/main" id="{D9FAD653-9714-4EAD-8998-3353ACCB9BEF}"/>
              </a:ext>
            </a:extLst>
          </p:cNvPr>
          <p:cNvSpPr>
            <a:spLocks noGrp="1"/>
          </p:cNvSpPr>
          <p:nvPr>
            <p:ph idx="1"/>
          </p:nvPr>
        </p:nvSpPr>
        <p:spPr/>
        <p:txBody>
          <a:bodyPr>
            <a:normAutofit/>
          </a:bodyPr>
          <a:lstStyle/>
          <a:p>
            <a:pPr marL="0" indent="0">
              <a:buNone/>
            </a:pPr>
            <a:r>
              <a:rPr lang="en-US" sz="1800" dirty="0"/>
              <a:t>Chapter 3 - Exercise 3-1 and 3-3</a:t>
            </a:r>
          </a:p>
          <a:p>
            <a:pPr marL="0" indent="0">
              <a:buNone/>
            </a:pPr>
            <a:r>
              <a:rPr lang="en-US" sz="1800" dirty="0"/>
              <a:t>1. Complete Chapter 3 - Exercise 3-1 and 3-3 on Page 109 using Dreamweaver.</a:t>
            </a:r>
          </a:p>
          <a:p>
            <a:pPr marL="0" indent="0">
              <a:buNone/>
            </a:pPr>
            <a:r>
              <a:rPr lang="en-US" sz="1800" dirty="0"/>
              <a:t>2. Students will upload test files to testing site.</a:t>
            </a:r>
          </a:p>
          <a:p>
            <a:pPr marL="0" indent="0">
              <a:buNone/>
            </a:pPr>
            <a:r>
              <a:rPr lang="en-US" sz="1800" dirty="0"/>
              <a:t>3. Students will preview in </a:t>
            </a:r>
            <a:r>
              <a:rPr lang="en-US" sz="1800"/>
              <a:t>browser testing </a:t>
            </a:r>
            <a:r>
              <a:rPr lang="en-US" sz="1800" dirty="0"/>
              <a:t>files.</a:t>
            </a:r>
          </a:p>
          <a:p>
            <a:pPr marL="0" indent="0">
              <a:buNone/>
            </a:pPr>
            <a:r>
              <a:rPr lang="en-US" sz="1800" dirty="0"/>
              <a:t>4. Students will upload files to live site.</a:t>
            </a:r>
          </a:p>
          <a:p>
            <a:pPr marL="0" indent="0">
              <a:buNone/>
            </a:pPr>
            <a:r>
              <a:rPr lang="en-US" sz="1800" dirty="0"/>
              <a:t>5. Students will preview in browser live files.</a:t>
            </a:r>
          </a:p>
          <a:p>
            <a:pPr marL="0" indent="0">
              <a:buNone/>
            </a:pPr>
            <a:endParaRPr lang="en-US" sz="1800" dirty="0"/>
          </a:p>
        </p:txBody>
      </p:sp>
      <p:sp>
        <p:nvSpPr>
          <p:cNvPr id="4" name="Date Placeholder 3">
            <a:extLst>
              <a:ext uri="{FF2B5EF4-FFF2-40B4-BE49-F238E27FC236}">
                <a16:creationId xmlns:a16="http://schemas.microsoft.com/office/drawing/2014/main" id="{B89C4679-205C-423B-A124-B463480BD85A}"/>
              </a:ext>
            </a:extLst>
          </p:cNvPr>
          <p:cNvSpPr>
            <a:spLocks noGrp="1"/>
          </p:cNvSpPr>
          <p:nvPr>
            <p:ph type="dt" sz="half" idx="10"/>
          </p:nvPr>
        </p:nvSpPr>
        <p:spPr/>
        <p:txBody>
          <a:bodyPr/>
          <a:lstStyle/>
          <a:p>
            <a:fld id="{1A4184EB-1F52-4CD7-924E-19406B97A3E0}" type="datetime1">
              <a:rPr lang="en-US" smtClean="0"/>
              <a:t>9/28/2019</a:t>
            </a:fld>
            <a:endParaRPr lang="en-US"/>
          </a:p>
        </p:txBody>
      </p:sp>
      <p:sp>
        <p:nvSpPr>
          <p:cNvPr id="5" name="Footer Placeholder 4">
            <a:extLst>
              <a:ext uri="{FF2B5EF4-FFF2-40B4-BE49-F238E27FC236}">
                <a16:creationId xmlns:a16="http://schemas.microsoft.com/office/drawing/2014/main" id="{9A67CD02-732E-41E9-BF6C-2AEFBDDB4B64}"/>
              </a:ext>
            </a:extLst>
          </p:cNvPr>
          <p:cNvSpPr>
            <a:spLocks noGrp="1"/>
          </p:cNvSpPr>
          <p:nvPr>
            <p:ph type="ftr" sz="quarter" idx="11"/>
          </p:nvPr>
        </p:nvSpPr>
        <p:spPr/>
        <p:txBody>
          <a:bodyPr/>
          <a:lstStyle/>
          <a:p>
            <a:r>
              <a:rPr lang="en-US"/>
              <a:t>Copyright ©2015 - 2019 Carl M. Burnett</a:t>
            </a:r>
          </a:p>
        </p:txBody>
      </p:sp>
      <p:sp>
        <p:nvSpPr>
          <p:cNvPr id="6" name="Slide Number Placeholder 5">
            <a:extLst>
              <a:ext uri="{FF2B5EF4-FFF2-40B4-BE49-F238E27FC236}">
                <a16:creationId xmlns:a16="http://schemas.microsoft.com/office/drawing/2014/main" id="{517D91FF-9553-44E2-8B3D-E4F170700B94}"/>
              </a:ext>
            </a:extLst>
          </p:cNvPr>
          <p:cNvSpPr>
            <a:spLocks noGrp="1"/>
          </p:cNvSpPr>
          <p:nvPr>
            <p:ph type="sldNum" sz="quarter" idx="12"/>
          </p:nvPr>
        </p:nvSpPr>
        <p:spPr/>
        <p:txBody>
          <a:bodyPr/>
          <a:lstStyle/>
          <a:p>
            <a:fld id="{3D46CBA2-ECE5-4BE9-B546-6761E0E67089}" type="slidenum">
              <a:rPr lang="en-US" smtClean="0"/>
              <a:t>72</a:t>
            </a:fld>
            <a:endParaRPr lang="en-US"/>
          </a:p>
        </p:txBody>
      </p:sp>
    </p:spTree>
    <p:extLst>
      <p:ext uri="{BB962C8B-B14F-4D97-AF65-F5344CB8AC3E}">
        <p14:creationId xmlns:p14="http://schemas.microsoft.com/office/powerpoint/2010/main" val="136134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47403" y="285750"/>
            <a:ext cx="8229600" cy="824484"/>
          </a:xfrm>
        </p:spPr>
        <p:txBody>
          <a:bodyPr/>
          <a:lstStyle/>
          <a:p>
            <a:r>
              <a:rPr lang="en-US" b="1" dirty="0"/>
              <a:t>Class Characteristics </a:t>
            </a:r>
          </a:p>
        </p:txBody>
      </p:sp>
      <p:sp>
        <p:nvSpPr>
          <p:cNvPr id="84995" name="Rectangle 3"/>
          <p:cNvSpPr>
            <a:spLocks noGrp="1" noChangeArrowheads="1"/>
          </p:cNvSpPr>
          <p:nvPr>
            <p:ph idx="1"/>
          </p:nvPr>
        </p:nvSpPr>
        <p:spPr>
          <a:xfrm>
            <a:off x="373920" y="1179989"/>
            <a:ext cx="3276600" cy="2853168"/>
          </a:xfrm>
        </p:spPr>
        <p:txBody>
          <a:bodyPr>
            <a:normAutofit/>
          </a:bodyPr>
          <a:lstStyle/>
          <a:p>
            <a:r>
              <a:rPr lang="en-US" b="1" dirty="0"/>
              <a:t>Class is Instantiated </a:t>
            </a:r>
          </a:p>
          <a:p>
            <a:pPr lvl="1"/>
            <a:r>
              <a:rPr lang="en-US" b="1" dirty="0"/>
              <a:t>State</a:t>
            </a:r>
          </a:p>
          <a:p>
            <a:pPr lvl="1"/>
            <a:r>
              <a:rPr lang="en-US" b="1" dirty="0"/>
              <a:t>Structure</a:t>
            </a:r>
          </a:p>
          <a:p>
            <a:pPr lvl="1"/>
            <a:r>
              <a:rPr lang="en-US" b="1" dirty="0"/>
              <a:t>Behaviors </a:t>
            </a:r>
          </a:p>
          <a:p>
            <a:pPr lvl="1"/>
            <a:r>
              <a:rPr lang="en-US" dirty="0"/>
              <a:t>Hierarchy</a:t>
            </a:r>
            <a:endParaRPr lang="en-US" b="1" dirty="0"/>
          </a:p>
          <a:p>
            <a:pPr lvl="1"/>
            <a:r>
              <a:rPr lang="en-US" dirty="0"/>
              <a:t>Access</a:t>
            </a:r>
            <a:endParaRPr lang="en-US" b="1" dirty="0"/>
          </a:p>
        </p:txBody>
      </p:sp>
      <p:grpSp>
        <p:nvGrpSpPr>
          <p:cNvPr id="6" name="Group 5"/>
          <p:cNvGrpSpPr/>
          <p:nvPr/>
        </p:nvGrpSpPr>
        <p:grpSpPr>
          <a:xfrm>
            <a:off x="4302034" y="1657350"/>
            <a:ext cx="4407626" cy="3195760"/>
            <a:chOff x="4302034" y="1657350"/>
            <a:chExt cx="4407626" cy="3195760"/>
          </a:xfrm>
        </p:grpSpPr>
        <p:pic>
          <p:nvPicPr>
            <p:cNvPr id="3074" name="Picture 2" descr="C:\Users\ProfBurnett.Carl-PC\AppData\Local\Microsoft\Windows\Temporary Internet Files\Content.IE5\37OAUFME\6959993521_dd8b0ccd95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3719" y="3263114"/>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rofBurnett.Carl-PC\AppData\Local\Microsoft\Windows\Temporary Internet Files\Content.IE5\8FJSNUHI\glass-water-bottle-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034" y="1657350"/>
              <a:ext cx="784860" cy="11772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rofBurnett.Carl-PC\AppData\Local\Microsoft\Windows\Temporary Internet Files\Content.IE5\37OAUFME\5529988551_66e5f7fb0a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419350"/>
              <a:ext cx="991870" cy="99187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rofBurnett.Carl-PC\AppData\Local\Microsoft\Windows\Temporary Internet Files\Content.IE5\1EELI4CJ\7474504070_4a3fec0c5d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3790950"/>
              <a:ext cx="708660" cy="1062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3661406" y="1117858"/>
            <a:ext cx="1903919" cy="369332"/>
          </a:xfrm>
          <a:prstGeom prst="rect">
            <a:avLst/>
          </a:prstGeom>
          <a:noFill/>
        </p:spPr>
        <p:txBody>
          <a:bodyPr wrap="none" rtlCol="0">
            <a:spAutoFit/>
          </a:bodyPr>
          <a:lstStyle/>
          <a:p>
            <a:r>
              <a:rPr lang="en-US" b="1" dirty="0">
                <a:latin typeface="+mj-lt"/>
              </a:rPr>
              <a:t>Class = Containers</a:t>
            </a:r>
          </a:p>
        </p:txBody>
      </p:sp>
      <p:sp>
        <p:nvSpPr>
          <p:cNvPr id="13" name="TextBox 12"/>
          <p:cNvSpPr txBox="1"/>
          <p:nvPr/>
        </p:nvSpPr>
        <p:spPr>
          <a:xfrm>
            <a:off x="5769182" y="1117858"/>
            <a:ext cx="1769074" cy="1200329"/>
          </a:xfrm>
          <a:prstGeom prst="rect">
            <a:avLst/>
          </a:prstGeom>
          <a:noFill/>
        </p:spPr>
        <p:txBody>
          <a:bodyPr wrap="none" rtlCol="0">
            <a:spAutoFit/>
          </a:bodyPr>
          <a:lstStyle/>
          <a:p>
            <a:pPr marL="0" lvl="1"/>
            <a:r>
              <a:rPr lang="en-US" b="1" dirty="0">
                <a:latin typeface="+mj-lt"/>
              </a:rPr>
              <a:t>Class = Structure</a:t>
            </a:r>
          </a:p>
          <a:p>
            <a:pPr marL="342900" lvl="1" indent="-342900">
              <a:buAutoNum type="arabicPeriod"/>
            </a:pPr>
            <a:r>
              <a:rPr lang="en-US" b="1" dirty="0">
                <a:latin typeface="+mj-lt"/>
              </a:rPr>
              <a:t>Glass</a:t>
            </a:r>
          </a:p>
          <a:p>
            <a:pPr marL="342900" lvl="1" indent="-342900">
              <a:buAutoNum type="arabicPeriod"/>
            </a:pPr>
            <a:r>
              <a:rPr lang="en-US" b="1" dirty="0">
                <a:latin typeface="+mj-lt"/>
              </a:rPr>
              <a:t>Plastic</a:t>
            </a:r>
          </a:p>
          <a:p>
            <a:pPr marL="342900" lvl="1" indent="-342900">
              <a:buAutoNum type="arabicPeriod"/>
            </a:pPr>
            <a:r>
              <a:rPr lang="en-US" b="1" dirty="0">
                <a:latin typeface="+mj-lt"/>
              </a:rPr>
              <a:t>Metal</a:t>
            </a:r>
          </a:p>
        </p:txBody>
      </p:sp>
      <p:sp>
        <p:nvSpPr>
          <p:cNvPr id="14" name="TextBox 13"/>
          <p:cNvSpPr txBox="1"/>
          <p:nvPr/>
        </p:nvSpPr>
        <p:spPr>
          <a:xfrm>
            <a:off x="5227160" y="3790950"/>
            <a:ext cx="1510350" cy="1200329"/>
          </a:xfrm>
          <a:prstGeom prst="rect">
            <a:avLst/>
          </a:prstGeom>
          <a:noFill/>
        </p:spPr>
        <p:txBody>
          <a:bodyPr wrap="none" rtlCol="0">
            <a:spAutoFit/>
          </a:bodyPr>
          <a:lstStyle/>
          <a:p>
            <a:pPr marL="0" lvl="1"/>
            <a:r>
              <a:rPr lang="en-US" b="1" dirty="0">
                <a:latin typeface="+mj-lt"/>
              </a:rPr>
              <a:t>Class = Access</a:t>
            </a:r>
          </a:p>
          <a:p>
            <a:pPr marL="0" lvl="1"/>
            <a:r>
              <a:rPr lang="en-US" b="1" dirty="0">
                <a:latin typeface="+mj-lt"/>
              </a:rPr>
              <a:t>1. Private</a:t>
            </a:r>
          </a:p>
          <a:p>
            <a:pPr marL="0" lvl="1"/>
            <a:r>
              <a:rPr lang="en-US" b="1" dirty="0">
                <a:latin typeface="+mj-lt"/>
              </a:rPr>
              <a:t>2. Protected</a:t>
            </a:r>
          </a:p>
          <a:p>
            <a:pPr marL="0" lvl="1"/>
            <a:r>
              <a:rPr lang="en-US" b="1" dirty="0">
                <a:latin typeface="+mj-lt"/>
              </a:rPr>
              <a:t>3. Public</a:t>
            </a:r>
          </a:p>
        </p:txBody>
      </p:sp>
      <p:sp>
        <p:nvSpPr>
          <p:cNvPr id="15" name="TextBox 14"/>
          <p:cNvSpPr txBox="1"/>
          <p:nvPr/>
        </p:nvSpPr>
        <p:spPr>
          <a:xfrm>
            <a:off x="7113744" y="1634311"/>
            <a:ext cx="1818447" cy="1200329"/>
          </a:xfrm>
          <a:prstGeom prst="rect">
            <a:avLst/>
          </a:prstGeom>
          <a:noFill/>
        </p:spPr>
        <p:txBody>
          <a:bodyPr wrap="none" rtlCol="0">
            <a:spAutoFit/>
          </a:bodyPr>
          <a:lstStyle/>
          <a:p>
            <a:pPr marL="0" lvl="1"/>
            <a:r>
              <a:rPr lang="en-US" b="1" dirty="0">
                <a:latin typeface="+mj-lt"/>
              </a:rPr>
              <a:t>Class = Behaviors</a:t>
            </a:r>
          </a:p>
          <a:p>
            <a:pPr marL="342900" lvl="1" indent="-342900">
              <a:buAutoNum type="arabicPeriod"/>
            </a:pPr>
            <a:r>
              <a:rPr lang="en-US" b="1" dirty="0">
                <a:latin typeface="+mj-lt"/>
              </a:rPr>
              <a:t>Pour</a:t>
            </a:r>
          </a:p>
          <a:p>
            <a:pPr marL="342900" lvl="1" indent="-342900">
              <a:buAutoNum type="arabicPeriod"/>
            </a:pPr>
            <a:r>
              <a:rPr lang="en-US" b="1" dirty="0">
                <a:latin typeface="+mj-lt"/>
              </a:rPr>
              <a:t>Fill</a:t>
            </a:r>
          </a:p>
          <a:p>
            <a:pPr marL="342900" lvl="1" indent="-342900">
              <a:buAutoNum type="arabicPeriod"/>
            </a:pPr>
            <a:r>
              <a:rPr lang="en-US" b="1" dirty="0">
                <a:latin typeface="+mj-lt"/>
              </a:rPr>
              <a:t>Shake </a:t>
            </a:r>
          </a:p>
        </p:txBody>
      </p:sp>
      <p:grpSp>
        <p:nvGrpSpPr>
          <p:cNvPr id="5" name="Group 4"/>
          <p:cNvGrpSpPr/>
          <p:nvPr/>
        </p:nvGrpSpPr>
        <p:grpSpPr>
          <a:xfrm>
            <a:off x="3295698" y="2303098"/>
            <a:ext cx="4794836" cy="2149457"/>
            <a:chOff x="3295698" y="2303098"/>
            <a:chExt cx="4794836" cy="2149457"/>
          </a:xfrm>
        </p:grpSpPr>
        <p:sp>
          <p:nvSpPr>
            <p:cNvPr id="3" name="Right Arrow 2"/>
            <p:cNvSpPr/>
            <p:nvPr/>
          </p:nvSpPr>
          <p:spPr>
            <a:xfrm rot="2723439">
              <a:off x="5004635" y="2341398"/>
              <a:ext cx="381000" cy="304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723439">
              <a:off x="6644098" y="3396246"/>
              <a:ext cx="381000" cy="304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723439">
              <a:off x="7747835" y="4109855"/>
              <a:ext cx="381000" cy="304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95698" y="3121275"/>
              <a:ext cx="1791196" cy="369332"/>
            </a:xfrm>
            <a:prstGeom prst="rect">
              <a:avLst/>
            </a:prstGeom>
            <a:noFill/>
          </p:spPr>
          <p:txBody>
            <a:bodyPr wrap="none" rtlCol="0">
              <a:spAutoFit/>
            </a:bodyPr>
            <a:lstStyle/>
            <a:p>
              <a:pPr marL="0" lvl="1"/>
              <a:r>
                <a:rPr lang="en-US" b="1" dirty="0">
                  <a:latin typeface="+mj-lt"/>
                </a:rPr>
                <a:t>Class = Hierarchy</a:t>
              </a:r>
            </a:p>
          </p:txBody>
        </p:sp>
      </p:grpSp>
      <p:sp>
        <p:nvSpPr>
          <p:cNvPr id="4" name="Date Placeholder 3">
            <a:extLst>
              <a:ext uri="{FF2B5EF4-FFF2-40B4-BE49-F238E27FC236}">
                <a16:creationId xmlns:a16="http://schemas.microsoft.com/office/drawing/2014/main" id="{EF7FE61A-320B-4E28-9FF3-524BB5866632}"/>
              </a:ext>
            </a:extLst>
          </p:cNvPr>
          <p:cNvSpPr>
            <a:spLocks noGrp="1"/>
          </p:cNvSpPr>
          <p:nvPr>
            <p:ph type="dt" sz="half" idx="10"/>
          </p:nvPr>
        </p:nvSpPr>
        <p:spPr/>
        <p:txBody>
          <a:bodyPr/>
          <a:lstStyle/>
          <a:p>
            <a:fld id="{E024FBA0-7377-4101-BA6B-56665D845974}" type="datetime1">
              <a:rPr lang="en-US" smtClean="0"/>
              <a:t>9/28/2019</a:t>
            </a:fld>
            <a:endParaRPr lang="en-US"/>
          </a:p>
        </p:txBody>
      </p:sp>
      <p:sp>
        <p:nvSpPr>
          <p:cNvPr id="7" name="Footer Placeholder 6">
            <a:extLst>
              <a:ext uri="{FF2B5EF4-FFF2-40B4-BE49-F238E27FC236}">
                <a16:creationId xmlns:a16="http://schemas.microsoft.com/office/drawing/2014/main" id="{2A6908B8-657F-4081-AECF-F27B2C878A76}"/>
              </a:ext>
            </a:extLst>
          </p:cNvPr>
          <p:cNvSpPr>
            <a:spLocks noGrp="1"/>
          </p:cNvSpPr>
          <p:nvPr>
            <p:ph type="ftr" sz="quarter" idx="11"/>
          </p:nvPr>
        </p:nvSpPr>
        <p:spPr/>
        <p:txBody>
          <a:bodyPr/>
          <a:lstStyle/>
          <a:p>
            <a:r>
              <a:rPr lang="en-US"/>
              <a:t>Copyright ©2015 - 2019 Carl M. Burnett</a:t>
            </a:r>
          </a:p>
        </p:txBody>
      </p:sp>
      <p:sp>
        <p:nvSpPr>
          <p:cNvPr id="8" name="Slide Number Placeholder 7">
            <a:extLst>
              <a:ext uri="{FF2B5EF4-FFF2-40B4-BE49-F238E27FC236}">
                <a16:creationId xmlns:a16="http://schemas.microsoft.com/office/drawing/2014/main" id="{37873481-8292-4E53-BC28-5644D1B8AA6A}"/>
              </a:ext>
            </a:extLst>
          </p:cNvPr>
          <p:cNvSpPr>
            <a:spLocks noGrp="1"/>
          </p:cNvSpPr>
          <p:nvPr>
            <p:ph type="sldNum" sz="quarter" idx="12"/>
          </p:nvPr>
        </p:nvSpPr>
        <p:spPr/>
        <p:txBody>
          <a:bodyPr/>
          <a:lstStyle/>
          <a:p>
            <a:fld id="{3D46CBA2-ECE5-4BE9-B546-6761E0E67089}" type="slidenum">
              <a:rPr lang="en-US" smtClean="0"/>
              <a:t>8</a:t>
            </a:fld>
            <a:endParaRPr lang="en-US"/>
          </a:p>
        </p:txBody>
      </p:sp>
    </p:spTree>
    <p:extLst>
      <p:ext uri="{BB962C8B-B14F-4D97-AF65-F5344CB8AC3E}">
        <p14:creationId xmlns:p14="http://schemas.microsoft.com/office/powerpoint/2010/main" val="254767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Objects</a:t>
            </a:r>
            <a:endParaRPr lang="en-US" dirty="0"/>
          </a:p>
        </p:txBody>
      </p:sp>
      <p:sp>
        <p:nvSpPr>
          <p:cNvPr id="3" name="Content Placeholder 2"/>
          <p:cNvSpPr>
            <a:spLocks noGrp="1"/>
          </p:cNvSpPr>
          <p:nvPr>
            <p:ph idx="1"/>
          </p:nvPr>
        </p:nvSpPr>
        <p:spPr/>
        <p:txBody>
          <a:bodyPr/>
          <a:lstStyle/>
          <a:p>
            <a:r>
              <a:rPr lang="en-US" dirty="0"/>
              <a:t>Data Structures</a:t>
            </a:r>
          </a:p>
          <a:p>
            <a:r>
              <a:rPr lang="en-US" dirty="0"/>
              <a:t>Properties</a:t>
            </a:r>
          </a:p>
          <a:p>
            <a:r>
              <a:rPr lang="en-US" dirty="0"/>
              <a:t>Methods</a:t>
            </a:r>
          </a:p>
        </p:txBody>
      </p:sp>
      <p:pic>
        <p:nvPicPr>
          <p:cNvPr id="4" name="Picture 2" descr="C:\Users\ProfBurnett.Carl-PC\AppData\Local\Microsoft\Windows\Temporary Internet Files\Content.IE5\37OAUFME\6959993521_dd8b0ccd95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449705"/>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fBurnett.Carl-PC\AppData\Local\Microsoft\Windows\Temporary Internet Files\Content.IE5\8FJSNUHI\glass-water-bottle-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318" y="1449705"/>
            <a:ext cx="784860" cy="117729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AEB16CF7-4D91-4F07-BE99-4339ACF99909}"/>
              </a:ext>
            </a:extLst>
          </p:cNvPr>
          <p:cNvSpPr>
            <a:spLocks noGrp="1"/>
          </p:cNvSpPr>
          <p:nvPr>
            <p:ph type="dt" sz="half" idx="10"/>
          </p:nvPr>
        </p:nvSpPr>
        <p:spPr/>
        <p:txBody>
          <a:bodyPr/>
          <a:lstStyle/>
          <a:p>
            <a:fld id="{92D1E51F-9C8D-496F-9071-B72CB0C8522E}" type="datetime1">
              <a:rPr lang="en-US" smtClean="0"/>
              <a:t>9/28/2019</a:t>
            </a:fld>
            <a:endParaRPr lang="en-US"/>
          </a:p>
        </p:txBody>
      </p:sp>
      <p:sp>
        <p:nvSpPr>
          <p:cNvPr id="7" name="Footer Placeholder 6">
            <a:extLst>
              <a:ext uri="{FF2B5EF4-FFF2-40B4-BE49-F238E27FC236}">
                <a16:creationId xmlns:a16="http://schemas.microsoft.com/office/drawing/2014/main" id="{C06D0E03-6DFA-4E26-888C-AF076E078458}"/>
              </a:ext>
            </a:extLst>
          </p:cNvPr>
          <p:cNvSpPr>
            <a:spLocks noGrp="1"/>
          </p:cNvSpPr>
          <p:nvPr>
            <p:ph type="ftr" sz="quarter" idx="11"/>
          </p:nvPr>
        </p:nvSpPr>
        <p:spPr/>
        <p:txBody>
          <a:bodyPr/>
          <a:lstStyle/>
          <a:p>
            <a:r>
              <a:rPr lang="en-US"/>
              <a:t>Copyright ©2015 - 2019 Carl M. Burnett</a:t>
            </a:r>
          </a:p>
        </p:txBody>
      </p:sp>
      <p:sp>
        <p:nvSpPr>
          <p:cNvPr id="8" name="Slide Number Placeholder 7">
            <a:extLst>
              <a:ext uri="{FF2B5EF4-FFF2-40B4-BE49-F238E27FC236}">
                <a16:creationId xmlns:a16="http://schemas.microsoft.com/office/drawing/2014/main" id="{09C4CB2D-801A-462C-9C93-5AD1329D2CF1}"/>
              </a:ext>
            </a:extLst>
          </p:cNvPr>
          <p:cNvSpPr>
            <a:spLocks noGrp="1"/>
          </p:cNvSpPr>
          <p:nvPr>
            <p:ph type="sldNum" sz="quarter" idx="12"/>
          </p:nvPr>
        </p:nvSpPr>
        <p:spPr/>
        <p:txBody>
          <a:bodyPr/>
          <a:lstStyle/>
          <a:p>
            <a:fld id="{3D46CBA2-ECE5-4BE9-B546-6761E0E67089}" type="slidenum">
              <a:rPr lang="en-US" smtClean="0"/>
              <a:t>9</a:t>
            </a:fld>
            <a:endParaRPr lang="en-US"/>
          </a:p>
        </p:txBody>
      </p:sp>
    </p:spTree>
    <p:extLst>
      <p:ext uri="{BB962C8B-B14F-4D97-AF65-F5344CB8AC3E}">
        <p14:creationId xmlns:p14="http://schemas.microsoft.com/office/powerpoint/2010/main" val="2865533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ProfBurnett</Template>
  <TotalTime>1230</TotalTime>
  <Words>4837</Words>
  <Application>Microsoft Office PowerPoint</Application>
  <PresentationFormat>On-screen Show (16:9)</PresentationFormat>
  <Paragraphs>1123</Paragraphs>
  <Slides>72</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4" baseType="lpstr">
      <vt:lpstr>Arial</vt:lpstr>
      <vt:lpstr>Arial Narrow</vt:lpstr>
      <vt:lpstr>Calibri</vt:lpstr>
      <vt:lpstr>Constantia</vt:lpstr>
      <vt:lpstr>Courier New</vt:lpstr>
      <vt:lpstr>Symbol</vt:lpstr>
      <vt:lpstr>Tahoma</vt:lpstr>
      <vt:lpstr>Times New Roman</vt:lpstr>
      <vt:lpstr>Wingdings</vt:lpstr>
      <vt:lpstr>Wingdings 2</vt:lpstr>
      <vt:lpstr>ProfBurnett</vt:lpstr>
      <vt:lpstr>Document</vt:lpstr>
      <vt:lpstr>JavaScript  &amp; jQuery</vt:lpstr>
      <vt:lpstr>Web Building Blocks</vt:lpstr>
      <vt:lpstr>The Web Medium Dynamic Web Site</vt:lpstr>
      <vt:lpstr>The JavaScript Event</vt:lpstr>
      <vt:lpstr>How JavaScript fits into Web Architecture</vt:lpstr>
      <vt:lpstr>JavaScript for Current Date and Year</vt:lpstr>
      <vt:lpstr>Object Oriented Programming Concepts</vt:lpstr>
      <vt:lpstr>Class Characteristics </vt:lpstr>
      <vt:lpstr>Objects</vt:lpstr>
      <vt:lpstr>Inheritance</vt:lpstr>
      <vt:lpstr>Data Encapsulation</vt:lpstr>
      <vt:lpstr>Polymorphism</vt:lpstr>
      <vt:lpstr>The Document Object Model (DOM) for a Web Page</vt:lpstr>
      <vt:lpstr>The JavaScript DOM Event Cycle</vt:lpstr>
      <vt:lpstr>How to Include JavaScript in a HTML Document</vt:lpstr>
      <vt:lpstr>How to Include JavaScript in a HTML Document</vt:lpstr>
      <vt:lpstr>How to Include JavaScript in a HTML Document</vt:lpstr>
      <vt:lpstr>A block of JavaScript code</vt:lpstr>
      <vt:lpstr>JavaScript Syntax Rules </vt:lpstr>
      <vt:lpstr>Camel Casing Notation</vt:lpstr>
      <vt:lpstr>JavaScript Reserved Words</vt:lpstr>
      <vt:lpstr>JavaScript Code Comments </vt:lpstr>
      <vt:lpstr>JavaScript on W3Schools</vt:lpstr>
      <vt:lpstr>JavaScript on W3Schools</vt:lpstr>
      <vt:lpstr>Exercise I</vt:lpstr>
      <vt:lpstr>Chapter 2</vt:lpstr>
      <vt:lpstr>Terms</vt:lpstr>
      <vt:lpstr>JavaScript’s primitive data types</vt:lpstr>
      <vt:lpstr>Examples of number values</vt:lpstr>
      <vt:lpstr>Examples of string values</vt:lpstr>
      <vt:lpstr>The two Boolean values</vt:lpstr>
      <vt:lpstr>How to declare and assign a value to a variable  in two statements</vt:lpstr>
      <vt:lpstr>How to declare and assign a value to a variable  in one statement</vt:lpstr>
      <vt:lpstr>Terms (Page 65)</vt:lpstr>
      <vt:lpstr>JavaScript’s Arithmetic Operators</vt:lpstr>
      <vt:lpstr>Examples of Simple Arithmetic Expressions</vt:lpstr>
      <vt:lpstr>Order of Precedence for Arithmetic Expressions</vt:lpstr>
      <vt:lpstr>Code that calculates sales tax</vt:lpstr>
      <vt:lpstr>The most Useful Compound Assignment Operators</vt:lpstr>
      <vt:lpstr>Increment a Counter Variable by 1</vt:lpstr>
      <vt:lpstr>A floating-point result that isn’t precise</vt:lpstr>
      <vt:lpstr>Terms related to arithmetic expressions</vt:lpstr>
      <vt:lpstr>Concatenation Operators</vt:lpstr>
      <vt:lpstr>How to concatenate a string and a number with the + operator</vt:lpstr>
      <vt:lpstr>Some of the escape sequences that can be used in strings</vt:lpstr>
      <vt:lpstr>Common Methods for Window Object</vt:lpstr>
      <vt:lpstr>A statement that calls the prompt() method with the object name omitted</vt:lpstr>
      <vt:lpstr>Two Methods of Window Object</vt:lpstr>
      <vt:lpstr>Examples that use the parseInt() and parseFloat() methods</vt:lpstr>
      <vt:lpstr>Two Methods of Document Object</vt:lpstr>
      <vt:lpstr>Examples of the write() and writeln() methods</vt:lpstr>
      <vt:lpstr>Applications</vt:lpstr>
      <vt:lpstr>Student Exercise 2</vt:lpstr>
      <vt:lpstr>Chapter 3</vt:lpstr>
      <vt:lpstr>Relational Operators</vt:lpstr>
      <vt:lpstr>Conditional expressions</vt:lpstr>
      <vt:lpstr>The syntax of the global isNaN method</vt:lpstr>
      <vt:lpstr>The logical operators in order of precedence</vt:lpstr>
      <vt:lpstr>Conditional expressions with logical operators</vt:lpstr>
      <vt:lpstr>The syntax of the if statement</vt:lpstr>
      <vt:lpstr>An if statement with else if and else clauses</vt:lpstr>
      <vt:lpstr>How to test a Boolean variable</vt:lpstr>
      <vt:lpstr>The syntax of a while loop</vt:lpstr>
      <vt:lpstr>The syntax of a do-while loop</vt:lpstr>
      <vt:lpstr>The syntax of a for statement</vt:lpstr>
      <vt:lpstr>A for loop that calculates the future value of an investment</vt:lpstr>
      <vt:lpstr>Example Applications</vt:lpstr>
      <vt:lpstr>The syntax for creating an array</vt:lpstr>
      <vt:lpstr>The syntax for referring to an element of an array</vt:lpstr>
      <vt:lpstr>Code that puts the number 1 through 10 into an array</vt:lpstr>
      <vt:lpstr>Code that puts four totals in an array</vt:lpstr>
      <vt:lpstr>Student Exercise 3</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Professor Burnett</dc:creator>
  <cp:lastModifiedBy>Burnett, Carl M</cp:lastModifiedBy>
  <cp:revision>119</cp:revision>
  <dcterms:created xsi:type="dcterms:W3CDTF">2015-01-18T18:04:19Z</dcterms:created>
  <dcterms:modified xsi:type="dcterms:W3CDTF">2019-09-28T12:05:33Z</dcterms:modified>
</cp:coreProperties>
</file>