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6"/>
  </p:notesMasterIdLst>
  <p:sldIdLst>
    <p:sldId id="257" r:id="rId2"/>
    <p:sldId id="274" r:id="rId3"/>
    <p:sldId id="306" r:id="rId4"/>
    <p:sldId id="307" r:id="rId5"/>
    <p:sldId id="312" r:id="rId6"/>
    <p:sldId id="310" r:id="rId7"/>
    <p:sldId id="273" r:id="rId8"/>
    <p:sldId id="308" r:id="rId9"/>
    <p:sldId id="309" r:id="rId10"/>
    <p:sldId id="319" r:id="rId11"/>
    <p:sldId id="313" r:id="rId12"/>
    <p:sldId id="314" r:id="rId13"/>
    <p:sldId id="315" r:id="rId14"/>
    <p:sldId id="316" r:id="rId15"/>
    <p:sldId id="317" r:id="rId16"/>
    <p:sldId id="311" r:id="rId17"/>
    <p:sldId id="318"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20" r:id="rId64"/>
    <p:sldId id="305" r:id="rId6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8" d="100"/>
          <a:sy n="108" d="100"/>
        </p:scale>
        <p:origin x="81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8CF355-EFDF-41E2-9578-0A9C8BB55EBB}" type="datetimeFigureOut">
              <a:rPr lang="en-US" smtClean="0"/>
              <a:t>1/22/2019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098F1-B57C-42FF-91E1-6ED7701C17A1}" type="slidenum">
              <a:rPr lang="en-US" smtClean="0"/>
              <a:t>‹#›</a:t>
            </a:fld>
            <a:endParaRPr lang="en-US"/>
          </a:p>
        </p:txBody>
      </p:sp>
    </p:spTree>
    <p:extLst>
      <p:ext uri="{BB962C8B-B14F-4D97-AF65-F5344CB8AC3E}">
        <p14:creationId xmlns:p14="http://schemas.microsoft.com/office/powerpoint/2010/main" val="1233464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xfrm>
            <a:off x="381000" y="685800"/>
            <a:ext cx="6096000" cy="3429000"/>
          </a:xfrm>
          <a:ln/>
        </p:spPr>
      </p:sp>
      <p:sp>
        <p:nvSpPr>
          <p:cNvPr id="77826"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EE8864D0-3CBE-4737-8223-73678754424A}" type="slidenum">
              <a:rPr lang="en-US" smtClean="0"/>
              <a:pPr>
                <a:defRPr/>
              </a:pPr>
              <a:t>1</a:t>
            </a:fld>
            <a:endParaRPr lang="en-US" dirty="0"/>
          </a:p>
        </p:txBody>
      </p:sp>
    </p:spTree>
    <p:extLst>
      <p:ext uri="{BB962C8B-B14F-4D97-AF65-F5344CB8AC3E}">
        <p14:creationId xmlns:p14="http://schemas.microsoft.com/office/powerpoint/2010/main" val="3484597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times when you will want to combine selectors.</a:t>
            </a:r>
            <a:r>
              <a:rPr lang="en-US" baseline="0" dirty="0"/>
              <a:t> To do that there are many methods to accomplish this CSS coding. </a:t>
            </a:r>
          </a:p>
          <a:p>
            <a:endParaRPr lang="en-US" baseline="0" dirty="0"/>
          </a:p>
          <a:p>
            <a:r>
              <a:rPr lang="en-US" b="1" baseline="0" dirty="0"/>
              <a:t>[First Bullet] </a:t>
            </a:r>
            <a:r>
              <a:rPr lang="en-US" baseline="0" dirty="0"/>
              <a:t>The first is to combine a HTML element with a specific class. In this example a unordered list element that has a class name of “speakers” is combined to allow the CSS to stylized only the UL tag within a class of speakers. </a:t>
            </a:r>
          </a:p>
          <a:p>
            <a:endParaRPr lang="en-US" baseline="0" dirty="0"/>
          </a:p>
          <a:p>
            <a:r>
              <a:rPr lang="en-US" b="1" baseline="0" dirty="0"/>
              <a:t>[Second Bullet] </a:t>
            </a:r>
            <a:r>
              <a:rPr lang="en-US" baseline="0" dirty="0"/>
              <a:t>You can also combine multiple HTML elements into one selector. In this example the h1, h2, and h3 tags are combined. The rule to do this is to ensure each tag is separated with a comma.  </a:t>
            </a:r>
          </a:p>
          <a:p>
            <a:endParaRPr lang="en-US" baseline="0" dirty="0"/>
          </a:p>
          <a:p>
            <a:r>
              <a:rPr lang="en-US" b="1" baseline="0" dirty="0"/>
              <a:t>[Last Bullet] </a:t>
            </a:r>
            <a:r>
              <a:rPr lang="en-US" baseline="0" dirty="0"/>
              <a:t>Another combination method that can be used is to specify a HTML element attribute and select the attribute to be stylized. </a:t>
            </a:r>
          </a:p>
          <a:p>
            <a:endParaRPr lang="en-US" baseline="0" dirty="0"/>
          </a:p>
          <a:p>
            <a:r>
              <a:rPr lang="en-US" baseline="0" dirty="0"/>
              <a:t>In this example we use a global selector that only targets </a:t>
            </a:r>
            <a:r>
              <a:rPr lang="en-US" baseline="0" dirty="0" err="1"/>
              <a:t>href</a:t>
            </a:r>
            <a:r>
              <a:rPr lang="en-US" baseline="0" dirty="0"/>
              <a:t> attributes. In this case, only hyperlink references would be stylized. </a:t>
            </a:r>
          </a:p>
          <a:p>
            <a:endParaRPr lang="en-US" baseline="0" dirty="0"/>
          </a:p>
          <a:p>
            <a:r>
              <a:rPr lang="en-US" baseline="0" dirty="0"/>
              <a:t>In the next example only a anchor tag HTML element with a </a:t>
            </a:r>
            <a:r>
              <a:rPr lang="en-US" baseline="0" dirty="0" err="1"/>
              <a:t>href</a:t>
            </a:r>
            <a:r>
              <a:rPr lang="en-US" baseline="0" dirty="0"/>
              <a:t> attribute would be stylized. </a:t>
            </a:r>
          </a:p>
          <a:p>
            <a:endParaRPr lang="en-US" baseline="0" dirty="0"/>
          </a:p>
          <a:p>
            <a:r>
              <a:rPr lang="en-US" baseline="0" dirty="0"/>
              <a:t>And in the last example any input element or button with the type value = to submit would be stylized. </a:t>
            </a:r>
            <a:endParaRPr lang="en-US" dirty="0"/>
          </a:p>
        </p:txBody>
      </p:sp>
      <p:sp>
        <p:nvSpPr>
          <p:cNvPr id="4" name="Slide Number Placeholder 3"/>
          <p:cNvSpPr>
            <a:spLocks noGrp="1"/>
          </p:cNvSpPr>
          <p:nvPr>
            <p:ph type="sldNum" sz="quarter" idx="10"/>
          </p:nvPr>
        </p:nvSpPr>
        <p:spPr/>
        <p:txBody>
          <a:bodyPr/>
          <a:lstStyle/>
          <a:p>
            <a:pPr>
              <a:defRPr/>
            </a:pPr>
            <a:fld id="{85553DA4-8E42-4430-9B75-C0CB2FF86DC0}" type="slidenum">
              <a:rPr lang="en-US" smtClean="0"/>
              <a:pPr>
                <a:defRPr/>
              </a:pPr>
              <a:t>12</a:t>
            </a:fld>
            <a:endParaRPr lang="en-US" dirty="0"/>
          </a:p>
        </p:txBody>
      </p:sp>
    </p:spTree>
    <p:extLst>
      <p:ext uri="{BB962C8B-B14F-4D97-AF65-F5344CB8AC3E}">
        <p14:creationId xmlns:p14="http://schemas.microsoft.com/office/powerpoint/2010/main" val="3974989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CSS pseudo-class selectors are used to add special effects to some selectors.</a:t>
            </a:r>
            <a:r>
              <a:rPr lang="en-US" baseline="0" dirty="0">
                <a:effectLst/>
              </a:rPr>
              <a:t> </a:t>
            </a:r>
            <a:r>
              <a:rPr lang="en-US" dirty="0">
                <a:effectLst/>
              </a:rPr>
              <a:t>Classes</a:t>
            </a:r>
            <a:r>
              <a:rPr lang="en-US" baseline="0" dirty="0">
                <a:effectLst/>
              </a:rPr>
              <a:t> represent conditions that apply to the elements on a web page. </a:t>
            </a:r>
          </a:p>
          <a:p>
            <a:endParaRPr lang="en-US" baseline="0" dirty="0">
              <a:effectLst/>
            </a:endParaRPr>
          </a:p>
          <a:p>
            <a:r>
              <a:rPr lang="en-US" baseline="0" dirty="0">
                <a:effectLst/>
              </a:rPr>
              <a:t>The syntax for a </a:t>
            </a:r>
            <a:r>
              <a:rPr lang="en-US" dirty="0">
                <a:effectLst/>
              </a:rPr>
              <a:t>pseudo-class selectors begins with the HTML</a:t>
            </a:r>
            <a:r>
              <a:rPr lang="en-US" baseline="0" dirty="0">
                <a:effectLst/>
              </a:rPr>
              <a:t> selector followed by a colon, then the pseudo-class and then the property and value you want to set. </a:t>
            </a:r>
          </a:p>
          <a:p>
            <a:endParaRPr lang="en-US" baseline="0"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effectLst/>
              </a:rPr>
              <a:t>This can also be done for a .class. The syntax for a .class </a:t>
            </a:r>
            <a:r>
              <a:rPr lang="en-US" dirty="0">
                <a:effectLst/>
              </a:rPr>
              <a:t>pseudo-class selectors begins with the HTML</a:t>
            </a:r>
            <a:r>
              <a:rPr lang="en-US" baseline="0" dirty="0">
                <a:effectLst/>
              </a:rPr>
              <a:t> selector and the class followed by a colon, then the pseudo-class and then the property and value you want to set.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effectLst/>
              </a:rPr>
              <a:t>So let take a look at the CSS pseudo-class selectors.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effectLst/>
              </a:rPr>
              <a:t>The first is the link selector.  This s</a:t>
            </a:r>
            <a:r>
              <a:rPr lang="en-US" sz="1200" b="0" dirty="0"/>
              <a:t>elects all unvisited links.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a:t>The next is</a:t>
            </a:r>
            <a:r>
              <a:rPr lang="en-US" sz="1200" b="0" baseline="0" dirty="0"/>
              <a:t> the visited selector. This s</a:t>
            </a:r>
            <a:r>
              <a:rPr lang="en-US" dirty="0">
                <a:effectLst/>
              </a:rPr>
              <a:t>elects all visited links.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ffectLst/>
              </a:rPr>
              <a:t>The next is the active selector.</a:t>
            </a:r>
            <a:r>
              <a:rPr lang="en-US" baseline="0" dirty="0">
                <a:effectLst/>
              </a:rPr>
              <a:t> This s</a:t>
            </a:r>
            <a:r>
              <a:rPr lang="en-US" dirty="0">
                <a:effectLst/>
              </a:rPr>
              <a:t>elects the active link.</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ffectLst/>
              </a:rPr>
              <a:t>The next is</a:t>
            </a:r>
            <a:r>
              <a:rPr lang="en-US" baseline="0" dirty="0">
                <a:effectLst/>
              </a:rPr>
              <a:t> the hover selector. This s</a:t>
            </a:r>
            <a:r>
              <a:rPr lang="en-US" dirty="0">
                <a:effectLst/>
              </a:rPr>
              <a:t>elects links on mouse over.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ffectLst/>
              </a:rPr>
              <a:t>The last is the focus selector. This</a:t>
            </a:r>
            <a:r>
              <a:rPr lang="en-US" baseline="0" dirty="0">
                <a:effectLst/>
              </a:rPr>
              <a:t> s</a:t>
            </a:r>
            <a:r>
              <a:rPr lang="en-US" dirty="0">
                <a:effectLst/>
              </a:rPr>
              <a:t>elects the input element which has focus.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5553DA4-8E42-4430-9B75-C0CB2FF86DC0}" type="slidenum">
              <a:rPr lang="en-US" smtClean="0"/>
              <a:pPr>
                <a:defRPr/>
              </a:pPr>
              <a:t>13</a:t>
            </a:fld>
            <a:endParaRPr lang="en-US" dirty="0"/>
          </a:p>
        </p:txBody>
      </p:sp>
    </p:spTree>
    <p:extLst>
      <p:ext uri="{BB962C8B-B14F-4D97-AF65-F5344CB8AC3E}">
        <p14:creationId xmlns:p14="http://schemas.microsoft.com/office/powerpoint/2010/main" val="755949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effectLst/>
              </a:rPr>
              <a:t>CSS3 pseudo-class selectors are used to refer</a:t>
            </a:r>
            <a:r>
              <a:rPr lang="en-US" baseline="0" dirty="0">
                <a:effectLst/>
              </a:rPr>
              <a:t> to specific relationships.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effectLst/>
              </a:rPr>
              <a:t>Let’s take look at each one of these selectors.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effectLst/>
              </a:rPr>
              <a:t>The first-child </a:t>
            </a:r>
            <a:r>
              <a:rPr lang="en-US" dirty="0">
                <a:effectLst/>
              </a:rPr>
              <a:t>pseudo-class selector</a:t>
            </a:r>
            <a:r>
              <a:rPr lang="en-US" baseline="0" dirty="0">
                <a:effectLst/>
              </a:rPr>
              <a:t> selects </a:t>
            </a:r>
            <a:r>
              <a:rPr lang="en-US" dirty="0">
                <a:effectLst/>
              </a:rPr>
              <a:t>every first child of its parent.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ffectLst/>
              </a:rPr>
              <a:t>The </a:t>
            </a:r>
            <a:r>
              <a:rPr lang="en-US" baseline="0" dirty="0">
                <a:effectLst/>
              </a:rPr>
              <a:t>last-child </a:t>
            </a:r>
            <a:r>
              <a:rPr lang="en-US" dirty="0">
                <a:effectLst/>
              </a:rPr>
              <a:t>pseudo-class selector</a:t>
            </a:r>
            <a:r>
              <a:rPr lang="en-US" baseline="0" dirty="0">
                <a:effectLst/>
              </a:rPr>
              <a:t> selects </a:t>
            </a:r>
            <a:r>
              <a:rPr lang="en-US" dirty="0">
                <a:effectLst/>
              </a:rPr>
              <a:t>every last child of its parent.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ffectLst/>
              </a:rPr>
              <a:t>The only</a:t>
            </a:r>
            <a:r>
              <a:rPr lang="en-US" baseline="0" dirty="0">
                <a:effectLst/>
              </a:rPr>
              <a:t>-child </a:t>
            </a:r>
            <a:r>
              <a:rPr lang="en-US" dirty="0">
                <a:effectLst/>
              </a:rPr>
              <a:t>pseudo-class selector</a:t>
            </a:r>
            <a:r>
              <a:rPr lang="en-US" baseline="0" dirty="0">
                <a:effectLst/>
              </a:rPr>
              <a:t> selects the only </a:t>
            </a:r>
            <a:r>
              <a:rPr lang="en-US" dirty="0">
                <a:effectLst/>
              </a:rPr>
              <a:t>child of its parent.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syntax</a:t>
            </a:r>
            <a:r>
              <a:rPr lang="en-US" baseline="0" dirty="0"/>
              <a:t> that is used is the same syntax that is used for </a:t>
            </a:r>
            <a:r>
              <a:rPr lang="en-US" dirty="0">
                <a:effectLst/>
              </a:rPr>
              <a:t>CSS pseudo-class selectors.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[First Button - Go to W3C Website] </a:t>
            </a: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ffectLst/>
              </a:rPr>
              <a:t>Now</a:t>
            </a:r>
            <a:r>
              <a:rPr lang="en-US" baseline="0" dirty="0">
                <a:effectLst/>
              </a:rPr>
              <a:t> lets take a look at these selectors in action.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Let’s </a:t>
            </a:r>
            <a:r>
              <a:rPr lang="en-US" baseline="0" dirty="0"/>
              <a:t>scroll down to the Anchor </a:t>
            </a:r>
            <a:r>
              <a:rPr lang="en-US" dirty="0">
                <a:effectLst/>
              </a:rPr>
              <a:t>pseudo-classes example</a:t>
            </a:r>
            <a:r>
              <a:rPr lang="en-US" baseline="0" dirty="0">
                <a:effectLst/>
              </a:rPr>
              <a:t> and launch the “try it yourself”.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effectLst/>
              </a:rPr>
              <a:t>In the code window you see the style rule in the head section of the document. The style rules assign a different color to a links based on its action.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effectLst/>
              </a:rPr>
              <a:t>When we see what happens in the results page we can see the link is red. If we hover over it, it changes to purple and if we activate it, it changes to blue.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effectLst/>
              </a:rPr>
              <a:t>Once the link had been activated it becomes green which is the visited color.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effectLst/>
              </a:rPr>
              <a:t>If we go back to the exercise page and scroll down there are four additional exercises that provide examples of CSS3 examples. There are three examples of the first-child </a:t>
            </a:r>
            <a:r>
              <a:rPr lang="en-US" dirty="0">
                <a:effectLst/>
              </a:rPr>
              <a:t>pseudo-class selectors and one example of the language pseudo-class selector.</a:t>
            </a:r>
            <a:r>
              <a:rPr lang="en-US" baseline="0" dirty="0">
                <a:effectLst/>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[Minimize Browser] </a:t>
            </a:r>
            <a:endParaRPr lang="en-US" baseline="0" dirty="0"/>
          </a:p>
          <a:p>
            <a:endParaRPr lang="en-US" baseline="0" dirty="0"/>
          </a:p>
          <a:p>
            <a:r>
              <a:rPr lang="en-US" baseline="0" dirty="0"/>
              <a:t>Now try these examples out for yourself.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Once you have completed</a:t>
            </a:r>
            <a:r>
              <a:rPr lang="en-US" sz="1200" baseline="0" dirty="0"/>
              <a:t> this exercise come back a restart the video. </a:t>
            </a:r>
            <a:endParaRPr lang="en-US" sz="1200" dirty="0"/>
          </a:p>
        </p:txBody>
      </p:sp>
      <p:sp>
        <p:nvSpPr>
          <p:cNvPr id="4" name="Slide Number Placeholder 3"/>
          <p:cNvSpPr>
            <a:spLocks noGrp="1"/>
          </p:cNvSpPr>
          <p:nvPr>
            <p:ph type="sldNum" sz="quarter" idx="10"/>
          </p:nvPr>
        </p:nvSpPr>
        <p:spPr/>
        <p:txBody>
          <a:bodyPr/>
          <a:lstStyle/>
          <a:p>
            <a:pPr>
              <a:defRPr/>
            </a:pPr>
            <a:fld id="{85553DA4-8E42-4430-9B75-C0CB2FF86DC0}" type="slidenum">
              <a:rPr lang="en-US" smtClean="0"/>
              <a:pPr>
                <a:defRPr/>
              </a:pPr>
              <a:t>14</a:t>
            </a:fld>
            <a:endParaRPr lang="en-US" dirty="0"/>
          </a:p>
        </p:txBody>
      </p:sp>
    </p:spTree>
    <p:extLst>
      <p:ext uri="{BB962C8B-B14F-4D97-AF65-F5344CB8AC3E}">
        <p14:creationId xmlns:p14="http://schemas.microsoft.com/office/powerpoint/2010/main" val="3483286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effectLst/>
              </a:rPr>
              <a:t>CSS pseudo-element</a:t>
            </a:r>
            <a:r>
              <a:rPr lang="en-US" baseline="0" dirty="0">
                <a:effectLst/>
              </a:rPr>
              <a:t> </a:t>
            </a:r>
            <a:r>
              <a:rPr lang="en-US" dirty="0">
                <a:effectLst/>
              </a:rPr>
              <a:t>selectors are used to select specific portions</a:t>
            </a:r>
            <a:r>
              <a:rPr lang="en-US" baseline="0" dirty="0">
                <a:effectLst/>
              </a:rPr>
              <a:t> of text for stylization.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effectLst/>
            </a:endParaRPr>
          </a:p>
          <a:p>
            <a:r>
              <a:rPr lang="en-US" baseline="0" dirty="0">
                <a:effectLst/>
              </a:rPr>
              <a:t>The syntax for this CSS code is almost identical to the </a:t>
            </a:r>
            <a:r>
              <a:rPr lang="en-US" dirty="0">
                <a:effectLst/>
              </a:rPr>
              <a:t>pseudo-class</a:t>
            </a:r>
            <a:r>
              <a:rPr lang="en-US" baseline="0" dirty="0">
                <a:effectLst/>
              </a:rPr>
              <a:t> code. </a:t>
            </a:r>
          </a:p>
          <a:p>
            <a:endParaRPr lang="en-US" baseline="0" dirty="0">
              <a:effectLst/>
            </a:endParaRPr>
          </a:p>
          <a:p>
            <a:r>
              <a:rPr lang="en-US" baseline="0" dirty="0">
                <a:effectLst/>
              </a:rPr>
              <a:t>The syntax for a </a:t>
            </a:r>
            <a:r>
              <a:rPr lang="en-US" dirty="0">
                <a:effectLst/>
              </a:rPr>
              <a:t>pseudo-element selectors begins with the HTML</a:t>
            </a:r>
            <a:r>
              <a:rPr lang="en-US" baseline="0" dirty="0">
                <a:effectLst/>
              </a:rPr>
              <a:t> selector followed by a double colon, then the pseudo-</a:t>
            </a:r>
            <a:r>
              <a:rPr lang="en-US" dirty="0">
                <a:effectLst/>
              </a:rPr>
              <a:t>element</a:t>
            </a:r>
            <a:r>
              <a:rPr lang="en-US" baseline="0" dirty="0">
                <a:effectLst/>
              </a:rPr>
              <a:t> and then the property and value you want to set. </a:t>
            </a:r>
          </a:p>
          <a:p>
            <a:endParaRPr lang="en-US" baseline="0"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effectLst/>
              </a:rPr>
              <a:t>This can also be done for a .class. The syntax for a .class </a:t>
            </a:r>
            <a:r>
              <a:rPr lang="en-US" dirty="0">
                <a:effectLst/>
              </a:rPr>
              <a:t>pseudo-element selectors begins with the HTML</a:t>
            </a:r>
            <a:r>
              <a:rPr lang="en-US" baseline="0" dirty="0">
                <a:effectLst/>
              </a:rPr>
              <a:t> selector and the class followed by a double colon, then the pseudo-</a:t>
            </a:r>
            <a:r>
              <a:rPr lang="en-US" dirty="0">
                <a:effectLst/>
              </a:rPr>
              <a:t>element</a:t>
            </a:r>
            <a:r>
              <a:rPr lang="en-US" baseline="0" dirty="0">
                <a:effectLst/>
              </a:rPr>
              <a:t> and then the property and value you want to set.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[First Button - Go to W3C Website] </a:t>
            </a: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effectLst/>
              </a:rPr>
              <a:t>Now, lets take a look at the CSS pseudo-</a:t>
            </a:r>
            <a:r>
              <a:rPr lang="en-US" dirty="0">
                <a:effectLst/>
              </a:rPr>
              <a:t>element</a:t>
            </a:r>
            <a:r>
              <a:rPr lang="en-US" baseline="0" dirty="0">
                <a:effectLst/>
              </a:rPr>
              <a:t> selectors.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effectLst/>
              </a:rPr>
              <a:t>The first-letter </a:t>
            </a:r>
            <a:r>
              <a:rPr lang="en-US" dirty="0">
                <a:effectLst/>
              </a:rPr>
              <a:t>pseudo-element</a:t>
            </a:r>
            <a:r>
              <a:rPr lang="en-US" baseline="0" dirty="0">
                <a:effectLst/>
              </a:rPr>
              <a:t> </a:t>
            </a:r>
            <a:r>
              <a:rPr lang="en-US" dirty="0">
                <a:effectLst/>
              </a:rPr>
              <a:t>selector</a:t>
            </a:r>
            <a:r>
              <a:rPr lang="en-US" baseline="0" dirty="0">
                <a:effectLst/>
              </a:rPr>
              <a:t> selects the </a:t>
            </a:r>
            <a:r>
              <a:rPr lang="en-US" dirty="0">
                <a:effectLst/>
              </a:rPr>
              <a:t>first letter of its parent.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ffectLst/>
              </a:rPr>
              <a:t>The </a:t>
            </a:r>
            <a:r>
              <a:rPr lang="en-US" baseline="0" dirty="0">
                <a:effectLst/>
              </a:rPr>
              <a:t>first-line </a:t>
            </a:r>
            <a:r>
              <a:rPr lang="en-US" dirty="0">
                <a:effectLst/>
              </a:rPr>
              <a:t>pseudo-element</a:t>
            </a:r>
            <a:r>
              <a:rPr lang="en-US" baseline="0" dirty="0">
                <a:effectLst/>
              </a:rPr>
              <a:t> </a:t>
            </a:r>
            <a:r>
              <a:rPr lang="en-US" dirty="0">
                <a:effectLst/>
              </a:rPr>
              <a:t>selector</a:t>
            </a:r>
            <a:r>
              <a:rPr lang="en-US" baseline="0" dirty="0">
                <a:effectLst/>
              </a:rPr>
              <a:t> selects the first line </a:t>
            </a:r>
            <a:r>
              <a:rPr lang="en-US" dirty="0">
                <a:effectLst/>
              </a:rPr>
              <a:t>of its parent.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ffectLst/>
              </a:rPr>
              <a:t>The before pseudo-element</a:t>
            </a:r>
            <a:r>
              <a:rPr lang="en-US" baseline="0" dirty="0">
                <a:effectLst/>
              </a:rPr>
              <a:t> </a:t>
            </a:r>
            <a:r>
              <a:rPr lang="en-US" dirty="0">
                <a:effectLst/>
              </a:rPr>
              <a:t>selector</a:t>
            </a:r>
            <a:r>
              <a:rPr lang="en-US" baseline="0" dirty="0">
                <a:effectLst/>
              </a:rPr>
              <a:t> </a:t>
            </a:r>
            <a:r>
              <a:rPr lang="en-US" dirty="0">
                <a:effectLst/>
              </a:rPr>
              <a:t>can be used to insert some content before the content of an element.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ffectLst/>
              </a:rPr>
              <a:t>The after pseudo-element</a:t>
            </a:r>
            <a:r>
              <a:rPr lang="en-US" baseline="0" dirty="0">
                <a:effectLst/>
              </a:rPr>
              <a:t> </a:t>
            </a:r>
            <a:r>
              <a:rPr lang="en-US" dirty="0">
                <a:effectLst/>
              </a:rPr>
              <a:t>selector</a:t>
            </a:r>
            <a:r>
              <a:rPr lang="en-US" baseline="0" dirty="0">
                <a:effectLst/>
              </a:rPr>
              <a:t> </a:t>
            </a:r>
            <a:r>
              <a:rPr lang="en-US" dirty="0">
                <a:effectLst/>
              </a:rPr>
              <a:t>can be used to insert some content after the content of an element.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ffectLst/>
              </a:rPr>
              <a:t>Now</a:t>
            </a:r>
            <a:r>
              <a:rPr lang="en-US" baseline="0" dirty="0">
                <a:effectLst/>
              </a:rPr>
              <a:t> lets take a look at these selectors in action.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a:t>
            </a:r>
            <a:r>
              <a:rPr lang="en-US" baseline="0" dirty="0">
                <a:effectLst/>
              </a:rPr>
              <a:t>first-letter and first-line have specific properties that can be used to stylize the text or line.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effectLst/>
              </a:rPr>
              <a:t>The properties that can be applied to the first-line are listed here.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effectLst/>
              </a:rPr>
              <a:t>And the properties that can be applied to the first-letter are listed here.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effectLst/>
              </a:rPr>
              <a:t>If you scroll down a little further you see two additional examples of the before and after </a:t>
            </a:r>
            <a:r>
              <a:rPr lang="en-US" dirty="0">
                <a:effectLst/>
              </a:rPr>
              <a:t>pseudo-element</a:t>
            </a:r>
            <a:r>
              <a:rPr lang="en-US" baseline="0" dirty="0">
                <a:effectLst/>
              </a:rPr>
              <a:t> </a:t>
            </a:r>
            <a:r>
              <a:rPr lang="en-US" dirty="0">
                <a:effectLst/>
              </a:rPr>
              <a:t>selectors.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[Minimize Browser] </a:t>
            </a: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effectLst/>
              </a:rPr>
              <a:t> </a:t>
            </a:r>
          </a:p>
          <a:p>
            <a:r>
              <a:rPr lang="en-US" baseline="0" dirty="0"/>
              <a:t>Now try these examples out for yourself. </a:t>
            </a:r>
          </a:p>
          <a:p>
            <a:endParaRPr lang="en-US" baseline="0" dirty="0"/>
          </a:p>
          <a:p>
            <a:r>
              <a:rPr lang="en-US" baseline="0" dirty="0"/>
              <a:t>Replace some of the properties and values for the </a:t>
            </a:r>
            <a:r>
              <a:rPr lang="en-US" baseline="0" dirty="0">
                <a:effectLst/>
              </a:rPr>
              <a:t>first-letter and first-line </a:t>
            </a:r>
            <a:r>
              <a:rPr lang="en-US" dirty="0">
                <a:effectLst/>
              </a:rPr>
              <a:t>pseudo-element</a:t>
            </a:r>
            <a:r>
              <a:rPr lang="en-US" baseline="0" dirty="0">
                <a:effectLst/>
              </a:rPr>
              <a:t> </a:t>
            </a:r>
            <a:r>
              <a:rPr lang="en-US" dirty="0">
                <a:effectLst/>
              </a:rPr>
              <a:t>selectors. </a:t>
            </a:r>
          </a:p>
          <a:p>
            <a:endParaRPr lang="en-US" baseline="0" dirty="0">
              <a:effectLst/>
            </a:endParaRPr>
          </a:p>
          <a:p>
            <a:r>
              <a:rPr lang="en-US" baseline="0" dirty="0">
                <a:effectLst/>
              </a:rPr>
              <a:t>Also try the exercises for the before and after </a:t>
            </a:r>
            <a:r>
              <a:rPr lang="en-US" dirty="0">
                <a:effectLst/>
              </a:rPr>
              <a:t>pseudo-element</a:t>
            </a:r>
            <a:r>
              <a:rPr lang="en-US" baseline="0" dirty="0">
                <a:effectLst/>
              </a:rPr>
              <a:t> </a:t>
            </a:r>
            <a:r>
              <a:rPr lang="en-US" dirty="0">
                <a:effectLst/>
              </a:rPr>
              <a:t>selectors. </a:t>
            </a:r>
            <a:endParaRPr lang="en-US" baseline="0" dirty="0"/>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Once you have completed</a:t>
            </a:r>
            <a:r>
              <a:rPr lang="en-US" sz="1200" baseline="0" dirty="0"/>
              <a:t> this exercise come back a restart the video. </a:t>
            </a:r>
            <a:endParaRPr lang="en-US" sz="1200" dirty="0"/>
          </a:p>
        </p:txBody>
      </p:sp>
      <p:sp>
        <p:nvSpPr>
          <p:cNvPr id="4" name="Slide Number Placeholder 3"/>
          <p:cNvSpPr>
            <a:spLocks noGrp="1"/>
          </p:cNvSpPr>
          <p:nvPr>
            <p:ph type="sldNum" sz="quarter" idx="10"/>
          </p:nvPr>
        </p:nvSpPr>
        <p:spPr/>
        <p:txBody>
          <a:bodyPr/>
          <a:lstStyle/>
          <a:p>
            <a:pPr>
              <a:defRPr/>
            </a:pPr>
            <a:fld id="{85553DA4-8E42-4430-9B75-C0CB2FF86DC0}" type="slidenum">
              <a:rPr lang="en-US" smtClean="0"/>
              <a:pPr>
                <a:defRPr/>
              </a:pPr>
              <a:t>15</a:t>
            </a:fld>
            <a:endParaRPr lang="en-US" dirty="0"/>
          </a:p>
        </p:txBody>
      </p:sp>
    </p:spTree>
    <p:extLst>
      <p:ext uri="{BB962C8B-B14F-4D97-AF65-F5344CB8AC3E}">
        <p14:creationId xmlns:p14="http://schemas.microsoft.com/office/powerpoint/2010/main" val="1444606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381000" y="685800"/>
            <a:ext cx="6096000" cy="3429000"/>
          </a:xfrm>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28967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381000" y="685800"/>
            <a:ext cx="6096000" cy="3429000"/>
          </a:xfrm>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45851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381000" y="685800"/>
            <a:ext cx="6096000" cy="3429000"/>
          </a:xfrm>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65959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381000" y="685800"/>
            <a:ext cx="6096000" cy="3429000"/>
          </a:xfrm>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03701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381000" y="685800"/>
            <a:ext cx="6096000" cy="3429000"/>
          </a:xfrm>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74690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381000" y="685800"/>
            <a:ext cx="6096000" cy="3429000"/>
          </a:xfrm>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94418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5553DA4-8E42-4430-9B75-C0CB2FF86DC0}" type="slidenum">
              <a:rPr lang="en-US" smtClean="0"/>
              <a:pPr>
                <a:defRPr/>
              </a:pPr>
              <a:t>4</a:t>
            </a:fld>
            <a:endParaRPr lang="en-US" dirty="0"/>
          </a:p>
        </p:txBody>
      </p:sp>
    </p:spTree>
    <p:extLst>
      <p:ext uri="{BB962C8B-B14F-4D97-AF65-F5344CB8AC3E}">
        <p14:creationId xmlns:p14="http://schemas.microsoft.com/office/powerpoint/2010/main" val="2296012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381000" y="685800"/>
            <a:ext cx="6096000" cy="3429000"/>
          </a:xfrm>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42276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381000" y="685800"/>
            <a:ext cx="6096000" cy="3429000"/>
          </a:xfrm>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17847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381000" y="685800"/>
            <a:ext cx="6096000" cy="3429000"/>
          </a:xfrm>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84228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381000" y="685800"/>
            <a:ext cx="6096000" cy="3429000"/>
          </a:xfrm>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19001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381000" y="685800"/>
            <a:ext cx="6096000" cy="3429000"/>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35899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381000" y="685800"/>
            <a:ext cx="6096000" cy="3429000"/>
          </a:xfrm>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76576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381000" y="685800"/>
            <a:ext cx="6096000" cy="3429000"/>
          </a:xfrm>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2774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381000" y="685800"/>
            <a:ext cx="6096000" cy="3429000"/>
          </a:xfrm>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29691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381000" y="685800"/>
            <a:ext cx="6096000" cy="3429000"/>
          </a:xfrm>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09293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381000" y="685800"/>
            <a:ext cx="6096000" cy="3429000"/>
          </a:xfrm>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1697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CSS</a:t>
            </a:r>
            <a:r>
              <a:rPr lang="en-US" baseline="0" dirty="0"/>
              <a:t> code selectors are “keys” that are used to select elements to stylize. </a:t>
            </a:r>
          </a:p>
          <a:p>
            <a:endParaRPr lang="en-US" baseline="0" dirty="0"/>
          </a:p>
          <a:p>
            <a:r>
              <a:rPr lang="en-US" b="1" baseline="0" dirty="0"/>
              <a:t>[First Bullet] </a:t>
            </a:r>
            <a:r>
              <a:rPr lang="en-US" baseline="0" dirty="0"/>
              <a:t>If you want to stylized all the elements of a web page you can use the star to select all elements.</a:t>
            </a:r>
          </a:p>
          <a:p>
            <a:endParaRPr lang="en-US" baseline="0" dirty="0"/>
          </a:p>
          <a:p>
            <a:r>
              <a:rPr lang="en-US" b="1" baseline="0" dirty="0"/>
              <a:t>[Second Bullet] </a:t>
            </a:r>
            <a:r>
              <a:rPr lang="en-US" baseline="0" dirty="0"/>
              <a:t>You can also select selected HTML elements like the h1 and p tags. </a:t>
            </a:r>
          </a:p>
          <a:p>
            <a:endParaRPr lang="en-US" baseline="0" dirty="0"/>
          </a:p>
          <a:p>
            <a:r>
              <a:rPr lang="en-US" b="1" baseline="0" dirty="0"/>
              <a:t>[Third &amp; Fourth Bullet] </a:t>
            </a:r>
            <a:r>
              <a:rPr lang="en-US" baseline="0" dirty="0"/>
              <a:t>One of the great things you can do with CSS selectors is to select a ID tag or a Class tag to be stylized. An ID tag is selected with the hash tag, and a Class tag is selected with a dot.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[First Button - Go to W3C Website] </a:t>
            </a:r>
            <a:endParaRPr lang="en-US" baseline="0" dirty="0"/>
          </a:p>
          <a:p>
            <a:r>
              <a:rPr lang="en-US" baseline="0" dirty="0"/>
              <a:t>There are other CSS selectors that can also be used. Let look at the W3C site to see some of the additional selectors that can be used. </a:t>
            </a:r>
          </a:p>
          <a:p>
            <a:endParaRPr lang="en-US" baseline="0" dirty="0"/>
          </a:p>
          <a:p>
            <a:r>
              <a:rPr lang="en-US" baseline="0" dirty="0"/>
              <a:t>As you can see form the table there are many selectors. The listing provides an example of the selector and a description of what the selector is. It also provides you what version of CSS it applies to. This is important because if a browser does not support a version of CSS, then you need to ensure theta the Modernizer JavaScript file updates the web page to support that version of CSS.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As you can see there are a lot of selectors that can be used to apply CSS stylization. </a:t>
            </a:r>
            <a:r>
              <a:rPr lang="en-US" b="1" baseline="0" dirty="0"/>
              <a:t>[Minimize Browser] </a:t>
            </a:r>
            <a:endParaRPr lang="en-US" baseline="0" dirty="0"/>
          </a:p>
          <a:p>
            <a:endParaRPr lang="en-US" baseline="0" dirty="0"/>
          </a:p>
          <a:p>
            <a:r>
              <a:rPr lang="en-US" baseline="0" dirty="0"/>
              <a:t>But how can you tell if you can use the selector?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[Second Button - Go to W3C Website] </a:t>
            </a:r>
            <a:endParaRPr lang="en-US" baseline="0" dirty="0"/>
          </a:p>
          <a:p>
            <a:r>
              <a:rPr lang="en-US" baseline="0" dirty="0"/>
              <a:t>Once way is the use the W3C CSS Code Selector tester to see what selectors work. </a:t>
            </a:r>
          </a:p>
          <a:p>
            <a:endParaRPr lang="en-US" baseline="0" dirty="0"/>
          </a:p>
          <a:p>
            <a:r>
              <a:rPr lang="en-US" baseline="0" dirty="0"/>
              <a:t>If you want to know if a selector will work for you the W3C CSS Code Selector tester is the perfect tool to use. </a:t>
            </a:r>
          </a:p>
          <a:p>
            <a:endParaRPr lang="en-US" baseline="0" dirty="0"/>
          </a:p>
          <a:p>
            <a:r>
              <a:rPr lang="en-US" baseline="0" dirty="0"/>
              <a:t>This tool lets you visually see which element can be selected and this will provide you a visible way to know how a selector works. Let say we wanted to see how a paragraph first-child works. We can select it here, and it will show us what part of a web page it will activate styling. </a:t>
            </a:r>
          </a:p>
          <a:p>
            <a:endParaRPr lang="en-US" baseline="0" dirty="0"/>
          </a:p>
          <a:p>
            <a:r>
              <a:rPr lang="en-US" baseline="0" dirty="0"/>
              <a:t>Notice in this case it shows that all the first p elements of a web page are selected.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If we select the p:first-letter  it shows that the first letter of all p elements of a web page are selected.</a:t>
            </a:r>
          </a:p>
        </p:txBody>
      </p:sp>
      <p:sp>
        <p:nvSpPr>
          <p:cNvPr id="4" name="Slide Number Placeholder 3"/>
          <p:cNvSpPr>
            <a:spLocks noGrp="1"/>
          </p:cNvSpPr>
          <p:nvPr>
            <p:ph type="sldNum" sz="quarter" idx="10"/>
          </p:nvPr>
        </p:nvSpPr>
        <p:spPr/>
        <p:txBody>
          <a:bodyPr/>
          <a:lstStyle/>
          <a:p>
            <a:pPr>
              <a:defRPr/>
            </a:pPr>
            <a:fld id="{85553DA4-8E42-4430-9B75-C0CB2FF86DC0}" type="slidenum">
              <a:rPr lang="en-US" smtClean="0"/>
              <a:pPr>
                <a:defRPr/>
              </a:pPr>
              <a:t>5</a:t>
            </a:fld>
            <a:endParaRPr lang="en-US" dirty="0"/>
          </a:p>
        </p:txBody>
      </p:sp>
    </p:spTree>
    <p:extLst>
      <p:ext uri="{BB962C8B-B14F-4D97-AF65-F5344CB8AC3E}">
        <p14:creationId xmlns:p14="http://schemas.microsoft.com/office/powerpoint/2010/main" val="2081233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381000" y="685800"/>
            <a:ext cx="6096000" cy="3429000"/>
          </a:xfrm>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614762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381000" y="685800"/>
            <a:ext cx="6096000" cy="3429000"/>
          </a:xfrm>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699323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381000" y="685800"/>
            <a:ext cx="6096000" cy="3429000"/>
          </a:xfrm>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326537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381000" y="685800"/>
            <a:ext cx="6096000" cy="3429000"/>
          </a:xfrm>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8725905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381000" y="685800"/>
            <a:ext cx="6096000" cy="3429000"/>
          </a:xfrm>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186682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381000" y="685800"/>
            <a:ext cx="6096000" cy="3429000"/>
          </a:xfrm>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763382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381000" y="685800"/>
            <a:ext cx="6096000" cy="3429000"/>
          </a:xfrm>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490298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381000" y="685800"/>
            <a:ext cx="6096000" cy="3429000"/>
          </a:xfrm>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1673264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381000" y="685800"/>
            <a:ext cx="6096000" cy="3429000"/>
          </a:xfrm>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992697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381000" y="685800"/>
            <a:ext cx="6096000" cy="3429000"/>
          </a:xfrm>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13325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381000" y="685800"/>
            <a:ext cx="6096000" cy="3429000"/>
          </a:xfrm>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741721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381000" y="685800"/>
            <a:ext cx="6096000" cy="3429000"/>
          </a:xfrm>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277164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381000" y="685800"/>
            <a:ext cx="6096000" cy="3429000"/>
          </a:xfrm>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946118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381000" y="685800"/>
            <a:ext cx="6096000" cy="3429000"/>
          </a:xfrm>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869036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xfrm>
            <a:off x="381000" y="685800"/>
            <a:ext cx="6096000" cy="3429000"/>
          </a:xfrm>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855907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xfrm>
            <a:off x="381000" y="685800"/>
            <a:ext cx="6096000" cy="3429000"/>
          </a:xfrm>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336195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381000" y="685800"/>
            <a:ext cx="6096000" cy="3429000"/>
          </a:xfrm>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69933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381000" y="685800"/>
            <a:ext cx="6096000" cy="3429000"/>
          </a:xfrm>
          <a:ln/>
        </p:spPr>
      </p:sp>
      <p:sp>
        <p:nvSpPr>
          <p:cNvPr id="159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990204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xfrm>
            <a:off x="381000" y="685800"/>
            <a:ext cx="6096000" cy="3429000"/>
          </a:xfrm>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301227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381000" y="685800"/>
            <a:ext cx="6096000" cy="3429000"/>
          </a:xfrm>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894359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xfrm>
            <a:off x="381000" y="685800"/>
            <a:ext cx="6096000" cy="3429000"/>
          </a:xfrm>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20205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381000" y="685800"/>
            <a:ext cx="6096000" cy="3429000"/>
          </a:xfrm>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351745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xfrm>
            <a:off x="381000" y="685800"/>
            <a:ext cx="6096000" cy="3429000"/>
          </a:xfrm>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7934759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xfrm>
            <a:off x="381000" y="685800"/>
            <a:ext cx="6096000" cy="3429000"/>
          </a:xfrm>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272516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xfrm>
            <a:off x="381000" y="685800"/>
            <a:ext cx="6096000" cy="3429000"/>
          </a:xfrm>
          <a:ln/>
        </p:spPr>
      </p:sp>
      <p:sp>
        <p:nvSpPr>
          <p:cNvPr id="178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376641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xfrm>
            <a:off x="381000" y="685800"/>
            <a:ext cx="6096000" cy="3429000"/>
          </a:xfrm>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42998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xfrm>
            <a:off x="381000" y="685800"/>
            <a:ext cx="6096000" cy="3429000"/>
          </a:xfrm>
          <a:ln/>
        </p:spPr>
      </p:sp>
      <p:sp>
        <p:nvSpPr>
          <p:cNvPr id="184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04216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5553DA4-8E42-4430-9B75-C0CB2FF86DC0}" type="slidenum">
              <a:rPr lang="en-US" smtClean="0"/>
              <a:pPr>
                <a:defRPr/>
              </a:pPr>
              <a:t>8</a:t>
            </a:fld>
            <a:endParaRPr lang="en-US" dirty="0"/>
          </a:p>
        </p:txBody>
      </p:sp>
    </p:spTree>
    <p:extLst>
      <p:ext uri="{BB962C8B-B14F-4D97-AF65-F5344CB8AC3E}">
        <p14:creationId xmlns:p14="http://schemas.microsoft.com/office/powerpoint/2010/main" val="2081524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381000" y="685800"/>
            <a:ext cx="6096000" cy="3429000"/>
          </a:xfrm>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20977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a:t>
            </a:r>
            <a:r>
              <a:rPr lang="en-US" baseline="0" dirty="0"/>
              <a:t> three methods of providing stylization to a web page. </a:t>
            </a:r>
          </a:p>
          <a:p>
            <a:endParaRPr lang="en-US" baseline="0" dirty="0"/>
          </a:p>
          <a:p>
            <a:r>
              <a:rPr lang="en-US" baseline="0" dirty="0"/>
              <a:t>The first method is to use an external style sheet to provide the stylization rules. The link element in the head section of the web page is used to identify the external style sheet to be used. In this example the main.css file is identified using the </a:t>
            </a:r>
            <a:r>
              <a:rPr lang="en-US" baseline="0" dirty="0" err="1"/>
              <a:t>href</a:t>
            </a:r>
            <a:r>
              <a:rPr lang="en-US" baseline="0" dirty="0"/>
              <a:t> tag. </a:t>
            </a:r>
          </a:p>
          <a:p>
            <a:endParaRPr lang="en-US" baseline="0" dirty="0"/>
          </a:p>
          <a:p>
            <a:r>
              <a:rPr lang="en-US" baseline="0" dirty="0"/>
              <a:t>The second method to provide stylization is to embed the stylization rules in the head section of the web page document. When this method is used the actual CSS code is written in the head section. To begin the CSS code an opening &lt;style&gt; tag is used and to close out the style code  a closing &lt;/style&gt; code is used. Stylization rules can then be placed in between these </a:t>
            </a:r>
            <a:r>
              <a:rPr lang="en-US" baseline="0" dirty="0" err="1"/>
              <a:t>tages</a:t>
            </a:r>
            <a:r>
              <a:rPr lang="en-US" baseline="0" dirty="0"/>
              <a:t>. In this example we have a body style rule and a h1 style rule. </a:t>
            </a:r>
          </a:p>
          <a:p>
            <a:endParaRPr lang="en-US" baseline="0" dirty="0"/>
          </a:p>
          <a:p>
            <a:r>
              <a:rPr lang="en-US" baseline="0" dirty="0"/>
              <a:t>The last method that can be used to provide stylization is to embed the code inline with the html element or tag. In this example the h1 tag has a style rule for the font size embedded into the tag. Here the use of the style= signifies that start of the style rule.  </a:t>
            </a:r>
            <a:endParaRPr lang="en-US" dirty="0"/>
          </a:p>
        </p:txBody>
      </p:sp>
      <p:sp>
        <p:nvSpPr>
          <p:cNvPr id="4" name="Slide Number Placeholder 3"/>
          <p:cNvSpPr>
            <a:spLocks noGrp="1"/>
          </p:cNvSpPr>
          <p:nvPr>
            <p:ph type="sldNum" sz="quarter" idx="10"/>
          </p:nvPr>
        </p:nvSpPr>
        <p:spPr/>
        <p:txBody>
          <a:bodyPr/>
          <a:lstStyle/>
          <a:p>
            <a:pPr>
              <a:defRPr/>
            </a:pPr>
            <a:fld id="{85553DA4-8E42-4430-9B75-C0CB2FF86DC0}" type="slidenum">
              <a:rPr lang="en-US" smtClean="0"/>
              <a:pPr>
                <a:defRPr/>
              </a:pPr>
              <a:t>10</a:t>
            </a:fld>
            <a:endParaRPr lang="en-US" dirty="0"/>
          </a:p>
        </p:txBody>
      </p:sp>
    </p:spTree>
    <p:extLst>
      <p:ext uri="{BB962C8B-B14F-4D97-AF65-F5344CB8AC3E}">
        <p14:creationId xmlns:p14="http://schemas.microsoft.com/office/powerpoint/2010/main" val="1515998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capabilities to include</a:t>
            </a:r>
            <a:r>
              <a:rPr lang="en-US" baseline="0" dirty="0"/>
              <a:t> more than one selector by using a </a:t>
            </a:r>
            <a:r>
              <a:rPr lang="en-US" baseline="0" dirty="0" err="1"/>
              <a:t>combinator</a:t>
            </a:r>
            <a:r>
              <a:rPr lang="en-US" baseline="0" dirty="0"/>
              <a:t> relational selector. </a:t>
            </a:r>
          </a:p>
          <a:p>
            <a:endParaRPr lang="en-US" baseline="0" dirty="0"/>
          </a:p>
          <a:p>
            <a:r>
              <a:rPr lang="en-US" baseline="0" dirty="0"/>
              <a:t>There are four CSS3 </a:t>
            </a:r>
            <a:r>
              <a:rPr lang="en-US" baseline="0" dirty="0" err="1"/>
              <a:t>combinator</a:t>
            </a:r>
            <a:r>
              <a:rPr lang="en-US" baseline="0" dirty="0"/>
              <a:t> relational selectors that can be used. </a:t>
            </a:r>
          </a:p>
          <a:p>
            <a:endParaRPr lang="en-US" baseline="0" dirty="0"/>
          </a:p>
          <a:p>
            <a:r>
              <a:rPr lang="en-US" b="1" baseline="0" dirty="0"/>
              <a:t>[First Bullet] </a:t>
            </a:r>
            <a:r>
              <a:rPr lang="en-US" baseline="0" dirty="0"/>
              <a:t>The first </a:t>
            </a:r>
            <a:r>
              <a:rPr lang="en-US" baseline="0" dirty="0" err="1"/>
              <a:t>combinator</a:t>
            </a:r>
            <a:r>
              <a:rPr lang="en-US" baseline="0" dirty="0"/>
              <a:t> is a descendant selectors. </a:t>
            </a:r>
            <a:r>
              <a:rPr lang="en-US" dirty="0">
                <a:effectLst/>
              </a:rPr>
              <a:t>The descendant selector selects all element that are descendants of a specified element. The following code would select all &lt;p&gt; elements inside &lt;div&gt; elements.</a:t>
            </a:r>
          </a:p>
          <a:p>
            <a:endParaRPr lang="en-US" baseline="0" dirty="0">
              <a:effectLst/>
            </a:endParaRPr>
          </a:p>
          <a:p>
            <a:r>
              <a:rPr lang="en-US" b="1" baseline="0" dirty="0"/>
              <a:t>[Second Bullet] </a:t>
            </a:r>
            <a:r>
              <a:rPr lang="en-US" baseline="0" dirty="0">
                <a:effectLst/>
              </a:rPr>
              <a:t>The next </a:t>
            </a:r>
            <a:r>
              <a:rPr lang="en-US" baseline="0" dirty="0" err="1">
                <a:effectLst/>
              </a:rPr>
              <a:t>conbinator</a:t>
            </a:r>
            <a:r>
              <a:rPr lang="en-US" baseline="0" dirty="0">
                <a:effectLst/>
              </a:rPr>
              <a:t> is an </a:t>
            </a:r>
            <a:r>
              <a:rPr lang="en-US" sz="1200" dirty="0"/>
              <a:t>Adjacent Sibling selector. </a:t>
            </a:r>
            <a:r>
              <a:rPr lang="en-US" dirty="0">
                <a:effectLst/>
              </a:rPr>
              <a:t>The adjacent sibling selector selects all elements that are the adjacent siblings of a specified element. Sibling elements must have the same parent element, and "adjacent" means "immediately following". The following code would selects all &lt;p&gt; elements that are placed immediately after &lt;div&gt; elements</a:t>
            </a:r>
            <a:r>
              <a:rPr lang="en-US" baseline="0" dirty="0">
                <a:effectLst/>
              </a:rPr>
              <a:t> </a:t>
            </a:r>
          </a:p>
          <a:p>
            <a:endParaRPr lang="en-US" baseline="0"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[Third Bullet] </a:t>
            </a:r>
            <a:r>
              <a:rPr lang="en-US" baseline="0" dirty="0">
                <a:effectLst/>
              </a:rPr>
              <a:t>The next </a:t>
            </a:r>
            <a:r>
              <a:rPr lang="en-US" baseline="0" dirty="0" err="1">
                <a:effectLst/>
              </a:rPr>
              <a:t>conbinator</a:t>
            </a:r>
            <a:r>
              <a:rPr lang="en-US" baseline="0" dirty="0">
                <a:effectLst/>
              </a:rPr>
              <a:t> is a Child selector. </a:t>
            </a:r>
            <a:r>
              <a:rPr lang="en-US" dirty="0">
                <a:effectLst/>
              </a:rPr>
              <a:t>The child selector selects all elements that are the immediate children of a specified element. The following code would select all &lt;p&gt; elements that are immediate children of a &lt;div&gt; element.</a:t>
            </a:r>
            <a:r>
              <a:rPr lang="en-US" baseline="0" dirty="0">
                <a:effectLst/>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effectLst/>
            </a:endParaRPr>
          </a:p>
          <a:p>
            <a:r>
              <a:rPr lang="en-US" b="1" baseline="0" dirty="0"/>
              <a:t>[Last Bullet] </a:t>
            </a:r>
            <a:r>
              <a:rPr lang="en-US" baseline="0" dirty="0">
                <a:effectLst/>
              </a:rPr>
              <a:t>The last </a:t>
            </a:r>
            <a:r>
              <a:rPr lang="en-US" baseline="0" dirty="0" err="1">
                <a:effectLst/>
              </a:rPr>
              <a:t>combinator</a:t>
            </a:r>
            <a:r>
              <a:rPr lang="en-US" baseline="0" dirty="0">
                <a:effectLst/>
              </a:rPr>
              <a:t> is a General Sibling selector. </a:t>
            </a:r>
            <a:r>
              <a:rPr lang="en-US" dirty="0">
                <a:effectLst/>
              </a:rPr>
              <a:t>The general sibling selector selects all elements that are siblings of a specified element. The following code would select all &lt;p&gt; elements that are siblings of &lt;div&gt; elements.</a:t>
            </a:r>
            <a:r>
              <a:rPr lang="en-US" baseline="0" dirty="0">
                <a:effectLst/>
              </a:rPr>
              <a:t> </a:t>
            </a:r>
          </a:p>
          <a:p>
            <a:endParaRPr lang="en-US" baseline="0"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[First Button - Go to W3C Website] </a:t>
            </a:r>
            <a:endParaRPr lang="en-US" baseline="0" dirty="0"/>
          </a:p>
          <a:p>
            <a:endParaRPr lang="en-US" baseline="0" dirty="0">
              <a:effectLst/>
            </a:endParaRPr>
          </a:p>
          <a:p>
            <a:r>
              <a:rPr lang="en-US" baseline="0" dirty="0">
                <a:effectLst/>
              </a:rPr>
              <a:t>Now let see how this work in practice. We’ll go over to the W3C site and try it out. </a:t>
            </a:r>
          </a:p>
          <a:p>
            <a:endParaRPr lang="en-US" baseline="0" dirty="0">
              <a:effectLst/>
            </a:endParaRPr>
          </a:p>
          <a:p>
            <a:r>
              <a:rPr lang="en-US" baseline="0" dirty="0">
                <a:effectLst/>
              </a:rPr>
              <a:t>In the first example we have a </a:t>
            </a:r>
            <a:r>
              <a:rPr lang="en-US" baseline="0" dirty="0" err="1"/>
              <a:t>combinator</a:t>
            </a:r>
            <a:r>
              <a:rPr lang="en-US" baseline="0" dirty="0"/>
              <a:t> that is a descendant selector. Notice that in the style section the  div p code changes the background-color to yellow. And over here in the results all the paragraphs of the div tag have a background color of yellow. If we were to add another paragraph to the div like this ……. And then resubmit it, the results if four paragraphs that have the background color of yellow. </a:t>
            </a:r>
          </a:p>
          <a:p>
            <a:endParaRPr lang="en-US" baseline="0" dirty="0">
              <a:effectLst/>
            </a:endParaRPr>
          </a:p>
          <a:p>
            <a:r>
              <a:rPr lang="en-US" baseline="0" dirty="0">
                <a:effectLst/>
              </a:rPr>
              <a:t>In the next example we see the effect of using a Child </a:t>
            </a:r>
            <a:r>
              <a:rPr lang="en-US" baseline="0" dirty="0" err="1">
                <a:effectLst/>
              </a:rPr>
              <a:t>conbinator</a:t>
            </a:r>
            <a:r>
              <a:rPr lang="en-US" baseline="0" dirty="0">
                <a:effectLst/>
              </a:rPr>
              <a:t> selector. Notice that in the results on the first two </a:t>
            </a:r>
            <a:r>
              <a:rPr lang="en-US" baseline="0" dirty="0"/>
              <a:t>paragraphs have the background color of yellow.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effectLst/>
              </a:rPr>
              <a:t>In the next example we see the effect of using an </a:t>
            </a:r>
            <a:r>
              <a:rPr lang="en-US" sz="1200" dirty="0"/>
              <a:t>Adjacent Sibling </a:t>
            </a:r>
            <a:r>
              <a:rPr lang="en-US" baseline="0" dirty="0" err="1">
                <a:effectLst/>
              </a:rPr>
              <a:t>conbinator</a:t>
            </a:r>
            <a:r>
              <a:rPr lang="en-US" baseline="0" dirty="0">
                <a:effectLst/>
              </a:rPr>
              <a:t> </a:t>
            </a:r>
            <a:r>
              <a:rPr lang="en-US" sz="1200" dirty="0"/>
              <a:t>selector</a:t>
            </a:r>
            <a:r>
              <a:rPr lang="en-US" baseline="0" dirty="0">
                <a:effectLst/>
              </a:rPr>
              <a:t>. Notice that in the results the first </a:t>
            </a:r>
            <a:r>
              <a:rPr lang="en-US" baseline="0" dirty="0"/>
              <a:t>paragraphs after the div tag is stylized with a background color of yellow.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effectLst/>
              </a:rPr>
              <a:t>In the last example we see the effect of using an General Sibling </a:t>
            </a:r>
            <a:r>
              <a:rPr lang="en-US" baseline="0" dirty="0" err="1">
                <a:effectLst/>
              </a:rPr>
              <a:t>conbinator</a:t>
            </a:r>
            <a:r>
              <a:rPr lang="en-US" baseline="0" dirty="0">
                <a:effectLst/>
              </a:rPr>
              <a:t> </a:t>
            </a:r>
            <a:r>
              <a:rPr lang="en-US" sz="1200" dirty="0"/>
              <a:t>selector</a:t>
            </a:r>
            <a:r>
              <a:rPr lang="en-US" baseline="0" dirty="0">
                <a:effectLst/>
              </a:rPr>
              <a:t>. Notice that in the results the first and second </a:t>
            </a:r>
            <a:r>
              <a:rPr lang="en-US" baseline="0" dirty="0"/>
              <a:t>paragraphs after the div tag is stylized with a background color of yellow.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[Minimize Browser] </a:t>
            </a:r>
            <a:endParaRPr lang="en-US" baseline="0" dirty="0"/>
          </a:p>
          <a:p>
            <a:endParaRPr lang="en-US" baseline="0" dirty="0"/>
          </a:p>
          <a:p>
            <a:r>
              <a:rPr lang="en-US" baseline="0" dirty="0"/>
              <a:t>Now try these for yourself.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Once you have completed</a:t>
            </a:r>
            <a:r>
              <a:rPr lang="en-US" sz="1200" baseline="0" dirty="0"/>
              <a:t> this exercise come back a restart the video. </a:t>
            </a:r>
            <a:endParaRPr lang="en-US" sz="1200" dirty="0"/>
          </a:p>
        </p:txBody>
      </p:sp>
      <p:sp>
        <p:nvSpPr>
          <p:cNvPr id="4" name="Slide Number Placeholder 3"/>
          <p:cNvSpPr>
            <a:spLocks noGrp="1"/>
          </p:cNvSpPr>
          <p:nvPr>
            <p:ph type="sldNum" sz="quarter" idx="10"/>
          </p:nvPr>
        </p:nvSpPr>
        <p:spPr/>
        <p:txBody>
          <a:bodyPr/>
          <a:lstStyle/>
          <a:p>
            <a:pPr>
              <a:defRPr/>
            </a:pPr>
            <a:fld id="{85553DA4-8E42-4430-9B75-C0CB2FF86DC0}" type="slidenum">
              <a:rPr lang="en-US" smtClean="0"/>
              <a:pPr>
                <a:defRPr/>
              </a:pPr>
              <a:t>11</a:t>
            </a:fld>
            <a:endParaRPr lang="en-US" dirty="0"/>
          </a:p>
        </p:txBody>
      </p:sp>
    </p:spTree>
    <p:extLst>
      <p:ext uri="{BB962C8B-B14F-4D97-AF65-F5344CB8AC3E}">
        <p14:creationId xmlns:p14="http://schemas.microsoft.com/office/powerpoint/2010/main" val="1289227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effectLst>
                  <a:outerShdw blurRad="38100" dist="38100" dir="2700000" algn="tl">
                    <a:srgbClr val="000000">
                      <a:alpha val="43137"/>
                    </a:srgbClr>
                  </a:out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p>
            <a:fld id="{7D06FF07-9C92-41CC-851A-77EA40E5D7B0}" type="datetime1">
              <a:rPr lang="en-US" smtClean="0"/>
              <a:t>1/22/2019</a:t>
            </a:fld>
            <a:endParaRPr lang="en-US"/>
          </a:p>
        </p:txBody>
      </p:sp>
      <p:sp>
        <p:nvSpPr>
          <p:cNvPr id="19" name="Footer Placeholder 18"/>
          <p:cNvSpPr>
            <a:spLocks noGrp="1"/>
          </p:cNvSpPr>
          <p:nvPr>
            <p:ph type="ftr" sz="quarter" idx="11"/>
          </p:nvPr>
        </p:nvSpPr>
        <p:spPr/>
        <p:txBody>
          <a:bodyPr/>
          <a:lstStyle/>
          <a:p>
            <a:r>
              <a:rPr lang="en-US"/>
              <a:t>Copyright © 2007 - 2019 Carl M. Burnett</a:t>
            </a:r>
          </a:p>
        </p:txBody>
      </p:sp>
      <p:sp>
        <p:nvSpPr>
          <p:cNvPr id="27" name="Slide Number Placeholder 26"/>
          <p:cNvSpPr>
            <a:spLocks noGrp="1"/>
          </p:cNvSpPr>
          <p:nvPr>
            <p:ph type="sldNum" sz="quarter" idx="12"/>
          </p:nvPr>
        </p:nvSpPr>
        <p:spPr/>
        <p:txBody>
          <a:bodyPr/>
          <a:lstStyle/>
          <a:p>
            <a:fld id="{3D46CBA2-ECE5-4BE9-B546-6761E0E6708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8FFC077-54E5-4E11-A09E-4F6378D470B0}" type="datetime1">
              <a:rPr lang="en-US" smtClean="0"/>
              <a:t>1/22/2019</a:t>
            </a:fld>
            <a:endParaRPr lang="en-US"/>
          </a:p>
        </p:txBody>
      </p:sp>
      <p:sp>
        <p:nvSpPr>
          <p:cNvPr id="5" name="Footer Placeholder 4"/>
          <p:cNvSpPr>
            <a:spLocks noGrp="1"/>
          </p:cNvSpPr>
          <p:nvPr>
            <p:ph type="ftr" sz="quarter" idx="11"/>
          </p:nvPr>
        </p:nvSpPr>
        <p:spPr/>
        <p:txBody>
          <a:bodyPr/>
          <a:lstStyle/>
          <a:p>
            <a:r>
              <a:rPr lang="en-US"/>
              <a:t>Copyright © 2007 - 2019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C18E331-9084-45D4-9BB9-10149039B835}" type="datetime1">
              <a:rPr lang="en-US" smtClean="0"/>
              <a:t>1/22/2019</a:t>
            </a:fld>
            <a:endParaRPr lang="en-US"/>
          </a:p>
        </p:txBody>
      </p:sp>
      <p:sp>
        <p:nvSpPr>
          <p:cNvPr id="5" name="Footer Placeholder 4"/>
          <p:cNvSpPr>
            <a:spLocks noGrp="1"/>
          </p:cNvSpPr>
          <p:nvPr>
            <p:ph type="ftr" sz="quarter" idx="11"/>
          </p:nvPr>
        </p:nvSpPr>
        <p:spPr/>
        <p:txBody>
          <a:bodyPr/>
          <a:lstStyle/>
          <a:p>
            <a:r>
              <a:rPr lang="en-US"/>
              <a:t>Copyright © 2007 - 2019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1365695-F512-458E-835E-97AD0D157082}" type="datetime1">
              <a:rPr lang="en-US" smtClean="0"/>
              <a:t>1/22/2019</a:t>
            </a:fld>
            <a:endParaRPr lang="en-US"/>
          </a:p>
        </p:txBody>
      </p:sp>
      <p:sp>
        <p:nvSpPr>
          <p:cNvPr id="5" name="Footer Placeholder 4"/>
          <p:cNvSpPr>
            <a:spLocks noGrp="1"/>
          </p:cNvSpPr>
          <p:nvPr>
            <p:ph type="ftr" sz="quarter" idx="11"/>
          </p:nvPr>
        </p:nvSpPr>
        <p:spPr/>
        <p:txBody>
          <a:bodyPr/>
          <a:lstStyle/>
          <a:p>
            <a:r>
              <a:rPr lang="en-US"/>
              <a:t>Copyright © 2007 - 2019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ctr">
            <a:noAutofit/>
            <a:scene3d>
              <a:camera prst="orthographicFront"/>
              <a:lightRig rig="freezing" dir="t">
                <a:rot lat="0" lon="0" rev="5640000"/>
              </a:lightRig>
            </a:scene3d>
            <a:sp3d prstMaterial="flat">
              <a:bevelT w="38100" h="38100"/>
            </a:sp3d>
          </a:bodyPr>
          <a:lstStyle>
            <a:lvl1pPr algn="l" rtl="0">
              <a:spcBef>
                <a:spcPct val="0"/>
              </a:spcBef>
              <a:buNone/>
              <a:defRPr lang="en-US" sz="48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b="1">
                <a:solidFill>
                  <a:schemeClr val="tx1"/>
                </a:solidFill>
                <a:effectLst>
                  <a:outerShdw blurRad="38100" dist="38100" dir="2700000" algn="tl">
                    <a:srgbClr val="000000">
                      <a:alpha val="43137"/>
                    </a:srgbClr>
                  </a:outerShdw>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0FE999C-A1CC-4EE5-BCC5-CFB1F424793D}" type="datetime1">
              <a:rPr lang="en-US" smtClean="0"/>
              <a:t>1/22/2019</a:t>
            </a:fld>
            <a:endParaRPr lang="en-US"/>
          </a:p>
        </p:txBody>
      </p:sp>
      <p:sp>
        <p:nvSpPr>
          <p:cNvPr id="5" name="Footer Placeholder 4"/>
          <p:cNvSpPr>
            <a:spLocks noGrp="1"/>
          </p:cNvSpPr>
          <p:nvPr>
            <p:ph type="ftr" sz="quarter" idx="11"/>
          </p:nvPr>
        </p:nvSpPr>
        <p:spPr/>
        <p:txBody>
          <a:bodyPr/>
          <a:lstStyle/>
          <a:p>
            <a:r>
              <a:rPr lang="en-US"/>
              <a:t>Copyright © 2007 - 2019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361FA7C-2FD4-4D23-8848-595B90BECBC7}" type="datetime1">
              <a:rPr lang="en-US" smtClean="0"/>
              <a:t>1/22/2019</a:t>
            </a:fld>
            <a:endParaRPr lang="en-US"/>
          </a:p>
        </p:txBody>
      </p:sp>
      <p:sp>
        <p:nvSpPr>
          <p:cNvPr id="6" name="Footer Placeholder 5"/>
          <p:cNvSpPr>
            <a:spLocks noGrp="1"/>
          </p:cNvSpPr>
          <p:nvPr>
            <p:ph type="ftr" sz="quarter" idx="11"/>
          </p:nvPr>
        </p:nvSpPr>
        <p:spPr/>
        <p:txBody>
          <a:bodyPr/>
          <a:lstStyle/>
          <a:p>
            <a:r>
              <a:rPr lang="en-US"/>
              <a:t>Copyright © 2007 - 2019 Carl M. Burnett</a:t>
            </a:r>
          </a:p>
        </p:txBody>
      </p:sp>
      <p:sp>
        <p:nvSpPr>
          <p:cNvPr id="7" name="Slide Number Placeholder 6"/>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B8EDD0A-02F0-40E5-9A5E-2C263D14214D}" type="datetime1">
              <a:rPr lang="en-US" smtClean="0"/>
              <a:t>1/22/2019</a:t>
            </a:fld>
            <a:endParaRPr lang="en-US"/>
          </a:p>
        </p:txBody>
      </p:sp>
      <p:sp>
        <p:nvSpPr>
          <p:cNvPr id="8" name="Footer Placeholder 7"/>
          <p:cNvSpPr>
            <a:spLocks noGrp="1"/>
          </p:cNvSpPr>
          <p:nvPr>
            <p:ph type="ftr" sz="quarter" idx="11"/>
          </p:nvPr>
        </p:nvSpPr>
        <p:spPr/>
        <p:txBody>
          <a:bodyPr/>
          <a:lstStyle/>
          <a:p>
            <a:r>
              <a:rPr lang="en-US"/>
              <a:t>Copyright © 2007 - 2019 Carl M. Burnett</a:t>
            </a:r>
          </a:p>
        </p:txBody>
      </p:sp>
      <p:sp>
        <p:nvSpPr>
          <p:cNvPr id="9" name="Slide Number Placeholder 8"/>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BE7EDFB-D8CA-496F-ADB5-9E573D7651FF}" type="datetime1">
              <a:rPr lang="en-US" smtClean="0"/>
              <a:t>1/22/2019</a:t>
            </a:fld>
            <a:endParaRPr lang="en-US"/>
          </a:p>
        </p:txBody>
      </p:sp>
      <p:sp>
        <p:nvSpPr>
          <p:cNvPr id="4" name="Footer Placeholder 3"/>
          <p:cNvSpPr>
            <a:spLocks noGrp="1"/>
          </p:cNvSpPr>
          <p:nvPr>
            <p:ph type="ftr" sz="quarter" idx="11"/>
          </p:nvPr>
        </p:nvSpPr>
        <p:spPr/>
        <p:txBody>
          <a:bodyPr/>
          <a:lstStyle/>
          <a:p>
            <a:r>
              <a:rPr lang="en-US"/>
              <a:t>Copyright © 2007 - 2019 Carl M. Burnett</a:t>
            </a:r>
          </a:p>
        </p:txBody>
      </p:sp>
      <p:sp>
        <p:nvSpPr>
          <p:cNvPr id="5" name="Slide Number Placeholder 4"/>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A25B6C-1468-43C2-B890-603FAD086D71}" type="datetime1">
              <a:rPr lang="en-US" smtClean="0"/>
              <a:t>1/22/2019</a:t>
            </a:fld>
            <a:endParaRPr lang="en-US"/>
          </a:p>
        </p:txBody>
      </p:sp>
      <p:sp>
        <p:nvSpPr>
          <p:cNvPr id="3" name="Footer Placeholder 2"/>
          <p:cNvSpPr>
            <a:spLocks noGrp="1"/>
          </p:cNvSpPr>
          <p:nvPr>
            <p:ph type="ftr" sz="quarter" idx="11"/>
          </p:nvPr>
        </p:nvSpPr>
        <p:spPr/>
        <p:txBody>
          <a:bodyPr/>
          <a:lstStyle/>
          <a:p>
            <a:r>
              <a:rPr lang="en-US"/>
              <a:t>Copyright © 2007 - 2019 Carl M. Burnett</a:t>
            </a:r>
          </a:p>
        </p:txBody>
      </p:sp>
      <p:sp>
        <p:nvSpPr>
          <p:cNvPr id="4" name="Slide Number Placeholder 3"/>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5D5A7A7-0A1E-447A-AE88-E60EE2B8BF6B}" type="datetime1">
              <a:rPr lang="en-US" smtClean="0"/>
              <a:t>1/22/2019</a:t>
            </a:fld>
            <a:endParaRPr lang="en-US"/>
          </a:p>
        </p:txBody>
      </p:sp>
      <p:sp>
        <p:nvSpPr>
          <p:cNvPr id="6" name="Footer Placeholder 5"/>
          <p:cNvSpPr>
            <a:spLocks noGrp="1"/>
          </p:cNvSpPr>
          <p:nvPr>
            <p:ph type="ftr" sz="quarter" idx="11"/>
          </p:nvPr>
        </p:nvSpPr>
        <p:spPr/>
        <p:txBody>
          <a:bodyPr/>
          <a:lstStyle/>
          <a:p>
            <a:r>
              <a:rPr lang="en-US"/>
              <a:t>Copyright © 2007 - 2019 Carl M. Burnett</a:t>
            </a:r>
          </a:p>
        </p:txBody>
      </p:sp>
      <p:sp>
        <p:nvSpPr>
          <p:cNvPr id="7" name="Slide Number Placeholder 6"/>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ADB6E23-A624-487E-B6D6-41B4FDB9E263}" type="datetime1">
              <a:rPr lang="en-US" smtClean="0"/>
              <a:t>1/22/2019</a:t>
            </a:fld>
            <a:endParaRPr lang="en-US"/>
          </a:p>
        </p:txBody>
      </p:sp>
      <p:sp>
        <p:nvSpPr>
          <p:cNvPr id="6" name="Footer Placeholder 5"/>
          <p:cNvSpPr>
            <a:spLocks noGrp="1"/>
          </p:cNvSpPr>
          <p:nvPr>
            <p:ph type="ftr" sz="quarter" idx="11"/>
          </p:nvPr>
        </p:nvSpPr>
        <p:spPr/>
        <p:txBody>
          <a:bodyPr/>
          <a:lstStyle/>
          <a:p>
            <a:r>
              <a:rPr lang="en-US"/>
              <a:t>Copyright © 2007 - 2019 Carl M. Burnett</a:t>
            </a:r>
          </a:p>
        </p:txBody>
      </p:sp>
      <p:sp>
        <p:nvSpPr>
          <p:cNvPr id="7" name="Slide Number Placeholder 6"/>
          <p:cNvSpPr>
            <a:spLocks noGrp="1"/>
          </p:cNvSpPr>
          <p:nvPr>
            <p:ph type="sldNum" sz="quarter" idx="12"/>
          </p:nvPr>
        </p:nvSpPr>
        <p:spPr>
          <a:xfrm>
            <a:off x="8077200" y="4767263"/>
            <a:ext cx="609600" cy="273844"/>
          </a:xfrm>
        </p:spPr>
        <p:txBody>
          <a:bodyPr/>
          <a:lstStyle/>
          <a:p>
            <a:fld id="{3D46CBA2-ECE5-4BE9-B546-6761E0E67089}" type="slidenum">
              <a:rPr lang="en-US" smtClean="0"/>
              <a:t>‹#›</a:t>
            </a:fld>
            <a:endParaRPr lang="en-US"/>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258E6CD-963D-4725-AF8A-AAA756A7766D}" type="datetime1">
              <a:rPr lang="en-US" smtClean="0"/>
              <a:t>1/22/2019</a:t>
            </a:fld>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t>Copyright © 2007 - 2019 Carl M. Burnett</a:t>
            </a:r>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D46CBA2-ECE5-4BE9-B546-6761E0E67089}" type="slidenum">
              <a:rPr lang="en-US" smtClean="0"/>
              <a:t>‹#›</a:t>
            </a:fld>
            <a:endParaRPr lang="en-US"/>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5000" b="1" kern="1200">
          <a:ln>
            <a:noFill/>
          </a:ln>
          <a:solidFill>
            <a:schemeClr val="tx2"/>
          </a:solidFill>
          <a:effectLst>
            <a:outerShdw blurRad="38100" dist="38100" dir="2700000" algn="tl">
              <a:srgbClr val="000000">
                <a:alpha val="43137"/>
              </a:srgbClr>
            </a:outerShdw>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b="1" kern="1200">
          <a:solidFill>
            <a:schemeClr val="tx1"/>
          </a:solidFill>
          <a:latin typeface="+mj-lt"/>
          <a:ea typeface="Verdana" panose="020B0604030504040204" pitchFamily="34" charset="0"/>
          <a:cs typeface="Verdana" panose="020B0604030504040204" pitchFamily="34" charset="0"/>
        </a:defRPr>
      </a:lvl1pPr>
      <a:lvl2pPr marL="640080" indent="-246888" algn="l" rtl="0" eaLnBrk="1" latinLnBrk="0" hangingPunct="1">
        <a:spcBef>
          <a:spcPct val="20000"/>
        </a:spcBef>
        <a:buClr>
          <a:schemeClr val="accent1"/>
        </a:buClr>
        <a:buSzPct val="85000"/>
        <a:buFont typeface="Wingdings 2"/>
        <a:buChar char=""/>
        <a:defRPr kumimoji="0" sz="2400" b="1" kern="1200">
          <a:solidFill>
            <a:schemeClr val="tx1"/>
          </a:solidFill>
          <a:latin typeface="+mj-lt"/>
          <a:ea typeface="Verdana" panose="020B0604030504040204" pitchFamily="34" charset="0"/>
          <a:cs typeface="Verdana" panose="020B0604030504040204" pitchFamily="34" charset="0"/>
        </a:defRPr>
      </a:lvl2pPr>
      <a:lvl3pPr marL="914400" indent="-246888" algn="l" rtl="0" eaLnBrk="1" latinLnBrk="0" hangingPunct="1">
        <a:spcBef>
          <a:spcPct val="20000"/>
        </a:spcBef>
        <a:buClr>
          <a:schemeClr val="accent2"/>
        </a:buClr>
        <a:buSzPct val="70000"/>
        <a:buFont typeface="Wingdings 2"/>
        <a:buChar char=""/>
        <a:defRPr kumimoji="0" sz="2100" b="1" kern="1200">
          <a:solidFill>
            <a:schemeClr val="tx1"/>
          </a:solidFill>
          <a:latin typeface="+mj-lt"/>
          <a:ea typeface="Verdana" panose="020B0604030504040204" pitchFamily="34" charset="0"/>
          <a:cs typeface="Verdana" panose="020B0604030504040204" pitchFamily="34" charset="0"/>
        </a:defRPr>
      </a:lvl3pPr>
      <a:lvl4pPr marL="1188720" indent="-210312" algn="l" rtl="0" eaLnBrk="1" latinLnBrk="0" hangingPunct="1">
        <a:spcBef>
          <a:spcPct val="20000"/>
        </a:spcBef>
        <a:buClr>
          <a:schemeClr val="accent3"/>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4pPr>
      <a:lvl5pPr marL="1463040" indent="-210312" algn="l" rtl="0" eaLnBrk="1" latinLnBrk="0" hangingPunct="1">
        <a:spcBef>
          <a:spcPct val="20000"/>
        </a:spcBef>
        <a:buClr>
          <a:schemeClr val="accent4"/>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ofburnet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w3schools.com/css/css_combinators.as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w3schools.com/css/css_pseudo_classes.as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w3schools.com/css/css_pseudo_elements.as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apps.profburnett.com/HTML5-2019/Examples/02_table_1_unformatted.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apps.profburnett.com/HTML5-2019/Examples/03_table_1.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apps.profburnett.com/HTML5-2019/Examples/04_table_2.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apps.profburnett.com/HTML5-2019/Examples/05_table_css3.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apps.profburnett.com/HTML5-2019/Examples/06_table_figure.html"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apps.profburnett.com/HTML5-2019/Examples/07_table_merge.html"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apps.profburnett.com/HTML5-2019/Examples/01_form.html"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apps.profburnett.com/HTML5-2019/Examples/02_buttons.html"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3" Type="http://schemas.openxmlformats.org/officeDocument/2006/relationships/hyperlink" Target="http://apps.profburnett.com/HTML5-2019/Examples/03_textfields.html"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apps.profburnett.com/HTML5-2019/Examples/04_radio_and_checkbox.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apps.profburnett.com/HTML5-2019/Examples/05_lists.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apps.profburnett.com/HTML5-2019/Examples/06_list_box.html"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apps.profburnett.com/HTML5-2019/Examples/07_textarea.html"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apps.profburnett.com/HTML5-2019/Examples/08_labels.html"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profburnhttp/apps.profburnett.com/HTML5-2019/Examples/09_fieldset.html"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apps.profburnett.com/HTML5-2019/Examples/10_fileupload.html"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apps.profburnett.com/HTML5-2019/Examples/11_align_controls.html"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apps.profburnett.com/HTML5-2019/Examples/12_format_controls.html"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w3schools.com/cssref/trysel.as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w3schools.com/cssref/css_selectors.asp"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apps.profburnett.com/HTML5-2019/Examples/13_access_keys.html"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apps.profburnett.com/HTML5-2019/Examples/14_validation.html"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apps.profburnett.com/HTML5-2019/Examples/15_regex.html"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hyperlink" Target="http://apps.profburnett.com/HTML5-2019/Examples/16_datalist.html"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apps.profburnett.com/HTML5-2019/Examples/17_email_url_tel_controls.html" TargetMode="Externa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apps.profburnett.com/HTML5-2019/Examples/18_number_range_controls.html" TargetMode="External"/><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http://apps.profburnett.com/HTML5-2019/Examples/19_dates.html"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http://apps.profburnett.com/HTML5-2019/Examples/20_search.html" TargetMode="Externa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http://apps.profburnett.com/HTML5-2019/Examples/21_color.html" TargetMode="Externa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0.xml.rels><?xml version="1.0" encoding="UTF-8" standalone="yes"?>
<Relationships xmlns="http://schemas.openxmlformats.org/package/2006/relationships"><Relationship Id="rId3" Type="http://schemas.openxmlformats.org/officeDocument/2006/relationships/hyperlink" Target="http://apps.profburnett.com/HTML5-2019/Examples/22_output.html" TargetMode="Externa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http://apps.profburnett.com/HTML5-2019/Examples/23_progress_meter.html" TargetMode="Externa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hyperlink" Target="http://profburnett.com/applications/ITI_134_HTML5_Desktop_and_Mobile_II/ch10/HTML5_Form/HTML5_Form.txt" TargetMode="External"/><Relationship Id="rId2" Type="http://schemas.openxmlformats.org/officeDocument/2006/relationships/notesSlide" Target="../notesSlides/notesSlide54.xml"/><Relationship Id="rId1" Type="http://schemas.openxmlformats.org/officeDocument/2006/relationships/slideLayout" Target="../slideLayouts/slideLayout6.xml"/><Relationship Id="rId5" Type="http://schemas.openxmlformats.org/officeDocument/2006/relationships/hyperlink" Target="http://profburnett.com/applications/ITI_134_HTML5_Desktop_and_Mobile_II/ch10/HTML5_Form/member.html" TargetMode="External"/><Relationship Id="rId4" Type="http://schemas.openxmlformats.org/officeDocument/2006/relationships/hyperlink" Target="http://profburnett.com/applications/ITI_134_HTML5_Desktop_and_Mobile_II/ch10/HTML5_Form/HTML5_Form_css3.txt"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85749" y="2419350"/>
            <a:ext cx="8477250" cy="1143000"/>
          </a:xfrm>
        </p:spPr>
        <p:txBody>
          <a:bodyPr>
            <a:noAutofit/>
          </a:bodyPr>
          <a:lstStyle/>
          <a:p>
            <a:pPr>
              <a:defRPr/>
            </a:pPr>
            <a:r>
              <a:rPr lang="en-US" sz="1800" dirty="0">
                <a:effectLst>
                  <a:outerShdw blurRad="38100" dist="38100" dir="2700000" algn="tl">
                    <a:srgbClr val="000000">
                      <a:alpha val="43137"/>
                    </a:srgbClr>
                  </a:outerShdw>
                </a:effectLst>
              </a:rPr>
              <a:t>Session III </a:t>
            </a:r>
          </a:p>
          <a:p>
            <a:pPr>
              <a:defRPr/>
            </a:pPr>
            <a:r>
              <a:rPr lang="en-US" sz="1800" dirty="0">
                <a:effectLst>
                  <a:outerShdw blurRad="38100" dist="38100" dir="2700000" algn="tl">
                    <a:srgbClr val="000000">
                      <a:alpha val="43137"/>
                    </a:srgbClr>
                  </a:outerShdw>
                </a:effectLst>
              </a:rPr>
              <a:t>CSS3 Overview</a:t>
            </a:r>
          </a:p>
          <a:p>
            <a:pPr>
              <a:defRPr/>
            </a:pPr>
            <a:r>
              <a:rPr lang="en-US" sz="1800" dirty="0">
                <a:effectLst>
                  <a:outerShdw blurRad="38100" dist="38100" dir="2700000" algn="tl">
                    <a:srgbClr val="000000">
                      <a:alpha val="43137"/>
                    </a:srgbClr>
                  </a:outerShdw>
                </a:effectLst>
              </a:rPr>
              <a:t>Chapter 12 - How to Work with </a:t>
            </a:r>
            <a:r>
              <a:rPr lang="en-US" sz="1800" dirty="0"/>
              <a:t>Tables</a:t>
            </a:r>
            <a:br>
              <a:rPr lang="en-US" sz="1800" dirty="0"/>
            </a:br>
            <a:r>
              <a:rPr lang="en-US" sz="1800" dirty="0"/>
              <a:t>Chapter 13 - How to Work with Forms</a:t>
            </a:r>
          </a:p>
          <a:p>
            <a:pPr>
              <a:defRPr/>
            </a:pPr>
            <a:endParaRPr lang="en-US" sz="1800" dirty="0">
              <a:effectLst>
                <a:outerShdw blurRad="38100" dist="38100" dir="2700000" algn="tl">
                  <a:srgbClr val="000000">
                    <a:alpha val="43137"/>
                  </a:srgbClr>
                </a:outerShdw>
              </a:effectLst>
            </a:endParaRPr>
          </a:p>
        </p:txBody>
      </p:sp>
      <p:sp>
        <p:nvSpPr>
          <p:cNvPr id="2054" name="Rectangle 6"/>
          <p:cNvSpPr>
            <a:spLocks noGrp="1" noChangeArrowheads="1"/>
          </p:cNvSpPr>
          <p:nvPr>
            <p:ph type="title"/>
          </p:nvPr>
        </p:nvSpPr>
        <p:spPr>
          <a:xfrm>
            <a:off x="0" y="855168"/>
            <a:ext cx="8762999" cy="1066800"/>
          </a:xfrm>
        </p:spPr>
        <p:txBody>
          <a:bodyPr/>
          <a:lstStyle/>
          <a:p>
            <a:pPr>
              <a:defRPr/>
            </a:pPr>
            <a:r>
              <a:rPr lang="en-US" sz="6000" dirty="0"/>
              <a:t>HTML5</a:t>
            </a:r>
          </a:p>
        </p:txBody>
      </p:sp>
      <p:sp>
        <p:nvSpPr>
          <p:cNvPr id="4" name="Rectangle 3">
            <a:extLst>
              <a:ext uri="{FF2B5EF4-FFF2-40B4-BE49-F238E27FC236}">
                <a16:creationId xmlns:a16="http://schemas.microsoft.com/office/drawing/2014/main" id="{737D1354-CFCA-4D3B-82F8-33C93ADE7839}"/>
              </a:ext>
            </a:extLst>
          </p:cNvPr>
          <p:cNvSpPr txBox="1">
            <a:spLocks noChangeArrowheads="1"/>
          </p:cNvSpPr>
          <p:nvPr/>
        </p:nvSpPr>
        <p:spPr>
          <a:xfrm>
            <a:off x="567578" y="3486150"/>
            <a:ext cx="8195422" cy="914400"/>
          </a:xfrm>
          <a:prstGeom prst="rect">
            <a:avLst/>
          </a:prstGeom>
        </p:spPr>
        <p:txBody>
          <a:bodyPr vert="horz" lIns="0" rIns="18288" anchor="b">
            <a:normAutofit fontScale="77500" lnSpcReduction="20000"/>
          </a:bodyPr>
          <a:lstStyle>
            <a:lvl1pPr marL="0" marR="45720" indent="0" algn="r" rtl="0" eaLnBrk="1" latinLnBrk="0" hangingPunct="1">
              <a:spcBef>
                <a:spcPct val="20000"/>
              </a:spcBef>
              <a:buClr>
                <a:schemeClr val="accent3"/>
              </a:buClr>
              <a:buSzPct val="95000"/>
              <a:buFont typeface="Wingdings 2"/>
              <a:buNone/>
              <a:defRPr kumimoji="0" sz="2600" b="1" kern="1200">
                <a:solidFill>
                  <a:schemeClr val="tx1"/>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defRPr>
            </a:lvl1pPr>
            <a:lvl2pPr marL="457200" indent="0" algn="ctr" rtl="0" eaLnBrk="1" latinLnBrk="0" hangingPunct="1">
              <a:spcBef>
                <a:spcPct val="20000"/>
              </a:spcBef>
              <a:buClr>
                <a:schemeClr val="accent1"/>
              </a:buClr>
              <a:buSzPct val="85000"/>
              <a:buFont typeface="Wingdings 2"/>
              <a:buNone/>
              <a:defRPr kumimoji="0" sz="2400" b="1" kern="1200">
                <a:solidFill>
                  <a:schemeClr val="tx1"/>
                </a:solidFill>
                <a:latin typeface="+mj-lt"/>
                <a:ea typeface="Verdana" panose="020B0604030504040204" pitchFamily="34" charset="0"/>
                <a:cs typeface="Verdana" panose="020B0604030504040204" pitchFamily="34" charset="0"/>
              </a:defRPr>
            </a:lvl2pPr>
            <a:lvl3pPr marL="914400" indent="0" algn="ctr" rtl="0" eaLnBrk="1" latinLnBrk="0" hangingPunct="1">
              <a:spcBef>
                <a:spcPct val="20000"/>
              </a:spcBef>
              <a:buClr>
                <a:schemeClr val="accent2"/>
              </a:buClr>
              <a:buSzPct val="70000"/>
              <a:buFont typeface="Wingdings 2"/>
              <a:buNone/>
              <a:defRPr kumimoji="0" sz="2100" b="1" kern="1200">
                <a:solidFill>
                  <a:schemeClr val="tx1"/>
                </a:solidFill>
                <a:latin typeface="+mj-lt"/>
                <a:ea typeface="Verdana" panose="020B0604030504040204" pitchFamily="34" charset="0"/>
                <a:cs typeface="Verdana" panose="020B0604030504040204" pitchFamily="34" charset="0"/>
              </a:defRPr>
            </a:lvl3pPr>
            <a:lvl4pPr marL="1371600" indent="0" algn="ctr" rtl="0" eaLnBrk="1" latinLnBrk="0" hangingPunct="1">
              <a:spcBef>
                <a:spcPct val="20000"/>
              </a:spcBef>
              <a:buClr>
                <a:schemeClr val="accent3"/>
              </a:buClr>
              <a:buSzPct val="65000"/>
              <a:buFont typeface="Wingdings 2"/>
              <a:buNone/>
              <a:defRPr kumimoji="0" sz="2000" b="1" kern="1200">
                <a:solidFill>
                  <a:schemeClr val="tx1"/>
                </a:solidFill>
                <a:latin typeface="+mj-lt"/>
                <a:ea typeface="Verdana" panose="020B0604030504040204" pitchFamily="34" charset="0"/>
                <a:cs typeface="Verdana" panose="020B0604030504040204" pitchFamily="34" charset="0"/>
              </a:defRPr>
            </a:lvl4pPr>
            <a:lvl5pPr marL="1828800" indent="0" algn="ctr" rtl="0" eaLnBrk="1" latinLnBrk="0" hangingPunct="1">
              <a:spcBef>
                <a:spcPct val="20000"/>
              </a:spcBef>
              <a:buClr>
                <a:schemeClr val="accent4"/>
              </a:buClr>
              <a:buSzPct val="65000"/>
              <a:buFont typeface="Wingdings 2"/>
              <a:buNone/>
              <a:defRPr kumimoji="0" sz="2000" b="1" kern="1200">
                <a:solidFill>
                  <a:schemeClr val="tx1"/>
                </a:solidFill>
                <a:latin typeface="+mj-lt"/>
                <a:ea typeface="Verdana" panose="020B0604030504040204" pitchFamily="34" charset="0"/>
                <a:cs typeface="Verdana" panose="020B0604030504040204" pitchFamily="34" charset="0"/>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defRPr/>
            </a:pPr>
            <a:br>
              <a:rPr lang="en-US" sz="3600" dirty="0"/>
            </a:br>
            <a:r>
              <a:rPr lang="en-US" sz="2000" dirty="0">
                <a:hlinkClick r:id="rId3"/>
              </a:rPr>
              <a:t>www.profburnett.com</a:t>
            </a:r>
            <a:endParaRPr lang="en-US" sz="2000" dirty="0"/>
          </a:p>
          <a:p>
            <a:pPr>
              <a:defRPr/>
            </a:pPr>
            <a:r>
              <a:rPr lang="en-US" sz="2000" i="1" dirty="0">
                <a:solidFill>
                  <a:srgbClr val="FFC000"/>
                </a:solidFill>
              </a:rPr>
              <a:t>Master a Skill </a:t>
            </a:r>
            <a:r>
              <a:rPr lang="en-US" sz="2000" i="1" dirty="0"/>
              <a:t>/ </a:t>
            </a:r>
            <a:r>
              <a:rPr lang="en-US" sz="2000" i="1" dirty="0">
                <a:solidFill>
                  <a:srgbClr val="FFFF00"/>
                </a:solidFill>
              </a:rPr>
              <a:t>Learn for Life</a:t>
            </a:r>
          </a:p>
        </p:txBody>
      </p:sp>
    </p:spTree>
    <p:extLst>
      <p:ext uri="{BB962C8B-B14F-4D97-AF65-F5344CB8AC3E}">
        <p14:creationId xmlns:p14="http://schemas.microsoft.com/office/powerpoint/2010/main" val="3361181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28066"/>
            <a:ext cx="8229600" cy="519684"/>
          </a:xfrm>
        </p:spPr>
        <p:txBody>
          <a:bodyPr>
            <a:noAutofit/>
          </a:bodyPr>
          <a:lstStyle/>
          <a:p>
            <a:r>
              <a:rPr lang="en-US" sz="4400" dirty="0"/>
              <a:t>Three Ways to Provide Stylization</a:t>
            </a:r>
          </a:p>
        </p:txBody>
      </p:sp>
      <p:sp>
        <p:nvSpPr>
          <p:cNvPr id="2" name="Date Placeholder 1"/>
          <p:cNvSpPr>
            <a:spLocks noGrp="1"/>
          </p:cNvSpPr>
          <p:nvPr>
            <p:ph type="dt" sz="half" idx="10"/>
          </p:nvPr>
        </p:nvSpPr>
        <p:spPr/>
        <p:txBody>
          <a:bodyPr/>
          <a:lstStyle/>
          <a:p>
            <a:fld id="{E7F1CF44-59BA-40CD-9637-6F56628539A9}" type="datetime1">
              <a:rPr lang="en-US" smtClean="0"/>
              <a:t>1/22/2019</a:t>
            </a:fld>
            <a:endParaRPr lang="en-US" dirty="0"/>
          </a:p>
        </p:txBody>
      </p:sp>
      <p:sp>
        <p:nvSpPr>
          <p:cNvPr id="4" name="Footer Placeholder 3"/>
          <p:cNvSpPr>
            <a:spLocks noGrp="1"/>
          </p:cNvSpPr>
          <p:nvPr>
            <p:ph type="ftr" sz="quarter" idx="11"/>
          </p:nvPr>
        </p:nvSpPr>
        <p:spPr/>
        <p:txBody>
          <a:bodyPr/>
          <a:lstStyle/>
          <a:p>
            <a:pPr>
              <a:defRPr/>
            </a:pPr>
            <a:r>
              <a:rPr lang="en-US"/>
              <a:t>Copyright © 2007 - 2019 Carl M. Burnett</a:t>
            </a:r>
            <a:endParaRPr lang="en-US" dirty="0"/>
          </a:p>
        </p:txBody>
      </p:sp>
      <p:sp>
        <p:nvSpPr>
          <p:cNvPr id="3" name="Slide Number Placeholder 2"/>
          <p:cNvSpPr>
            <a:spLocks noGrp="1"/>
          </p:cNvSpPr>
          <p:nvPr>
            <p:ph type="sldNum" sz="quarter" idx="12"/>
          </p:nvPr>
        </p:nvSpPr>
        <p:spPr/>
        <p:txBody>
          <a:bodyPr/>
          <a:lstStyle/>
          <a:p>
            <a:pPr>
              <a:defRPr/>
            </a:pPr>
            <a:fld id="{1AEC4552-FCE3-4759-9876-AA52C2615944}" type="slidenum">
              <a:rPr lang="en-US" smtClean="0"/>
              <a:pPr>
                <a:defRPr/>
              </a:pPr>
              <a:t>10</a:t>
            </a:fld>
            <a:endParaRPr lang="en-US" dirty="0"/>
          </a:p>
        </p:txBody>
      </p:sp>
      <p:sp>
        <p:nvSpPr>
          <p:cNvPr id="8" name="TextBox 7"/>
          <p:cNvSpPr txBox="1"/>
          <p:nvPr/>
        </p:nvSpPr>
        <p:spPr>
          <a:xfrm>
            <a:off x="454645" y="1167440"/>
            <a:ext cx="5125121" cy="677108"/>
          </a:xfrm>
          <a:prstGeom prst="rect">
            <a:avLst/>
          </a:prstGeom>
          <a:noFill/>
        </p:spPr>
        <p:txBody>
          <a:bodyPr wrap="none" rtlCol="0">
            <a:spAutoFit/>
          </a:bodyPr>
          <a:lstStyle/>
          <a:p>
            <a:r>
              <a:rPr lang="en-US" sz="2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External Style Sheet (External)</a:t>
            </a:r>
          </a:p>
          <a:p>
            <a:r>
              <a:rPr lang="en-US" sz="1400" b="1" dirty="0">
                <a:latin typeface="Courier New" panose="02070309020205020404" pitchFamily="49" charset="0"/>
                <a:cs typeface="Courier New" panose="02070309020205020404" pitchFamily="49" charset="0"/>
              </a:rPr>
              <a:t>&lt;link </a:t>
            </a:r>
            <a:r>
              <a:rPr lang="en-US" sz="1400" b="1" dirty="0" err="1">
                <a:latin typeface="Courier New" panose="02070309020205020404" pitchFamily="49" charset="0"/>
                <a:cs typeface="Courier New" panose="02070309020205020404" pitchFamily="49" charset="0"/>
              </a:rPr>
              <a:t>rel</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stylesheet</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href</a:t>
            </a:r>
            <a:r>
              <a:rPr lang="en-US" sz="1400" b="1" dirty="0">
                <a:latin typeface="Courier New" panose="02070309020205020404" pitchFamily="49" charset="0"/>
                <a:cs typeface="Courier New" panose="02070309020205020404" pitchFamily="49" charset="0"/>
              </a:rPr>
              <a:t>="styles/main.css"&gt;</a:t>
            </a:r>
          </a:p>
        </p:txBody>
      </p:sp>
      <p:sp>
        <p:nvSpPr>
          <p:cNvPr id="10" name="TextBox 9"/>
          <p:cNvSpPr txBox="1"/>
          <p:nvPr/>
        </p:nvSpPr>
        <p:spPr>
          <a:xfrm>
            <a:off x="454645" y="1826208"/>
            <a:ext cx="7447873" cy="1754326"/>
          </a:xfrm>
          <a:prstGeom prst="rect">
            <a:avLst/>
          </a:prstGeom>
          <a:noFill/>
        </p:spPr>
        <p:txBody>
          <a:bodyPr wrap="none" rtlCol="0">
            <a:spAutoFit/>
          </a:bodyPr>
          <a:lstStyle/>
          <a:p>
            <a:r>
              <a:rPr lang="en-US" sz="2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Embed the styles in the head section (Embedded)</a:t>
            </a:r>
          </a:p>
          <a:p>
            <a:r>
              <a:rPr lang="en-US" sz="1400" b="1" dirty="0">
                <a:latin typeface="Courier New" panose="02070309020205020404" pitchFamily="49" charset="0"/>
                <a:cs typeface="Courier New" panose="02070309020205020404" pitchFamily="49" charset="0"/>
              </a:rPr>
              <a:t>&lt;style&gt;</a:t>
            </a:r>
          </a:p>
          <a:p>
            <a:r>
              <a:rPr lang="en-US" sz="1400" b="1" dirty="0">
                <a:latin typeface="Courier New" panose="02070309020205020404" pitchFamily="49" charset="0"/>
                <a:cs typeface="Courier New" panose="02070309020205020404" pitchFamily="49" charset="0"/>
              </a:rPr>
              <a:t>    body {</a:t>
            </a:r>
          </a:p>
          <a:p>
            <a:r>
              <a:rPr lang="en-US" sz="1400" b="1" dirty="0">
                <a:latin typeface="Courier New" panose="02070309020205020404" pitchFamily="49" charset="0"/>
                <a:cs typeface="Courier New" panose="02070309020205020404" pitchFamily="49" charset="0"/>
              </a:rPr>
              <a:t>        font-family: Arial, Helvetica, sans-serif;</a:t>
            </a:r>
          </a:p>
          <a:p>
            <a:r>
              <a:rPr lang="en-US" sz="1400" b="1" dirty="0">
                <a:latin typeface="Courier New" panose="02070309020205020404" pitchFamily="49" charset="0"/>
                <a:cs typeface="Courier New" panose="02070309020205020404" pitchFamily="49" charset="0"/>
              </a:rPr>
              <a:t>        font-size: 87.5%; }</a:t>
            </a:r>
          </a:p>
          <a:p>
            <a:r>
              <a:rPr lang="en-US" sz="1400" b="1" dirty="0">
                <a:latin typeface="Courier New" panose="02070309020205020404" pitchFamily="49" charset="0"/>
                <a:cs typeface="Courier New" panose="02070309020205020404" pitchFamily="49" charset="0"/>
              </a:rPr>
              <a:t>    h1 { font-size: 250%; }</a:t>
            </a:r>
          </a:p>
          <a:p>
            <a:r>
              <a:rPr lang="en-US" sz="1400" b="1" dirty="0">
                <a:latin typeface="Courier New" panose="02070309020205020404" pitchFamily="49" charset="0"/>
                <a:cs typeface="Courier New" panose="02070309020205020404" pitchFamily="49" charset="0"/>
              </a:rPr>
              <a:t>&lt;/style&gt;</a:t>
            </a:r>
          </a:p>
        </p:txBody>
      </p:sp>
      <p:grpSp>
        <p:nvGrpSpPr>
          <p:cNvPr id="6" name="Group 5"/>
          <p:cNvGrpSpPr/>
          <p:nvPr/>
        </p:nvGrpSpPr>
        <p:grpSpPr>
          <a:xfrm>
            <a:off x="454644" y="3512098"/>
            <a:ext cx="5942652" cy="1169551"/>
            <a:chOff x="454644" y="3902331"/>
            <a:chExt cx="5942652" cy="1299501"/>
          </a:xfrm>
        </p:grpSpPr>
        <p:sp>
          <p:nvSpPr>
            <p:cNvPr id="9" name="TextBox 8"/>
            <p:cNvSpPr txBox="1"/>
            <p:nvPr/>
          </p:nvSpPr>
          <p:spPr>
            <a:xfrm>
              <a:off x="454644" y="3902331"/>
              <a:ext cx="5942652" cy="1299501"/>
            </a:xfrm>
            <a:prstGeom prst="rect">
              <a:avLst/>
            </a:prstGeom>
            <a:noFill/>
          </p:spPr>
          <p:txBody>
            <a:bodyPr wrap="none" rtlCol="0">
              <a:spAutoFit/>
            </a:bodyPr>
            <a:lstStyle/>
            <a:p>
              <a:r>
                <a:rPr lang="en-US" sz="2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Apply styles to a single element (Inline)</a:t>
              </a:r>
            </a:p>
            <a:p>
              <a:r>
                <a:rPr lang="en-US" sz="1400" b="1" dirty="0">
                  <a:latin typeface="Courier New" panose="02070309020205020404" pitchFamily="49" charset="0"/>
                  <a:cs typeface="Courier New" panose="02070309020205020404" pitchFamily="49" charset="0"/>
                </a:rPr>
                <a:t>&lt;h1 style="font-size: 500%; color: red;"&gt;</a:t>
              </a:r>
            </a:p>
            <a:p>
              <a:r>
                <a:rPr lang="en-US" sz="1400" b="1" dirty="0">
                  <a:latin typeface="Courier New" panose="02070309020205020404" pitchFamily="49" charset="0"/>
                  <a:cs typeface="Courier New" panose="02070309020205020404" pitchFamily="49" charset="0"/>
                </a:rPr>
                <a:t>    Valley Town Hall&lt;/h1&gt;</a:t>
              </a:r>
            </a:p>
            <a:p>
              <a:endParaRPr lang="en-US" dirty="0"/>
            </a:p>
          </p:txBody>
        </p:sp>
        <p:sp>
          <p:nvSpPr>
            <p:cNvPr id="11" name="Rectangle 10"/>
            <p:cNvSpPr/>
            <p:nvPr/>
          </p:nvSpPr>
          <p:spPr>
            <a:xfrm>
              <a:off x="957532" y="4313208"/>
              <a:ext cx="3856008" cy="227712"/>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2113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595884"/>
          </a:xfrm>
        </p:spPr>
        <p:txBody>
          <a:bodyPr>
            <a:normAutofit fontScale="90000"/>
          </a:bodyPr>
          <a:lstStyle/>
          <a:p>
            <a:r>
              <a:rPr lang="en-US" dirty="0" err="1"/>
              <a:t>Combinator</a:t>
            </a:r>
            <a:r>
              <a:rPr lang="en-US" dirty="0"/>
              <a:t> Relational Selectors</a:t>
            </a:r>
          </a:p>
        </p:txBody>
      </p:sp>
      <p:sp>
        <p:nvSpPr>
          <p:cNvPr id="3" name="Content Placeholder 2"/>
          <p:cNvSpPr>
            <a:spLocks noGrp="1"/>
          </p:cNvSpPr>
          <p:nvPr>
            <p:ph idx="1"/>
          </p:nvPr>
        </p:nvSpPr>
        <p:spPr/>
        <p:txBody>
          <a:bodyPr>
            <a:normAutofit fontScale="77500" lnSpcReduction="20000"/>
          </a:bodyPr>
          <a:lstStyle/>
          <a:p>
            <a:r>
              <a:rPr lang="en-US" dirty="0"/>
              <a:t>Descendant - Selects all &lt;p&gt; elements inside &lt;div&gt; elements</a:t>
            </a:r>
          </a:p>
          <a:p>
            <a:pPr lvl="1"/>
            <a:r>
              <a:rPr lang="en-US" dirty="0"/>
              <a:t>div p</a:t>
            </a:r>
          </a:p>
          <a:p>
            <a:r>
              <a:rPr lang="en-US" dirty="0"/>
              <a:t>Adjacent Sibling - Selects all &lt;p&gt; elements that are placed immediately after &lt;div&gt; elements</a:t>
            </a:r>
          </a:p>
          <a:p>
            <a:pPr lvl="1"/>
            <a:r>
              <a:rPr lang="en-US" dirty="0" err="1"/>
              <a:t>Div</a:t>
            </a:r>
            <a:r>
              <a:rPr lang="en-US" dirty="0"/>
              <a:t> + p</a:t>
            </a:r>
          </a:p>
          <a:p>
            <a:r>
              <a:rPr lang="en-US" dirty="0"/>
              <a:t>Child - Selects all &lt;p&gt; elements where the parent is a &lt;div&gt; element</a:t>
            </a:r>
          </a:p>
          <a:p>
            <a:pPr lvl="1"/>
            <a:r>
              <a:rPr lang="en-US" dirty="0" err="1"/>
              <a:t>Div</a:t>
            </a:r>
            <a:r>
              <a:rPr lang="en-US" dirty="0"/>
              <a:t> &gt; p</a:t>
            </a:r>
          </a:p>
          <a:p>
            <a:r>
              <a:rPr lang="en-US" dirty="0"/>
              <a:t>General Sibling - Selects any &lt;p&gt; elements where the child is sibling to a &lt;div&gt; element (CSS3 only)</a:t>
            </a:r>
          </a:p>
          <a:p>
            <a:pPr lvl="2"/>
            <a:r>
              <a:rPr lang="en-US" dirty="0" err="1"/>
              <a:t>Div</a:t>
            </a:r>
            <a:r>
              <a:rPr lang="en-US" dirty="0"/>
              <a:t> ~ p</a:t>
            </a:r>
          </a:p>
          <a:p>
            <a:endParaRPr lang="en-US" dirty="0"/>
          </a:p>
        </p:txBody>
      </p:sp>
      <p:sp>
        <p:nvSpPr>
          <p:cNvPr id="4" name="Date Placeholder 3"/>
          <p:cNvSpPr>
            <a:spLocks noGrp="1"/>
          </p:cNvSpPr>
          <p:nvPr>
            <p:ph type="dt" sz="half" idx="10"/>
          </p:nvPr>
        </p:nvSpPr>
        <p:spPr/>
        <p:txBody>
          <a:bodyPr/>
          <a:lstStyle/>
          <a:p>
            <a:fld id="{20A015B8-AFF3-4003-BE08-E4DB8D467EB7}" type="datetime1">
              <a:rPr lang="en-US" smtClean="0"/>
              <a:t>1/22/2019</a:t>
            </a:fld>
            <a:endParaRPr lang="en-US" dirty="0"/>
          </a:p>
        </p:txBody>
      </p:sp>
      <p:sp>
        <p:nvSpPr>
          <p:cNvPr id="6" name="Footer Placeholder 5"/>
          <p:cNvSpPr>
            <a:spLocks noGrp="1"/>
          </p:cNvSpPr>
          <p:nvPr>
            <p:ph type="ftr" sz="quarter" idx="11"/>
          </p:nvPr>
        </p:nvSpPr>
        <p:spPr/>
        <p:txBody>
          <a:bodyPr/>
          <a:lstStyle/>
          <a:p>
            <a:r>
              <a:rPr lang="en-US"/>
              <a:t>Copyright © 2007 - 2019 Carl M. Burnett</a:t>
            </a: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BDC207AC-44E2-4E0C-A861-3776DCCCA189}" type="slidenum">
              <a:rPr lang="en-US" smtClean="0"/>
              <a:pPr>
                <a:defRPr/>
              </a:pPr>
              <a:t>11</a:t>
            </a:fld>
            <a:endParaRPr lang="en-US" dirty="0"/>
          </a:p>
        </p:txBody>
      </p:sp>
      <p:sp>
        <p:nvSpPr>
          <p:cNvPr id="8" name="Rounded Rectangle 7">
            <a:hlinkClick r:id="rId3"/>
          </p:cNvPr>
          <p:cNvSpPr/>
          <p:nvPr/>
        </p:nvSpPr>
        <p:spPr>
          <a:xfrm>
            <a:off x="5264590" y="4159947"/>
            <a:ext cx="2503283" cy="352751"/>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w3School Example</a:t>
            </a:r>
          </a:p>
        </p:txBody>
      </p:sp>
    </p:spTree>
    <p:extLst>
      <p:ext uri="{BB962C8B-B14F-4D97-AF65-F5344CB8AC3E}">
        <p14:creationId xmlns:p14="http://schemas.microsoft.com/office/powerpoint/2010/main" val="30510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 of Selectors</a:t>
            </a:r>
          </a:p>
        </p:txBody>
      </p:sp>
      <p:sp>
        <p:nvSpPr>
          <p:cNvPr id="3" name="Content Placeholder 2"/>
          <p:cNvSpPr>
            <a:spLocks noGrp="1"/>
          </p:cNvSpPr>
          <p:nvPr>
            <p:ph idx="1"/>
          </p:nvPr>
        </p:nvSpPr>
        <p:spPr/>
        <p:txBody>
          <a:bodyPr/>
          <a:lstStyle/>
          <a:p>
            <a:r>
              <a:rPr lang="en-US" dirty="0"/>
              <a:t>Class within Element</a:t>
            </a:r>
          </a:p>
          <a:p>
            <a:pPr lvl="1"/>
            <a:r>
              <a:rPr lang="en-US" sz="2000" dirty="0" err="1">
                <a:latin typeface="Courier New" panose="02070309020205020404" pitchFamily="49" charset="0"/>
                <a:cs typeface="Courier New" panose="02070309020205020404" pitchFamily="49" charset="0"/>
              </a:rPr>
              <a:t>ul.speakers</a:t>
            </a:r>
            <a:endParaRPr lang="en-US" sz="2000" dirty="0">
              <a:latin typeface="Courier New" panose="02070309020205020404" pitchFamily="49" charset="0"/>
              <a:cs typeface="Courier New" panose="02070309020205020404" pitchFamily="49" charset="0"/>
            </a:endParaRPr>
          </a:p>
          <a:p>
            <a:r>
              <a:rPr lang="en-US" dirty="0"/>
              <a:t>Multiple Selectors</a:t>
            </a:r>
          </a:p>
          <a:p>
            <a:pPr lvl="1"/>
            <a:r>
              <a:rPr lang="en-US" sz="2000" dirty="0">
                <a:latin typeface="Courier New" panose="02070309020205020404" pitchFamily="49" charset="0"/>
                <a:cs typeface="Courier New" panose="02070309020205020404" pitchFamily="49" charset="0"/>
              </a:rPr>
              <a:t>h1, h2, h3</a:t>
            </a:r>
          </a:p>
          <a:p>
            <a:r>
              <a:rPr lang="en-US" dirty="0"/>
              <a:t>Attribute Selectors</a:t>
            </a:r>
          </a:p>
          <a:p>
            <a:pPr lvl="1"/>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href</a:t>
            </a:r>
            <a:r>
              <a:rPr lang="en-US" sz="2000" dirty="0">
                <a:latin typeface="Courier New" panose="02070309020205020404" pitchFamily="49" charset="0"/>
                <a:cs typeface="Courier New" panose="02070309020205020404" pitchFamily="49" charset="0"/>
              </a:rPr>
              <a:t>]</a:t>
            </a:r>
          </a:p>
          <a:p>
            <a:pPr lvl="1"/>
            <a:r>
              <a:rPr lang="en-US" sz="2000" dirty="0">
                <a:latin typeface="Courier New" panose="02070309020205020404" pitchFamily="49" charset="0"/>
                <a:cs typeface="Courier New" panose="02070309020205020404" pitchFamily="49" charset="0"/>
              </a:rPr>
              <a:t>a[</a:t>
            </a:r>
            <a:r>
              <a:rPr lang="en-US" sz="2000" dirty="0" err="1">
                <a:latin typeface="Courier New" panose="02070309020205020404" pitchFamily="49" charset="0"/>
                <a:cs typeface="Courier New" panose="02070309020205020404" pitchFamily="49" charset="0"/>
              </a:rPr>
              <a:t>href</a:t>
            </a:r>
            <a:r>
              <a:rPr lang="en-US" sz="2000" dirty="0">
                <a:latin typeface="Courier New" panose="02070309020205020404" pitchFamily="49" charset="0"/>
                <a:cs typeface="Courier New" panose="02070309020205020404" pitchFamily="49" charset="0"/>
              </a:rPr>
              <a:t>]</a:t>
            </a:r>
          </a:p>
          <a:p>
            <a:pPr lvl="1"/>
            <a:r>
              <a:rPr lang="en-US" sz="2000" dirty="0">
                <a:latin typeface="Courier New" panose="02070309020205020404" pitchFamily="49" charset="0"/>
                <a:cs typeface="Courier New" panose="02070309020205020404" pitchFamily="49" charset="0"/>
              </a:rPr>
              <a:t>input [type=“submit”]</a:t>
            </a:r>
            <a:endParaRPr lang="en-US" dirty="0">
              <a:latin typeface="Courier New" panose="02070309020205020404" pitchFamily="49" charset="0"/>
              <a:cs typeface="Courier New" panose="02070309020205020404" pitchFamily="49" charset="0"/>
            </a:endParaRPr>
          </a:p>
          <a:p>
            <a:endParaRPr lang="en-US" dirty="0"/>
          </a:p>
        </p:txBody>
      </p:sp>
      <p:sp>
        <p:nvSpPr>
          <p:cNvPr id="4" name="Date Placeholder 3"/>
          <p:cNvSpPr>
            <a:spLocks noGrp="1"/>
          </p:cNvSpPr>
          <p:nvPr>
            <p:ph type="dt" sz="half" idx="10"/>
          </p:nvPr>
        </p:nvSpPr>
        <p:spPr/>
        <p:txBody>
          <a:bodyPr/>
          <a:lstStyle/>
          <a:p>
            <a:fld id="{508365C4-6840-43D8-871D-FA26F317331F}" type="datetime1">
              <a:rPr lang="en-US" smtClean="0"/>
              <a:t>1/22/2019</a:t>
            </a:fld>
            <a:endParaRPr lang="en-US" dirty="0"/>
          </a:p>
        </p:txBody>
      </p:sp>
      <p:sp>
        <p:nvSpPr>
          <p:cNvPr id="6" name="Footer Placeholder 5"/>
          <p:cNvSpPr>
            <a:spLocks noGrp="1"/>
          </p:cNvSpPr>
          <p:nvPr>
            <p:ph type="ftr" sz="quarter" idx="11"/>
          </p:nvPr>
        </p:nvSpPr>
        <p:spPr>
          <a:prstGeom prst="rect">
            <a:avLst/>
          </a:prstGeom>
        </p:spPr>
        <p:txBody>
          <a:bodyPr/>
          <a:lstStyle/>
          <a:p>
            <a:r>
              <a:rPr lang="en-US"/>
              <a:t>Copyright © 2007 - 2019 Carl M. Burnett</a:t>
            </a: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BDC207AC-44E2-4E0C-A861-3776DCCCA189}" type="slidenum">
              <a:rPr lang="en-US" smtClean="0"/>
              <a:pPr>
                <a:defRPr/>
              </a:pPr>
              <a:t>12</a:t>
            </a:fld>
            <a:endParaRPr lang="en-US" dirty="0"/>
          </a:p>
        </p:txBody>
      </p:sp>
    </p:spTree>
    <p:extLst>
      <p:ext uri="{BB962C8B-B14F-4D97-AF65-F5344CB8AC3E}">
        <p14:creationId xmlns:p14="http://schemas.microsoft.com/office/powerpoint/2010/main" val="218838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nvPr>
        </p:nvGraphicFramePr>
        <p:xfrm>
          <a:off x="761687" y="2419350"/>
          <a:ext cx="8005664" cy="2133600"/>
        </p:xfrm>
        <a:graphic>
          <a:graphicData uri="http://schemas.openxmlformats.org/drawingml/2006/table">
            <a:tbl>
              <a:tblPr firstRow="1" bandRow="1">
                <a:tableStyleId>{93296810-A885-4BE3-A3E7-6D5BEEA58F35}</a:tableStyleId>
              </a:tblPr>
              <a:tblGrid>
                <a:gridCol w="1740445">
                  <a:extLst>
                    <a:ext uri="{9D8B030D-6E8A-4147-A177-3AD203B41FA5}">
                      <a16:colId xmlns:a16="http://schemas.microsoft.com/office/drawing/2014/main" val="20000"/>
                    </a:ext>
                  </a:extLst>
                </a:gridCol>
                <a:gridCol w="1740445">
                  <a:extLst>
                    <a:ext uri="{9D8B030D-6E8A-4147-A177-3AD203B41FA5}">
                      <a16:colId xmlns:a16="http://schemas.microsoft.com/office/drawing/2014/main" val="20001"/>
                    </a:ext>
                  </a:extLst>
                </a:gridCol>
                <a:gridCol w="4524774">
                  <a:extLst>
                    <a:ext uri="{9D8B030D-6E8A-4147-A177-3AD203B41FA5}">
                      <a16:colId xmlns:a16="http://schemas.microsoft.com/office/drawing/2014/main" val="20002"/>
                    </a:ext>
                  </a:extLst>
                </a:gridCol>
              </a:tblGrid>
              <a:tr h="333756">
                <a:tc>
                  <a:txBody>
                    <a:bodyPr/>
                    <a:lstStyle/>
                    <a:p>
                      <a:r>
                        <a:rPr lang="en-US" sz="1800" dirty="0">
                          <a:solidFill>
                            <a:schemeClr val="tx1"/>
                          </a:solidFill>
                          <a:effectLst/>
                          <a:latin typeface="+mj-lt"/>
                        </a:rPr>
                        <a:t>Selector</a:t>
                      </a:r>
                      <a:endParaRPr lang="en-US" sz="1800" dirty="0">
                        <a:solidFill>
                          <a:schemeClr val="tx1"/>
                        </a:solidFill>
                        <a:latin typeface="+mj-lt"/>
                      </a:endParaRPr>
                    </a:p>
                  </a:txBody>
                  <a:tcPr marT="41148" marB="41148"/>
                </a:tc>
                <a:tc>
                  <a:txBody>
                    <a:bodyPr/>
                    <a:lstStyle/>
                    <a:p>
                      <a:r>
                        <a:rPr lang="en-US" sz="1800" dirty="0">
                          <a:solidFill>
                            <a:schemeClr val="tx1"/>
                          </a:solidFill>
                          <a:effectLst/>
                          <a:latin typeface="+mj-lt"/>
                        </a:rPr>
                        <a:t>Example</a:t>
                      </a:r>
                      <a:endParaRPr lang="en-US" sz="1800" dirty="0">
                        <a:solidFill>
                          <a:schemeClr val="tx1"/>
                        </a:solidFill>
                        <a:latin typeface="+mj-lt"/>
                      </a:endParaRPr>
                    </a:p>
                  </a:txBody>
                  <a:tcPr marT="41148" marB="41148"/>
                </a:tc>
                <a:tc>
                  <a:txBody>
                    <a:bodyPr/>
                    <a:lstStyle/>
                    <a:p>
                      <a:r>
                        <a:rPr lang="en-US" sz="1800" dirty="0">
                          <a:solidFill>
                            <a:schemeClr val="tx1"/>
                          </a:solidFill>
                          <a:effectLst/>
                          <a:latin typeface="+mj-lt"/>
                        </a:rPr>
                        <a:t>Description</a:t>
                      </a:r>
                      <a:endParaRPr lang="en-US" sz="1800" dirty="0">
                        <a:solidFill>
                          <a:schemeClr val="tx1"/>
                        </a:solidFill>
                        <a:latin typeface="+mj-lt"/>
                      </a:endParaRPr>
                    </a:p>
                  </a:txBody>
                  <a:tcPr marT="41148" marB="41148"/>
                </a:tc>
                <a:extLst>
                  <a:ext uri="{0D108BD9-81ED-4DB2-BD59-A6C34878D82A}">
                    <a16:rowId xmlns:a16="http://schemas.microsoft.com/office/drawing/2014/main" val="10000"/>
                  </a:ext>
                </a:extLst>
              </a:tr>
              <a:tr h="333756">
                <a:tc>
                  <a:txBody>
                    <a:bodyPr/>
                    <a:lstStyle/>
                    <a:p>
                      <a:endParaRPr lang="en-US" sz="1600">
                        <a:solidFill>
                          <a:schemeClr val="tx1"/>
                        </a:solidFill>
                        <a:latin typeface="+mj-lt"/>
                      </a:endParaRPr>
                    </a:p>
                  </a:txBody>
                  <a:tcPr marT="41148" marB="41148"/>
                </a:tc>
                <a:tc>
                  <a:txBody>
                    <a:bodyPr/>
                    <a:lstStyle/>
                    <a:p>
                      <a:endParaRPr lang="en-US" sz="1600">
                        <a:solidFill>
                          <a:schemeClr val="tx1"/>
                        </a:solidFill>
                        <a:latin typeface="+mj-lt"/>
                      </a:endParaRPr>
                    </a:p>
                  </a:txBody>
                  <a:tcPr marT="41148" marB="41148"/>
                </a:tc>
                <a:tc>
                  <a:txBody>
                    <a:bodyPr/>
                    <a:lstStyle/>
                    <a:p>
                      <a:endParaRPr lang="en-US" sz="1600" dirty="0">
                        <a:solidFill>
                          <a:schemeClr val="tx1"/>
                        </a:solidFill>
                        <a:latin typeface="+mj-lt"/>
                      </a:endParaRPr>
                    </a:p>
                  </a:txBody>
                  <a:tcPr marT="41148" marB="41148"/>
                </a:tc>
                <a:extLst>
                  <a:ext uri="{0D108BD9-81ED-4DB2-BD59-A6C34878D82A}">
                    <a16:rowId xmlns:a16="http://schemas.microsoft.com/office/drawing/2014/main" val="10001"/>
                  </a:ext>
                </a:extLst>
              </a:tr>
              <a:tr h="333756">
                <a:tc>
                  <a:txBody>
                    <a:bodyPr/>
                    <a:lstStyle/>
                    <a:p>
                      <a:endParaRPr lang="en-US" sz="1600">
                        <a:solidFill>
                          <a:schemeClr val="tx1"/>
                        </a:solidFill>
                        <a:latin typeface="+mj-lt"/>
                      </a:endParaRPr>
                    </a:p>
                  </a:txBody>
                  <a:tcPr marT="41148" marB="41148"/>
                </a:tc>
                <a:tc>
                  <a:txBody>
                    <a:bodyPr/>
                    <a:lstStyle/>
                    <a:p>
                      <a:endParaRPr lang="en-US" sz="1600" dirty="0">
                        <a:solidFill>
                          <a:schemeClr val="tx1"/>
                        </a:solidFill>
                        <a:latin typeface="+mj-lt"/>
                      </a:endParaRPr>
                    </a:p>
                  </a:txBody>
                  <a:tcPr marT="41148" marB="41148"/>
                </a:tc>
                <a:tc>
                  <a:txBody>
                    <a:bodyPr/>
                    <a:lstStyle/>
                    <a:p>
                      <a:endParaRPr lang="en-US" sz="1600">
                        <a:solidFill>
                          <a:schemeClr val="tx1"/>
                        </a:solidFill>
                        <a:latin typeface="+mj-lt"/>
                      </a:endParaRPr>
                    </a:p>
                  </a:txBody>
                  <a:tcPr marT="41148" marB="41148"/>
                </a:tc>
                <a:extLst>
                  <a:ext uri="{0D108BD9-81ED-4DB2-BD59-A6C34878D82A}">
                    <a16:rowId xmlns:a16="http://schemas.microsoft.com/office/drawing/2014/main" val="10002"/>
                  </a:ext>
                </a:extLst>
              </a:tr>
              <a:tr h="333756">
                <a:tc>
                  <a:txBody>
                    <a:bodyPr/>
                    <a:lstStyle/>
                    <a:p>
                      <a:endParaRPr lang="en-US" sz="1600" dirty="0">
                        <a:solidFill>
                          <a:schemeClr val="tx1"/>
                        </a:solidFill>
                        <a:latin typeface="+mj-lt"/>
                      </a:endParaRPr>
                    </a:p>
                  </a:txBody>
                  <a:tcPr marT="41148" marB="41148"/>
                </a:tc>
                <a:tc>
                  <a:txBody>
                    <a:bodyPr/>
                    <a:lstStyle/>
                    <a:p>
                      <a:endParaRPr lang="en-US" sz="1600" dirty="0">
                        <a:solidFill>
                          <a:schemeClr val="tx1"/>
                        </a:solidFill>
                        <a:latin typeface="+mj-lt"/>
                      </a:endParaRPr>
                    </a:p>
                  </a:txBody>
                  <a:tcPr marT="41148" marB="41148"/>
                </a:tc>
                <a:tc>
                  <a:txBody>
                    <a:bodyPr/>
                    <a:lstStyle/>
                    <a:p>
                      <a:endParaRPr lang="en-US" sz="1600" dirty="0">
                        <a:solidFill>
                          <a:schemeClr val="tx1"/>
                        </a:solidFill>
                        <a:latin typeface="+mj-lt"/>
                      </a:endParaRPr>
                    </a:p>
                  </a:txBody>
                  <a:tcPr marT="41148" marB="41148"/>
                </a:tc>
                <a:extLst>
                  <a:ext uri="{0D108BD9-81ED-4DB2-BD59-A6C34878D82A}">
                    <a16:rowId xmlns:a16="http://schemas.microsoft.com/office/drawing/2014/main" val="10003"/>
                  </a:ext>
                </a:extLst>
              </a:tr>
              <a:tr h="333756">
                <a:tc>
                  <a:txBody>
                    <a:bodyPr/>
                    <a:lstStyle/>
                    <a:p>
                      <a:endParaRPr lang="en-US" sz="1600" dirty="0">
                        <a:solidFill>
                          <a:schemeClr val="tx1"/>
                        </a:solidFill>
                        <a:latin typeface="+mj-lt"/>
                      </a:endParaRPr>
                    </a:p>
                  </a:txBody>
                  <a:tcPr marT="41148" marB="41148"/>
                </a:tc>
                <a:tc>
                  <a:txBody>
                    <a:bodyPr/>
                    <a:lstStyle/>
                    <a:p>
                      <a:endParaRPr lang="en-US" sz="1600" dirty="0">
                        <a:solidFill>
                          <a:schemeClr val="tx1"/>
                        </a:solidFill>
                        <a:latin typeface="+mj-lt"/>
                      </a:endParaRPr>
                    </a:p>
                  </a:txBody>
                  <a:tcPr marT="41148" marB="41148"/>
                </a:tc>
                <a:tc>
                  <a:txBody>
                    <a:bodyPr/>
                    <a:lstStyle/>
                    <a:p>
                      <a:endParaRPr lang="en-US" sz="1600" dirty="0">
                        <a:solidFill>
                          <a:schemeClr val="tx1"/>
                        </a:solidFill>
                        <a:latin typeface="+mj-lt"/>
                      </a:endParaRPr>
                    </a:p>
                  </a:txBody>
                  <a:tcPr marT="41148" marB="41148"/>
                </a:tc>
                <a:extLst>
                  <a:ext uri="{0D108BD9-81ED-4DB2-BD59-A6C34878D82A}">
                    <a16:rowId xmlns:a16="http://schemas.microsoft.com/office/drawing/2014/main" val="10004"/>
                  </a:ext>
                </a:extLst>
              </a:tr>
              <a:tr h="441960">
                <a:tc>
                  <a:txBody>
                    <a:bodyPr/>
                    <a:lstStyle/>
                    <a:p>
                      <a:endParaRPr lang="en-US" sz="1600" dirty="0">
                        <a:solidFill>
                          <a:schemeClr val="tx1"/>
                        </a:solidFill>
                        <a:latin typeface="+mj-lt"/>
                      </a:endParaRPr>
                    </a:p>
                  </a:txBody>
                  <a:tcPr marT="41148" marB="41148"/>
                </a:tc>
                <a:tc>
                  <a:txBody>
                    <a:bodyPr/>
                    <a:lstStyle/>
                    <a:p>
                      <a:endParaRPr lang="en-US" sz="1600" dirty="0">
                        <a:solidFill>
                          <a:schemeClr val="tx1"/>
                        </a:solidFill>
                        <a:latin typeface="+mj-lt"/>
                      </a:endParaRPr>
                    </a:p>
                  </a:txBody>
                  <a:tcPr marT="41148" marB="41148"/>
                </a:tc>
                <a:tc>
                  <a:txBody>
                    <a:bodyPr/>
                    <a:lstStyle/>
                    <a:p>
                      <a:endParaRPr lang="en-US" sz="1600" dirty="0">
                        <a:solidFill>
                          <a:schemeClr val="tx1"/>
                        </a:solidFill>
                        <a:latin typeface="+mj-lt"/>
                      </a:endParaRPr>
                    </a:p>
                  </a:txBody>
                  <a:tcPr marT="41148" marB="41148"/>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a:xfrm>
            <a:off x="419100" y="528066"/>
            <a:ext cx="8305800" cy="647591"/>
          </a:xfrm>
        </p:spPr>
        <p:txBody>
          <a:bodyPr>
            <a:normAutofit fontScale="90000"/>
          </a:bodyPr>
          <a:lstStyle/>
          <a:p>
            <a:r>
              <a:rPr lang="en-US" sz="4400" b="1" dirty="0">
                <a:effectLst>
                  <a:outerShdw blurRad="38100" dist="38100" dir="2700000" algn="tl">
                    <a:srgbClr val="000000">
                      <a:alpha val="43137"/>
                    </a:srgbClr>
                  </a:outerShdw>
                </a:effectLst>
              </a:rPr>
              <a:t>CSS Pseudo-Class Selectors</a:t>
            </a:r>
          </a:p>
        </p:txBody>
      </p:sp>
      <p:sp>
        <p:nvSpPr>
          <p:cNvPr id="4" name="Date Placeholder 3"/>
          <p:cNvSpPr>
            <a:spLocks noGrp="1"/>
          </p:cNvSpPr>
          <p:nvPr>
            <p:ph type="dt" sz="half" idx="10"/>
          </p:nvPr>
        </p:nvSpPr>
        <p:spPr/>
        <p:txBody>
          <a:bodyPr/>
          <a:lstStyle/>
          <a:p>
            <a:fld id="{D762DF3B-6DC4-4B9F-8F95-025D89DA962F}" type="datetime1">
              <a:rPr lang="en-US" smtClean="0"/>
              <a:t>1/22/2019</a:t>
            </a:fld>
            <a:endParaRPr lang="en-US" dirty="0"/>
          </a:p>
        </p:txBody>
      </p:sp>
      <p:sp>
        <p:nvSpPr>
          <p:cNvPr id="6" name="Footer Placeholder 5"/>
          <p:cNvSpPr>
            <a:spLocks noGrp="1"/>
          </p:cNvSpPr>
          <p:nvPr>
            <p:ph type="ftr" sz="quarter" idx="11"/>
          </p:nvPr>
        </p:nvSpPr>
        <p:spPr/>
        <p:txBody>
          <a:bodyPr/>
          <a:lstStyle/>
          <a:p>
            <a:r>
              <a:rPr lang="en-US"/>
              <a:t>Copyright © 2007 - 2019 Carl M. Burnett</a:t>
            </a:r>
            <a:endParaRPr lang="en-US" dirty="0"/>
          </a:p>
        </p:txBody>
      </p:sp>
      <p:sp>
        <p:nvSpPr>
          <p:cNvPr id="5" name="Slide Number Placeholder 4"/>
          <p:cNvSpPr>
            <a:spLocks noGrp="1"/>
          </p:cNvSpPr>
          <p:nvPr>
            <p:ph type="sldNum" sz="quarter" idx="12"/>
          </p:nvPr>
        </p:nvSpPr>
        <p:spPr/>
        <p:txBody>
          <a:bodyPr/>
          <a:lstStyle/>
          <a:p>
            <a:pPr>
              <a:defRPr/>
            </a:pPr>
            <a:fld id="{BDC207AC-44E2-4E0C-A861-3776DCCCA189}" type="slidenum">
              <a:rPr lang="en-US" smtClean="0"/>
              <a:pPr>
                <a:defRPr/>
              </a:pPr>
              <a:t>13</a:t>
            </a:fld>
            <a:endParaRPr lang="en-US" dirty="0"/>
          </a:p>
        </p:txBody>
      </p:sp>
      <p:sp>
        <p:nvSpPr>
          <p:cNvPr id="13" name="Content Placeholder 2"/>
          <p:cNvSpPr>
            <a:spLocks noGrp="1"/>
          </p:cNvSpPr>
          <p:nvPr>
            <p:ph sz="half" idx="4294967295"/>
          </p:nvPr>
        </p:nvSpPr>
        <p:spPr>
          <a:xfrm>
            <a:off x="742272" y="4171951"/>
            <a:ext cx="8034337" cy="381000"/>
          </a:xfrm>
        </p:spPr>
        <p:txBody>
          <a:bodyPr>
            <a:noAutofit/>
          </a:bodyPr>
          <a:lstStyle/>
          <a:p>
            <a:pPr marL="57150" indent="0">
              <a:buNone/>
            </a:pPr>
            <a:r>
              <a:rPr lang="en-US" sz="1600" dirty="0">
                <a:cs typeface="Courier New" panose="02070309020205020404" pitchFamily="49" charset="0"/>
              </a:rPr>
              <a:t>:focus                           a:focus                        </a:t>
            </a:r>
            <a:r>
              <a:rPr lang="en-US" sz="1600" dirty="0"/>
              <a:t>Selects the input element which has focus</a:t>
            </a:r>
            <a:endParaRPr lang="en-US" sz="1600" dirty="0">
              <a:cs typeface="Courier New" panose="02070309020205020404" pitchFamily="49" charset="0"/>
            </a:endParaRPr>
          </a:p>
        </p:txBody>
      </p:sp>
      <p:sp>
        <p:nvSpPr>
          <p:cNvPr id="14" name="Content Placeholder 2"/>
          <p:cNvSpPr>
            <a:spLocks noGrp="1"/>
          </p:cNvSpPr>
          <p:nvPr>
            <p:ph sz="half" idx="4294967295"/>
          </p:nvPr>
        </p:nvSpPr>
        <p:spPr>
          <a:xfrm>
            <a:off x="762000" y="3790950"/>
            <a:ext cx="8075613" cy="360361"/>
          </a:xfrm>
        </p:spPr>
        <p:txBody>
          <a:bodyPr>
            <a:noAutofit/>
          </a:bodyPr>
          <a:lstStyle/>
          <a:p>
            <a:pPr marL="57150" indent="0">
              <a:buNone/>
            </a:pPr>
            <a:r>
              <a:rPr lang="en-US" sz="1600" dirty="0">
                <a:cs typeface="Courier New" panose="02070309020205020404" pitchFamily="49" charset="0"/>
              </a:rPr>
              <a:t>:hover                          a:hover                       </a:t>
            </a:r>
            <a:r>
              <a:rPr lang="en-US" sz="1600" dirty="0"/>
              <a:t>Selects links on mouse over</a:t>
            </a:r>
            <a:endParaRPr lang="en-US" sz="1600" dirty="0">
              <a:cs typeface="Courier New" panose="02070309020205020404" pitchFamily="49" charset="0"/>
            </a:endParaRPr>
          </a:p>
        </p:txBody>
      </p:sp>
      <p:sp>
        <p:nvSpPr>
          <p:cNvPr id="15" name="Content Placeholder 2"/>
          <p:cNvSpPr>
            <a:spLocks noGrp="1"/>
          </p:cNvSpPr>
          <p:nvPr>
            <p:ph sz="half" idx="4294967295"/>
          </p:nvPr>
        </p:nvSpPr>
        <p:spPr>
          <a:xfrm>
            <a:off x="762000" y="3486150"/>
            <a:ext cx="8053387" cy="347662"/>
          </a:xfrm>
        </p:spPr>
        <p:txBody>
          <a:bodyPr>
            <a:noAutofit/>
          </a:bodyPr>
          <a:lstStyle/>
          <a:p>
            <a:pPr marL="57150" indent="0">
              <a:buNone/>
            </a:pPr>
            <a:r>
              <a:rPr lang="en-US" sz="1600" dirty="0">
                <a:cs typeface="Courier New" panose="02070309020205020404" pitchFamily="49" charset="0"/>
              </a:rPr>
              <a:t>:active                         a:active                       </a:t>
            </a:r>
            <a:r>
              <a:rPr lang="en-US" sz="1600" dirty="0"/>
              <a:t>Selects the active link</a:t>
            </a:r>
            <a:endParaRPr lang="en-US" sz="1600" dirty="0">
              <a:cs typeface="Courier New" panose="02070309020205020404" pitchFamily="49" charset="0"/>
            </a:endParaRPr>
          </a:p>
        </p:txBody>
      </p:sp>
      <p:sp>
        <p:nvSpPr>
          <p:cNvPr id="16" name="Content Placeholder 2"/>
          <p:cNvSpPr>
            <a:spLocks noGrp="1"/>
          </p:cNvSpPr>
          <p:nvPr>
            <p:ph sz="half" idx="4294967295"/>
          </p:nvPr>
        </p:nvSpPr>
        <p:spPr>
          <a:xfrm>
            <a:off x="754062" y="3165475"/>
            <a:ext cx="7856538" cy="320675"/>
          </a:xfrm>
        </p:spPr>
        <p:txBody>
          <a:bodyPr>
            <a:normAutofit lnSpcReduction="10000"/>
          </a:bodyPr>
          <a:lstStyle/>
          <a:p>
            <a:pPr marL="57150" indent="0">
              <a:buNone/>
            </a:pPr>
            <a:r>
              <a:rPr lang="en-US" sz="1600" dirty="0">
                <a:cs typeface="Courier New" panose="02070309020205020404" pitchFamily="49" charset="0"/>
              </a:rPr>
              <a:t>:visited                        a:visited                      </a:t>
            </a:r>
            <a:r>
              <a:rPr lang="en-US" sz="1600" dirty="0"/>
              <a:t>Selects all visited links</a:t>
            </a:r>
            <a:endParaRPr lang="en-US" sz="1600" dirty="0">
              <a:cs typeface="Courier New" panose="02070309020205020404" pitchFamily="49" charset="0"/>
            </a:endParaRPr>
          </a:p>
        </p:txBody>
      </p:sp>
      <p:sp>
        <p:nvSpPr>
          <p:cNvPr id="17" name="Content Placeholder 2"/>
          <p:cNvSpPr>
            <a:spLocks noGrp="1"/>
          </p:cNvSpPr>
          <p:nvPr>
            <p:ph sz="half" idx="4294967295"/>
          </p:nvPr>
        </p:nvSpPr>
        <p:spPr>
          <a:xfrm>
            <a:off x="762000" y="2800350"/>
            <a:ext cx="8305800" cy="304800"/>
          </a:xfrm>
        </p:spPr>
        <p:txBody>
          <a:bodyPr>
            <a:noAutofit/>
          </a:bodyPr>
          <a:lstStyle/>
          <a:p>
            <a:pPr marL="57150" indent="0">
              <a:buNone/>
            </a:pPr>
            <a:r>
              <a:rPr lang="en-US" sz="1600" dirty="0">
                <a:cs typeface="Courier New" panose="02070309020205020404" pitchFamily="49" charset="0"/>
              </a:rPr>
              <a:t>:link                              a:link                           </a:t>
            </a:r>
            <a:r>
              <a:rPr lang="en-US" sz="1600" dirty="0"/>
              <a:t>Selects all unvisited links</a:t>
            </a:r>
            <a:endParaRPr lang="en-US" sz="1600" dirty="0">
              <a:cs typeface="Courier New" panose="02070309020205020404" pitchFamily="49" charset="0"/>
            </a:endParaRPr>
          </a:p>
        </p:txBody>
      </p:sp>
      <p:sp>
        <p:nvSpPr>
          <p:cNvPr id="11" name="TextBox 10"/>
          <p:cNvSpPr txBox="1"/>
          <p:nvPr/>
        </p:nvSpPr>
        <p:spPr>
          <a:xfrm>
            <a:off x="559846" y="1108436"/>
            <a:ext cx="3355406" cy="1292662"/>
          </a:xfrm>
          <a:prstGeom prst="rect">
            <a:avLst/>
          </a:prstGeom>
          <a:noFill/>
        </p:spPr>
        <p:txBody>
          <a:bodyPr wrap="none" rtlCol="0">
            <a:spAutoFit/>
          </a:bodyPr>
          <a:lstStyle/>
          <a:p>
            <a:r>
              <a:rPr lang="en-US" sz="2400" b="1" dirty="0">
                <a:solidFill>
                  <a:srgbClr val="002060"/>
                </a:solidFill>
                <a:effectLst>
                  <a:outerShdw blurRad="38100" dist="38100" dir="2700000" algn="tl">
                    <a:srgbClr val="000000">
                      <a:alpha val="43137"/>
                    </a:srgbClr>
                  </a:outerShdw>
                </a:effectLst>
                <a:latin typeface="+mj-lt"/>
              </a:rPr>
              <a:t>Syntax – </a:t>
            </a:r>
          </a:p>
          <a:p>
            <a:r>
              <a:rPr lang="en-US" dirty="0" err="1">
                <a:latin typeface="Courier New" panose="02070309020205020404" pitchFamily="49" charset="0"/>
                <a:cs typeface="Courier New" panose="02070309020205020404" pitchFamily="49" charset="0"/>
              </a:rPr>
              <a:t>Selector:pseudo-class</a:t>
            </a:r>
            <a:r>
              <a:rPr lang="en-US" dirty="0">
                <a:latin typeface="Courier New" panose="02070309020205020404" pitchFamily="49" charset="0"/>
                <a:cs typeface="Courier New" panose="02070309020205020404" pitchFamily="49" charset="0"/>
              </a:rPr>
              <a:t> {</a:t>
            </a:r>
          </a:p>
          <a:p>
            <a:r>
              <a:rPr lang="en-US" dirty="0" err="1">
                <a:latin typeface="Courier New" panose="02070309020205020404" pitchFamily="49" charset="0"/>
                <a:cs typeface="Courier New" panose="02070309020205020404" pitchFamily="49" charset="0"/>
              </a:rPr>
              <a:t>property:value</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a:t>
            </a:r>
          </a:p>
        </p:txBody>
      </p:sp>
      <p:sp>
        <p:nvSpPr>
          <p:cNvPr id="18" name="TextBox 17"/>
          <p:cNvSpPr txBox="1"/>
          <p:nvPr/>
        </p:nvSpPr>
        <p:spPr>
          <a:xfrm>
            <a:off x="4584796" y="1175657"/>
            <a:ext cx="4182555" cy="1200329"/>
          </a:xfrm>
          <a:prstGeom prst="rect">
            <a:avLst/>
          </a:prstGeom>
          <a:noFill/>
        </p:spPr>
        <p:txBody>
          <a:bodyPr wrap="none" rtlCol="0">
            <a:spAutoFit/>
          </a:bodyPr>
          <a:lstStyle/>
          <a:p>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Selector.class:pseudo-class</a:t>
            </a:r>
            <a:r>
              <a:rPr lang="en-US" dirty="0">
                <a:latin typeface="Courier New" panose="02070309020205020404" pitchFamily="49" charset="0"/>
                <a:cs typeface="Courier New" panose="02070309020205020404" pitchFamily="49" charset="0"/>
              </a:rPr>
              <a:t> {</a:t>
            </a:r>
          </a:p>
          <a:p>
            <a:r>
              <a:rPr lang="en-US" dirty="0" err="1">
                <a:latin typeface="Courier New" panose="02070309020205020404" pitchFamily="49" charset="0"/>
                <a:cs typeface="Courier New" panose="02070309020205020404" pitchFamily="49" charset="0"/>
              </a:rPr>
              <a:t>property:value</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2755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P spid="15" grpId="0" build="p"/>
      <p:bldP spid="16" grpId="0" build="p"/>
      <p:bldP spid="1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685800"/>
          </a:xfrm>
        </p:spPr>
        <p:txBody>
          <a:bodyPr>
            <a:normAutofit fontScale="90000"/>
          </a:bodyPr>
          <a:lstStyle/>
          <a:p>
            <a:r>
              <a:rPr lang="en-US" sz="4400" dirty="0"/>
              <a:t>CSS3 Pseudo-Class Selectors</a:t>
            </a:r>
          </a:p>
        </p:txBody>
      </p:sp>
      <p:sp>
        <p:nvSpPr>
          <p:cNvPr id="4" name="Date Placeholder 3"/>
          <p:cNvSpPr>
            <a:spLocks noGrp="1"/>
          </p:cNvSpPr>
          <p:nvPr>
            <p:ph type="dt" sz="half" idx="10"/>
          </p:nvPr>
        </p:nvSpPr>
        <p:spPr/>
        <p:txBody>
          <a:bodyPr/>
          <a:lstStyle/>
          <a:p>
            <a:fld id="{FB888276-0506-4E45-9EB7-D27FC389826B}" type="datetime1">
              <a:rPr lang="en-US" smtClean="0"/>
              <a:t>1/22/2019</a:t>
            </a:fld>
            <a:endParaRPr lang="en-US" dirty="0"/>
          </a:p>
        </p:txBody>
      </p:sp>
      <p:sp>
        <p:nvSpPr>
          <p:cNvPr id="6" name="Footer Placeholder 5"/>
          <p:cNvSpPr>
            <a:spLocks noGrp="1"/>
          </p:cNvSpPr>
          <p:nvPr>
            <p:ph type="ftr" sz="quarter" idx="11"/>
          </p:nvPr>
        </p:nvSpPr>
        <p:spPr/>
        <p:txBody>
          <a:bodyPr/>
          <a:lstStyle/>
          <a:p>
            <a:r>
              <a:rPr lang="en-US"/>
              <a:t>Copyright © 2007 - 2019 Carl M. Burnett</a:t>
            </a:r>
            <a:endParaRPr lang="en-US" dirty="0"/>
          </a:p>
        </p:txBody>
      </p:sp>
      <p:sp>
        <p:nvSpPr>
          <p:cNvPr id="5" name="Slide Number Placeholder 4"/>
          <p:cNvSpPr>
            <a:spLocks noGrp="1"/>
          </p:cNvSpPr>
          <p:nvPr>
            <p:ph type="sldNum" sz="quarter" idx="12"/>
          </p:nvPr>
        </p:nvSpPr>
        <p:spPr/>
        <p:txBody>
          <a:bodyPr/>
          <a:lstStyle/>
          <a:p>
            <a:pPr>
              <a:defRPr/>
            </a:pPr>
            <a:fld id="{BDC207AC-44E2-4E0C-A861-3776DCCCA189}" type="slidenum">
              <a:rPr lang="en-US" smtClean="0"/>
              <a:pPr>
                <a:defRPr/>
              </a:pPr>
              <a:t>14</a:t>
            </a:fld>
            <a:endParaRPr lang="en-US" dirty="0"/>
          </a:p>
        </p:txBody>
      </p:sp>
      <p:graphicFrame>
        <p:nvGraphicFramePr>
          <p:cNvPr id="12" name="Table 11"/>
          <p:cNvGraphicFramePr>
            <a:graphicFrameLocks noGrp="1"/>
          </p:cNvGraphicFramePr>
          <p:nvPr>
            <p:extLst/>
          </p:nvPr>
        </p:nvGraphicFramePr>
        <p:xfrm>
          <a:off x="279920" y="1428750"/>
          <a:ext cx="8565500" cy="2394481"/>
        </p:xfrm>
        <a:graphic>
          <a:graphicData uri="http://schemas.openxmlformats.org/drawingml/2006/table">
            <a:tbl>
              <a:tblPr firstRow="1" bandRow="1">
                <a:tableStyleId>{93296810-A885-4BE3-A3E7-6D5BEEA58F35}</a:tableStyleId>
              </a:tblPr>
              <a:tblGrid>
                <a:gridCol w="2108717">
                  <a:extLst>
                    <a:ext uri="{9D8B030D-6E8A-4147-A177-3AD203B41FA5}">
                      <a16:colId xmlns:a16="http://schemas.microsoft.com/office/drawing/2014/main" val="20000"/>
                    </a:ext>
                  </a:extLst>
                </a:gridCol>
                <a:gridCol w="1922106">
                  <a:extLst>
                    <a:ext uri="{9D8B030D-6E8A-4147-A177-3AD203B41FA5}">
                      <a16:colId xmlns:a16="http://schemas.microsoft.com/office/drawing/2014/main" val="20001"/>
                    </a:ext>
                  </a:extLst>
                </a:gridCol>
                <a:gridCol w="4534677">
                  <a:extLst>
                    <a:ext uri="{9D8B030D-6E8A-4147-A177-3AD203B41FA5}">
                      <a16:colId xmlns:a16="http://schemas.microsoft.com/office/drawing/2014/main" val="20002"/>
                    </a:ext>
                  </a:extLst>
                </a:gridCol>
              </a:tblGrid>
              <a:tr h="333756">
                <a:tc>
                  <a:txBody>
                    <a:bodyPr/>
                    <a:lstStyle/>
                    <a:p>
                      <a:r>
                        <a:rPr lang="en-US" sz="1800" dirty="0">
                          <a:solidFill>
                            <a:schemeClr val="tx1"/>
                          </a:solidFill>
                          <a:effectLst/>
                          <a:latin typeface="+mj-lt"/>
                        </a:rPr>
                        <a:t>Selector</a:t>
                      </a:r>
                      <a:endParaRPr lang="en-US" sz="1800" dirty="0">
                        <a:solidFill>
                          <a:schemeClr val="tx1"/>
                        </a:solidFill>
                        <a:latin typeface="+mj-lt"/>
                      </a:endParaRPr>
                    </a:p>
                  </a:txBody>
                  <a:tcPr marT="41148" marB="41148"/>
                </a:tc>
                <a:tc>
                  <a:txBody>
                    <a:bodyPr/>
                    <a:lstStyle/>
                    <a:p>
                      <a:r>
                        <a:rPr lang="en-US" sz="1800" dirty="0">
                          <a:solidFill>
                            <a:schemeClr val="tx1"/>
                          </a:solidFill>
                          <a:effectLst/>
                          <a:latin typeface="+mj-lt"/>
                        </a:rPr>
                        <a:t>Example</a:t>
                      </a:r>
                      <a:endParaRPr lang="en-US" sz="1800" dirty="0">
                        <a:solidFill>
                          <a:schemeClr val="tx1"/>
                        </a:solidFill>
                        <a:latin typeface="+mj-lt"/>
                      </a:endParaRPr>
                    </a:p>
                  </a:txBody>
                  <a:tcPr marT="41148" marB="41148"/>
                </a:tc>
                <a:tc>
                  <a:txBody>
                    <a:bodyPr/>
                    <a:lstStyle/>
                    <a:p>
                      <a:r>
                        <a:rPr lang="en-US" sz="1800" dirty="0">
                          <a:solidFill>
                            <a:schemeClr val="tx1"/>
                          </a:solidFill>
                          <a:effectLst/>
                          <a:latin typeface="+mj-lt"/>
                        </a:rPr>
                        <a:t>Description</a:t>
                      </a:r>
                      <a:endParaRPr lang="en-US" sz="1800" dirty="0">
                        <a:solidFill>
                          <a:schemeClr val="tx1"/>
                        </a:solidFill>
                        <a:latin typeface="+mj-lt"/>
                      </a:endParaRPr>
                    </a:p>
                  </a:txBody>
                  <a:tcPr marT="41148" marB="41148"/>
                </a:tc>
                <a:extLst>
                  <a:ext uri="{0D108BD9-81ED-4DB2-BD59-A6C34878D82A}">
                    <a16:rowId xmlns:a16="http://schemas.microsoft.com/office/drawing/2014/main" val="10000"/>
                  </a:ext>
                </a:extLst>
              </a:tr>
              <a:tr h="677462">
                <a:tc>
                  <a:txBody>
                    <a:bodyPr/>
                    <a:lstStyle/>
                    <a:p>
                      <a:endParaRPr lang="en-US" sz="1600" dirty="0">
                        <a:latin typeface="+mj-lt"/>
                      </a:endParaRPr>
                    </a:p>
                  </a:txBody>
                  <a:tcPr marT="41148" marB="41148"/>
                </a:tc>
                <a:tc>
                  <a:txBody>
                    <a:bodyPr/>
                    <a:lstStyle/>
                    <a:p>
                      <a:endParaRPr lang="en-US" sz="1600" dirty="0">
                        <a:latin typeface="+mj-lt"/>
                      </a:endParaRPr>
                    </a:p>
                  </a:txBody>
                  <a:tcPr marT="41148" marB="41148"/>
                </a:tc>
                <a:tc>
                  <a:txBody>
                    <a:bodyPr/>
                    <a:lstStyle/>
                    <a:p>
                      <a:endParaRPr lang="en-US" sz="1600" dirty="0">
                        <a:latin typeface="+mj-lt"/>
                      </a:endParaRPr>
                    </a:p>
                  </a:txBody>
                  <a:tcPr marT="41148" marB="41148"/>
                </a:tc>
                <a:extLst>
                  <a:ext uri="{0D108BD9-81ED-4DB2-BD59-A6C34878D82A}">
                    <a16:rowId xmlns:a16="http://schemas.microsoft.com/office/drawing/2014/main" val="10001"/>
                  </a:ext>
                </a:extLst>
              </a:tr>
              <a:tr h="655009">
                <a:tc>
                  <a:txBody>
                    <a:bodyPr/>
                    <a:lstStyle/>
                    <a:p>
                      <a:endParaRPr lang="en-US" sz="1600">
                        <a:latin typeface="+mj-lt"/>
                      </a:endParaRPr>
                    </a:p>
                  </a:txBody>
                  <a:tcPr marT="41148" marB="41148"/>
                </a:tc>
                <a:tc>
                  <a:txBody>
                    <a:bodyPr/>
                    <a:lstStyle/>
                    <a:p>
                      <a:endParaRPr lang="en-US" sz="1600" dirty="0">
                        <a:latin typeface="+mj-lt"/>
                      </a:endParaRPr>
                    </a:p>
                  </a:txBody>
                  <a:tcPr marT="41148" marB="41148"/>
                </a:tc>
                <a:tc>
                  <a:txBody>
                    <a:bodyPr/>
                    <a:lstStyle/>
                    <a:p>
                      <a:endParaRPr lang="en-US" sz="1600" dirty="0">
                        <a:latin typeface="+mj-lt"/>
                      </a:endParaRPr>
                    </a:p>
                  </a:txBody>
                  <a:tcPr marT="41148" marB="41148"/>
                </a:tc>
                <a:extLst>
                  <a:ext uri="{0D108BD9-81ED-4DB2-BD59-A6C34878D82A}">
                    <a16:rowId xmlns:a16="http://schemas.microsoft.com/office/drawing/2014/main" val="10002"/>
                  </a:ext>
                </a:extLst>
              </a:tr>
              <a:tr h="705394">
                <a:tc>
                  <a:txBody>
                    <a:bodyPr/>
                    <a:lstStyle/>
                    <a:p>
                      <a:endParaRPr lang="en-US" sz="1600" dirty="0">
                        <a:latin typeface="+mj-lt"/>
                      </a:endParaRPr>
                    </a:p>
                  </a:txBody>
                  <a:tcPr marT="41148" marB="41148"/>
                </a:tc>
                <a:tc>
                  <a:txBody>
                    <a:bodyPr/>
                    <a:lstStyle/>
                    <a:p>
                      <a:endParaRPr lang="en-US" sz="1600" dirty="0">
                        <a:latin typeface="+mj-lt"/>
                      </a:endParaRPr>
                    </a:p>
                  </a:txBody>
                  <a:tcPr marT="41148" marB="41148"/>
                </a:tc>
                <a:tc>
                  <a:txBody>
                    <a:bodyPr/>
                    <a:lstStyle/>
                    <a:p>
                      <a:endParaRPr lang="en-US" sz="1600" dirty="0">
                        <a:latin typeface="+mj-lt"/>
                      </a:endParaRPr>
                    </a:p>
                  </a:txBody>
                  <a:tcPr marT="41148" marB="41148"/>
                </a:tc>
                <a:extLst>
                  <a:ext uri="{0D108BD9-81ED-4DB2-BD59-A6C34878D82A}">
                    <a16:rowId xmlns:a16="http://schemas.microsoft.com/office/drawing/2014/main" val="10003"/>
                  </a:ext>
                </a:extLst>
              </a:tr>
            </a:tbl>
          </a:graphicData>
        </a:graphic>
      </p:graphicFrame>
      <p:sp>
        <p:nvSpPr>
          <p:cNvPr id="20" name="TextBox 19"/>
          <p:cNvSpPr txBox="1"/>
          <p:nvPr/>
        </p:nvSpPr>
        <p:spPr>
          <a:xfrm>
            <a:off x="242597" y="1867304"/>
            <a:ext cx="7983789" cy="584775"/>
          </a:xfrm>
          <a:prstGeom prst="rect">
            <a:avLst/>
          </a:prstGeom>
          <a:noFill/>
        </p:spPr>
        <p:txBody>
          <a:bodyPr wrap="none" rtlCol="0">
            <a:spAutoFit/>
          </a:bodyPr>
          <a:lstStyle/>
          <a:p>
            <a:pPr marL="0" lvl="1"/>
            <a:r>
              <a:rPr lang="en-US" sz="1600" b="1" kern="0" dirty="0">
                <a:latin typeface="+mj-lt"/>
                <a:cs typeface="Courier New" panose="02070309020205020404" pitchFamily="49" charset="0"/>
              </a:rPr>
              <a:t>:first-child</a:t>
            </a:r>
            <a:r>
              <a:rPr lang="en-US" sz="1600" b="1" dirty="0">
                <a:latin typeface="+mj-lt"/>
              </a:rPr>
              <a:t>                            a:</a:t>
            </a:r>
            <a:r>
              <a:rPr lang="en-US" sz="1600" b="1" kern="0" dirty="0">
                <a:latin typeface="+mj-lt"/>
                <a:cs typeface="Courier New" panose="02070309020205020404" pitchFamily="49" charset="0"/>
              </a:rPr>
              <a:t>first-child                      </a:t>
            </a:r>
            <a:r>
              <a:rPr lang="en-US" sz="1600" b="1" dirty="0">
                <a:latin typeface="+mj-lt"/>
              </a:rPr>
              <a:t>Selects every &lt;p&gt; elements that is the first </a:t>
            </a:r>
            <a:br>
              <a:rPr lang="en-US" sz="1600" b="1" dirty="0">
                <a:latin typeface="+mj-lt"/>
              </a:rPr>
            </a:br>
            <a:r>
              <a:rPr lang="en-US" sz="1600" b="1" dirty="0">
                <a:latin typeface="+mj-lt"/>
              </a:rPr>
              <a:t>                                                                                          child of its parent</a:t>
            </a:r>
            <a:r>
              <a:rPr lang="en-US" sz="1600" b="1" kern="0" dirty="0">
                <a:latin typeface="+mj-lt"/>
                <a:cs typeface="Courier New" panose="02070309020205020404" pitchFamily="49" charset="0"/>
              </a:rPr>
              <a:t> </a:t>
            </a:r>
          </a:p>
        </p:txBody>
      </p:sp>
      <p:sp>
        <p:nvSpPr>
          <p:cNvPr id="21" name="TextBox 20"/>
          <p:cNvSpPr txBox="1"/>
          <p:nvPr/>
        </p:nvSpPr>
        <p:spPr>
          <a:xfrm>
            <a:off x="270152" y="2504163"/>
            <a:ext cx="8010334" cy="584775"/>
          </a:xfrm>
          <a:prstGeom prst="rect">
            <a:avLst/>
          </a:prstGeom>
          <a:noFill/>
        </p:spPr>
        <p:txBody>
          <a:bodyPr wrap="none" rtlCol="0">
            <a:spAutoFit/>
          </a:bodyPr>
          <a:lstStyle/>
          <a:p>
            <a:pPr marL="0" lvl="1"/>
            <a:r>
              <a:rPr lang="en-US" sz="1600" b="1" kern="0" dirty="0">
                <a:latin typeface="+mj-lt"/>
                <a:cs typeface="Courier New" panose="02070309020205020404" pitchFamily="49" charset="0"/>
              </a:rPr>
              <a:t>:last-child </a:t>
            </a:r>
            <a:r>
              <a:rPr lang="en-US" sz="1600" b="1" dirty="0">
                <a:latin typeface="+mj-lt"/>
              </a:rPr>
              <a:t>                           a:</a:t>
            </a:r>
            <a:r>
              <a:rPr lang="en-US" sz="1600" b="1" kern="0" dirty="0">
                <a:latin typeface="+mj-lt"/>
                <a:cs typeface="Courier New" panose="02070309020205020404" pitchFamily="49" charset="0"/>
              </a:rPr>
              <a:t>last-child                        </a:t>
            </a:r>
            <a:r>
              <a:rPr lang="en-US" sz="1600" b="1" dirty="0">
                <a:latin typeface="+mj-lt"/>
              </a:rPr>
              <a:t>Selects every &lt;p&gt; elements that is the last  </a:t>
            </a:r>
            <a:br>
              <a:rPr lang="en-US" sz="1600" b="1" dirty="0">
                <a:latin typeface="+mj-lt"/>
              </a:rPr>
            </a:br>
            <a:r>
              <a:rPr lang="en-US" sz="1600" b="1" dirty="0">
                <a:latin typeface="+mj-lt"/>
              </a:rPr>
              <a:t>                                                                                          child of its parent</a:t>
            </a:r>
            <a:r>
              <a:rPr lang="en-US" sz="1600" b="1" kern="0" dirty="0">
                <a:latin typeface="+mj-lt"/>
                <a:cs typeface="Courier New" panose="02070309020205020404" pitchFamily="49" charset="0"/>
              </a:rPr>
              <a:t> </a:t>
            </a:r>
          </a:p>
        </p:txBody>
      </p:sp>
      <p:sp>
        <p:nvSpPr>
          <p:cNvPr id="22" name="TextBox 21"/>
          <p:cNvSpPr txBox="1"/>
          <p:nvPr/>
        </p:nvSpPr>
        <p:spPr>
          <a:xfrm>
            <a:off x="270153" y="3206175"/>
            <a:ext cx="8539621" cy="584775"/>
          </a:xfrm>
          <a:prstGeom prst="rect">
            <a:avLst/>
          </a:prstGeom>
          <a:noFill/>
        </p:spPr>
        <p:txBody>
          <a:bodyPr wrap="square" rtlCol="0">
            <a:spAutoFit/>
          </a:bodyPr>
          <a:lstStyle/>
          <a:p>
            <a:pPr marL="0" lvl="1"/>
            <a:r>
              <a:rPr lang="en-US" sz="1600" b="1" kern="0" dirty="0">
                <a:latin typeface="+mj-lt"/>
                <a:cs typeface="Courier New" panose="02070309020205020404" pitchFamily="49" charset="0"/>
              </a:rPr>
              <a:t>:only-child </a:t>
            </a:r>
            <a:r>
              <a:rPr lang="en-US" sz="1600" b="1" dirty="0">
                <a:latin typeface="+mj-lt"/>
              </a:rPr>
              <a:t>                          a:</a:t>
            </a:r>
            <a:r>
              <a:rPr lang="en-US" sz="1600" b="1" kern="0" dirty="0">
                <a:latin typeface="+mj-lt"/>
                <a:cs typeface="Courier New" panose="02070309020205020404" pitchFamily="49" charset="0"/>
              </a:rPr>
              <a:t>only-child                      </a:t>
            </a:r>
            <a:r>
              <a:rPr lang="en-US" sz="1600" b="1" dirty="0">
                <a:latin typeface="+mj-lt"/>
              </a:rPr>
              <a:t>Selects every &lt;p&gt; elements that is the only   </a:t>
            </a:r>
            <a:br>
              <a:rPr lang="en-US" sz="1600" b="1" dirty="0">
                <a:latin typeface="+mj-lt"/>
              </a:rPr>
            </a:br>
            <a:r>
              <a:rPr lang="en-US" sz="1600" b="1" dirty="0">
                <a:latin typeface="+mj-lt"/>
              </a:rPr>
              <a:t>                                                                                          child of its parent</a:t>
            </a:r>
            <a:r>
              <a:rPr lang="en-US" sz="1600" b="1" kern="0" dirty="0">
                <a:latin typeface="+mj-lt"/>
                <a:cs typeface="Courier New" panose="02070309020205020404" pitchFamily="49" charset="0"/>
              </a:rPr>
              <a:t> </a:t>
            </a:r>
          </a:p>
        </p:txBody>
      </p:sp>
      <p:sp>
        <p:nvSpPr>
          <p:cNvPr id="24" name="Rounded Rectangle 23">
            <a:hlinkClick r:id="rId3"/>
          </p:cNvPr>
          <p:cNvSpPr/>
          <p:nvPr/>
        </p:nvSpPr>
        <p:spPr>
          <a:xfrm>
            <a:off x="6306491" y="4171230"/>
            <a:ext cx="2503283" cy="352751"/>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w3School Example</a:t>
            </a:r>
          </a:p>
        </p:txBody>
      </p:sp>
    </p:spTree>
    <p:extLst>
      <p:ext uri="{BB962C8B-B14F-4D97-AF65-F5344CB8AC3E}">
        <p14:creationId xmlns:p14="http://schemas.microsoft.com/office/powerpoint/2010/main" val="148873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822075"/>
          </a:xfrm>
        </p:spPr>
        <p:txBody>
          <a:bodyPr>
            <a:normAutofit/>
          </a:bodyPr>
          <a:lstStyle/>
          <a:p>
            <a:r>
              <a:rPr lang="en-US" sz="4400" dirty="0"/>
              <a:t>CSS Pseudo-Element Selectors</a:t>
            </a:r>
          </a:p>
        </p:txBody>
      </p:sp>
      <p:sp>
        <p:nvSpPr>
          <p:cNvPr id="5" name="Date Placeholder 4"/>
          <p:cNvSpPr>
            <a:spLocks noGrp="1"/>
          </p:cNvSpPr>
          <p:nvPr>
            <p:ph type="dt" sz="half" idx="10"/>
          </p:nvPr>
        </p:nvSpPr>
        <p:spPr/>
        <p:txBody>
          <a:bodyPr/>
          <a:lstStyle/>
          <a:p>
            <a:fld id="{957F189A-C075-4585-AB53-B318C625BCAA}" type="datetime1">
              <a:rPr lang="en-US" smtClean="0"/>
              <a:t>1/22/2019</a:t>
            </a:fld>
            <a:endParaRPr lang="en-US" dirty="0"/>
          </a:p>
        </p:txBody>
      </p:sp>
      <p:sp>
        <p:nvSpPr>
          <p:cNvPr id="7" name="Footer Placeholder 6"/>
          <p:cNvSpPr>
            <a:spLocks noGrp="1"/>
          </p:cNvSpPr>
          <p:nvPr>
            <p:ph type="ftr" sz="quarter" idx="11"/>
          </p:nvPr>
        </p:nvSpPr>
        <p:spPr/>
        <p:txBody>
          <a:bodyPr/>
          <a:lstStyle/>
          <a:p>
            <a:r>
              <a:rPr lang="en-US"/>
              <a:t>Copyright © 2007 - 2019 Carl M. Burnett</a:t>
            </a:r>
            <a:endParaRPr lang="en-US" dirty="0"/>
          </a:p>
        </p:txBody>
      </p:sp>
      <p:sp>
        <p:nvSpPr>
          <p:cNvPr id="6" name="Slide Number Placeholder 5"/>
          <p:cNvSpPr>
            <a:spLocks noGrp="1"/>
          </p:cNvSpPr>
          <p:nvPr>
            <p:ph type="sldNum" sz="quarter" idx="12"/>
          </p:nvPr>
        </p:nvSpPr>
        <p:spPr/>
        <p:txBody>
          <a:bodyPr/>
          <a:lstStyle/>
          <a:p>
            <a:pPr>
              <a:defRPr/>
            </a:pPr>
            <a:fld id="{4EFA3DF2-4BC2-40AE-85DA-2BE629CC17CA}" type="slidenum">
              <a:rPr lang="en-US" smtClean="0"/>
              <a:pPr>
                <a:defRPr/>
              </a:pPr>
              <a:t>15</a:t>
            </a:fld>
            <a:endParaRPr lang="en-US" dirty="0"/>
          </a:p>
        </p:txBody>
      </p:sp>
      <p:graphicFrame>
        <p:nvGraphicFramePr>
          <p:cNvPr id="9" name="Table 8"/>
          <p:cNvGraphicFramePr>
            <a:graphicFrameLocks noGrp="1"/>
          </p:cNvGraphicFramePr>
          <p:nvPr>
            <p:extLst/>
          </p:nvPr>
        </p:nvGraphicFramePr>
        <p:xfrm>
          <a:off x="218282" y="2521366"/>
          <a:ext cx="8565500" cy="2034083"/>
        </p:xfrm>
        <a:graphic>
          <a:graphicData uri="http://schemas.openxmlformats.org/drawingml/2006/table">
            <a:tbl>
              <a:tblPr firstRow="1" bandRow="1">
                <a:tableStyleId>{93296810-A885-4BE3-A3E7-6D5BEEA58F35}</a:tableStyleId>
              </a:tblPr>
              <a:tblGrid>
                <a:gridCol w="2108717">
                  <a:extLst>
                    <a:ext uri="{9D8B030D-6E8A-4147-A177-3AD203B41FA5}">
                      <a16:colId xmlns:a16="http://schemas.microsoft.com/office/drawing/2014/main" val="20000"/>
                    </a:ext>
                  </a:extLst>
                </a:gridCol>
                <a:gridCol w="1922106">
                  <a:extLst>
                    <a:ext uri="{9D8B030D-6E8A-4147-A177-3AD203B41FA5}">
                      <a16:colId xmlns:a16="http://schemas.microsoft.com/office/drawing/2014/main" val="20001"/>
                    </a:ext>
                  </a:extLst>
                </a:gridCol>
                <a:gridCol w="4534677">
                  <a:extLst>
                    <a:ext uri="{9D8B030D-6E8A-4147-A177-3AD203B41FA5}">
                      <a16:colId xmlns:a16="http://schemas.microsoft.com/office/drawing/2014/main" val="20002"/>
                    </a:ext>
                  </a:extLst>
                </a:gridCol>
              </a:tblGrid>
              <a:tr h="350120">
                <a:tc>
                  <a:txBody>
                    <a:bodyPr/>
                    <a:lstStyle/>
                    <a:p>
                      <a:r>
                        <a:rPr lang="en-US" sz="1800" dirty="0">
                          <a:solidFill>
                            <a:schemeClr val="tx1"/>
                          </a:solidFill>
                          <a:effectLst/>
                          <a:latin typeface="+mj-lt"/>
                        </a:rPr>
                        <a:t>Selector</a:t>
                      </a:r>
                      <a:endParaRPr lang="en-US" sz="1800" dirty="0">
                        <a:solidFill>
                          <a:schemeClr val="tx1"/>
                        </a:solidFill>
                        <a:latin typeface="+mj-lt"/>
                      </a:endParaRPr>
                    </a:p>
                  </a:txBody>
                  <a:tcPr marT="41148" marB="41148"/>
                </a:tc>
                <a:tc>
                  <a:txBody>
                    <a:bodyPr/>
                    <a:lstStyle/>
                    <a:p>
                      <a:r>
                        <a:rPr lang="en-US" sz="1800" dirty="0">
                          <a:solidFill>
                            <a:schemeClr val="tx1"/>
                          </a:solidFill>
                          <a:effectLst/>
                          <a:latin typeface="+mj-lt"/>
                        </a:rPr>
                        <a:t>Example</a:t>
                      </a:r>
                      <a:endParaRPr lang="en-US" sz="1800" dirty="0">
                        <a:solidFill>
                          <a:schemeClr val="tx1"/>
                        </a:solidFill>
                        <a:latin typeface="+mj-lt"/>
                      </a:endParaRPr>
                    </a:p>
                  </a:txBody>
                  <a:tcPr marT="41148" marB="41148"/>
                </a:tc>
                <a:tc>
                  <a:txBody>
                    <a:bodyPr/>
                    <a:lstStyle/>
                    <a:p>
                      <a:r>
                        <a:rPr lang="en-US" sz="1800" dirty="0">
                          <a:solidFill>
                            <a:schemeClr val="tx1"/>
                          </a:solidFill>
                          <a:effectLst/>
                          <a:latin typeface="+mj-lt"/>
                        </a:rPr>
                        <a:t>Description</a:t>
                      </a:r>
                      <a:endParaRPr lang="en-US" sz="1800" dirty="0">
                        <a:solidFill>
                          <a:schemeClr val="tx1"/>
                        </a:solidFill>
                        <a:latin typeface="+mj-lt"/>
                      </a:endParaRPr>
                    </a:p>
                  </a:txBody>
                  <a:tcPr marT="41148" marB="41148"/>
                </a:tc>
                <a:extLst>
                  <a:ext uri="{0D108BD9-81ED-4DB2-BD59-A6C34878D82A}">
                    <a16:rowId xmlns:a16="http://schemas.microsoft.com/office/drawing/2014/main" val="10000"/>
                  </a:ext>
                </a:extLst>
              </a:tr>
              <a:tr h="449814">
                <a:tc>
                  <a:txBody>
                    <a:bodyPr/>
                    <a:lstStyle/>
                    <a:p>
                      <a:endParaRPr lang="en-US" sz="1800" dirty="0">
                        <a:solidFill>
                          <a:schemeClr val="tx1"/>
                        </a:solidFill>
                        <a:latin typeface="+mj-lt"/>
                      </a:endParaRPr>
                    </a:p>
                  </a:txBody>
                  <a:tcPr marT="41148" marB="41148"/>
                </a:tc>
                <a:tc>
                  <a:txBody>
                    <a:bodyPr/>
                    <a:lstStyle/>
                    <a:p>
                      <a:endParaRPr lang="en-US" sz="1800" dirty="0">
                        <a:solidFill>
                          <a:schemeClr val="tx1"/>
                        </a:solidFill>
                        <a:latin typeface="+mj-lt"/>
                      </a:endParaRPr>
                    </a:p>
                  </a:txBody>
                  <a:tcPr marT="41148" marB="41148"/>
                </a:tc>
                <a:tc>
                  <a:txBody>
                    <a:bodyPr/>
                    <a:lstStyle/>
                    <a:p>
                      <a:endParaRPr lang="en-US" sz="1800" dirty="0">
                        <a:solidFill>
                          <a:schemeClr val="tx1"/>
                        </a:solidFill>
                        <a:latin typeface="+mj-lt"/>
                      </a:endParaRPr>
                    </a:p>
                  </a:txBody>
                  <a:tcPr marT="41148" marB="41148"/>
                </a:tc>
                <a:extLst>
                  <a:ext uri="{0D108BD9-81ED-4DB2-BD59-A6C34878D82A}">
                    <a16:rowId xmlns:a16="http://schemas.microsoft.com/office/drawing/2014/main" val="10001"/>
                  </a:ext>
                </a:extLst>
              </a:tr>
              <a:tr h="426979">
                <a:tc>
                  <a:txBody>
                    <a:bodyPr/>
                    <a:lstStyle/>
                    <a:p>
                      <a:endParaRPr lang="en-US" sz="1800">
                        <a:solidFill>
                          <a:schemeClr val="tx1"/>
                        </a:solidFill>
                        <a:latin typeface="+mj-lt"/>
                      </a:endParaRPr>
                    </a:p>
                  </a:txBody>
                  <a:tcPr marT="41148" marB="41148"/>
                </a:tc>
                <a:tc>
                  <a:txBody>
                    <a:bodyPr/>
                    <a:lstStyle/>
                    <a:p>
                      <a:endParaRPr lang="en-US" sz="1800" dirty="0">
                        <a:solidFill>
                          <a:schemeClr val="tx1"/>
                        </a:solidFill>
                        <a:latin typeface="+mj-lt"/>
                      </a:endParaRPr>
                    </a:p>
                  </a:txBody>
                  <a:tcPr marT="41148" marB="41148"/>
                </a:tc>
                <a:tc>
                  <a:txBody>
                    <a:bodyPr/>
                    <a:lstStyle/>
                    <a:p>
                      <a:endParaRPr lang="en-US" sz="1800" dirty="0">
                        <a:solidFill>
                          <a:schemeClr val="tx1"/>
                        </a:solidFill>
                        <a:latin typeface="+mj-lt"/>
                      </a:endParaRPr>
                    </a:p>
                  </a:txBody>
                  <a:tcPr marT="41148" marB="41148"/>
                </a:tc>
                <a:extLst>
                  <a:ext uri="{0D108BD9-81ED-4DB2-BD59-A6C34878D82A}">
                    <a16:rowId xmlns:a16="http://schemas.microsoft.com/office/drawing/2014/main" val="10002"/>
                  </a:ext>
                </a:extLst>
              </a:tr>
              <a:tr h="444058">
                <a:tc>
                  <a:txBody>
                    <a:bodyPr/>
                    <a:lstStyle/>
                    <a:p>
                      <a:endParaRPr lang="en-US" sz="1800" dirty="0">
                        <a:solidFill>
                          <a:schemeClr val="tx1"/>
                        </a:solidFill>
                        <a:latin typeface="+mj-lt"/>
                      </a:endParaRPr>
                    </a:p>
                  </a:txBody>
                  <a:tcPr marT="41148" marB="41148"/>
                </a:tc>
                <a:tc>
                  <a:txBody>
                    <a:bodyPr/>
                    <a:lstStyle/>
                    <a:p>
                      <a:endParaRPr lang="en-US" sz="1800" dirty="0">
                        <a:solidFill>
                          <a:schemeClr val="tx1"/>
                        </a:solidFill>
                        <a:latin typeface="+mj-lt"/>
                      </a:endParaRPr>
                    </a:p>
                  </a:txBody>
                  <a:tcPr marT="41148" marB="41148"/>
                </a:tc>
                <a:tc>
                  <a:txBody>
                    <a:bodyPr/>
                    <a:lstStyle/>
                    <a:p>
                      <a:endParaRPr lang="en-US" sz="1800" dirty="0">
                        <a:solidFill>
                          <a:schemeClr val="tx1"/>
                        </a:solidFill>
                        <a:latin typeface="+mj-lt"/>
                      </a:endParaRPr>
                    </a:p>
                  </a:txBody>
                  <a:tcPr marT="41148" marB="41148"/>
                </a:tc>
                <a:extLst>
                  <a:ext uri="{0D108BD9-81ED-4DB2-BD59-A6C34878D82A}">
                    <a16:rowId xmlns:a16="http://schemas.microsoft.com/office/drawing/2014/main" val="10003"/>
                  </a:ext>
                </a:extLst>
              </a:tr>
              <a:tr h="350120">
                <a:tc>
                  <a:txBody>
                    <a:bodyPr/>
                    <a:lstStyle/>
                    <a:p>
                      <a:endParaRPr lang="en-US" sz="1800" dirty="0">
                        <a:solidFill>
                          <a:schemeClr val="tx1"/>
                        </a:solidFill>
                        <a:latin typeface="+mj-lt"/>
                      </a:endParaRPr>
                    </a:p>
                  </a:txBody>
                  <a:tcPr marT="41148" marB="41148"/>
                </a:tc>
                <a:tc>
                  <a:txBody>
                    <a:bodyPr/>
                    <a:lstStyle/>
                    <a:p>
                      <a:endParaRPr lang="en-US" sz="1800" dirty="0">
                        <a:solidFill>
                          <a:schemeClr val="tx1"/>
                        </a:solidFill>
                        <a:latin typeface="+mj-lt"/>
                      </a:endParaRPr>
                    </a:p>
                  </a:txBody>
                  <a:tcPr marT="41148" marB="41148"/>
                </a:tc>
                <a:tc>
                  <a:txBody>
                    <a:bodyPr/>
                    <a:lstStyle/>
                    <a:p>
                      <a:endParaRPr lang="en-US" sz="1800" dirty="0">
                        <a:solidFill>
                          <a:schemeClr val="tx1"/>
                        </a:solidFill>
                        <a:latin typeface="+mj-lt"/>
                      </a:endParaRPr>
                    </a:p>
                  </a:txBody>
                  <a:tcPr marT="41148" marB="41148"/>
                </a:tc>
                <a:extLst>
                  <a:ext uri="{0D108BD9-81ED-4DB2-BD59-A6C34878D82A}">
                    <a16:rowId xmlns:a16="http://schemas.microsoft.com/office/drawing/2014/main" val="10004"/>
                  </a:ext>
                </a:extLst>
              </a:tr>
            </a:tbl>
          </a:graphicData>
        </a:graphic>
      </p:graphicFrame>
      <p:sp>
        <p:nvSpPr>
          <p:cNvPr id="10" name="TextBox 9"/>
          <p:cNvSpPr txBox="1"/>
          <p:nvPr/>
        </p:nvSpPr>
        <p:spPr>
          <a:xfrm>
            <a:off x="162298" y="2917419"/>
            <a:ext cx="8008218" cy="338554"/>
          </a:xfrm>
          <a:prstGeom prst="rect">
            <a:avLst/>
          </a:prstGeom>
          <a:noFill/>
        </p:spPr>
        <p:txBody>
          <a:bodyPr wrap="none" rtlCol="0">
            <a:spAutoFit/>
          </a:bodyPr>
          <a:lstStyle/>
          <a:p>
            <a:pPr marL="0" lvl="1"/>
            <a:r>
              <a:rPr lang="en-US" sz="1600" b="1" kern="0" dirty="0">
                <a:latin typeface="+mj-lt"/>
                <a:cs typeface="Courier New" panose="02070309020205020404" pitchFamily="49" charset="0"/>
              </a:rPr>
              <a:t>::first-letter</a:t>
            </a:r>
            <a:r>
              <a:rPr lang="en-US" sz="1600" b="1" dirty="0">
                <a:latin typeface="+mj-lt"/>
              </a:rPr>
              <a:t>                          a:</a:t>
            </a:r>
            <a:r>
              <a:rPr lang="en-US" sz="1600" b="1" kern="0" dirty="0">
                <a:latin typeface="+mj-lt"/>
                <a:cs typeface="Courier New" panose="02070309020205020404" pitchFamily="49" charset="0"/>
              </a:rPr>
              <a:t>first-letter                    </a:t>
            </a:r>
            <a:r>
              <a:rPr lang="en-US" sz="1600" b="1" dirty="0">
                <a:latin typeface="+mj-lt"/>
              </a:rPr>
              <a:t>Selects the first letter of every &lt;p&gt; element</a:t>
            </a:r>
            <a:endParaRPr lang="en-US" sz="1600" b="1" kern="0" dirty="0">
              <a:latin typeface="+mj-lt"/>
              <a:cs typeface="Courier New" panose="02070309020205020404" pitchFamily="49" charset="0"/>
            </a:endParaRPr>
          </a:p>
        </p:txBody>
      </p:sp>
      <p:sp>
        <p:nvSpPr>
          <p:cNvPr id="11" name="TextBox 10"/>
          <p:cNvSpPr txBox="1"/>
          <p:nvPr/>
        </p:nvSpPr>
        <p:spPr>
          <a:xfrm>
            <a:off x="208514" y="3378444"/>
            <a:ext cx="7868693" cy="338554"/>
          </a:xfrm>
          <a:prstGeom prst="rect">
            <a:avLst/>
          </a:prstGeom>
          <a:noFill/>
        </p:spPr>
        <p:txBody>
          <a:bodyPr wrap="none" rtlCol="0">
            <a:spAutoFit/>
          </a:bodyPr>
          <a:lstStyle/>
          <a:p>
            <a:pPr marL="0" lvl="1"/>
            <a:r>
              <a:rPr lang="en-US" sz="1600" b="1" kern="0" dirty="0">
                <a:latin typeface="+mj-lt"/>
                <a:cs typeface="Courier New" panose="02070309020205020404" pitchFamily="49" charset="0"/>
              </a:rPr>
              <a:t>::first-line </a:t>
            </a:r>
            <a:r>
              <a:rPr lang="en-US" sz="1600" b="1" dirty="0">
                <a:latin typeface="+mj-lt"/>
              </a:rPr>
              <a:t>                           a:</a:t>
            </a:r>
            <a:r>
              <a:rPr lang="en-US" sz="1600" b="1" kern="0" dirty="0">
                <a:latin typeface="+mj-lt"/>
                <a:cs typeface="Courier New" panose="02070309020205020404" pitchFamily="49" charset="0"/>
              </a:rPr>
              <a:t>first-line                        </a:t>
            </a:r>
            <a:r>
              <a:rPr lang="en-US" sz="1600" b="1" dirty="0">
                <a:latin typeface="+mj-lt"/>
              </a:rPr>
              <a:t>Selects the first line of every &lt;p&gt; element</a:t>
            </a:r>
            <a:endParaRPr lang="en-US" sz="1600" b="1" kern="0" dirty="0">
              <a:latin typeface="+mj-lt"/>
              <a:cs typeface="Courier New" panose="02070309020205020404" pitchFamily="49" charset="0"/>
            </a:endParaRPr>
          </a:p>
        </p:txBody>
      </p:sp>
      <p:sp>
        <p:nvSpPr>
          <p:cNvPr id="12" name="TextBox 11"/>
          <p:cNvSpPr txBox="1"/>
          <p:nvPr/>
        </p:nvSpPr>
        <p:spPr>
          <a:xfrm>
            <a:off x="180960" y="3779233"/>
            <a:ext cx="8743221" cy="338554"/>
          </a:xfrm>
          <a:prstGeom prst="rect">
            <a:avLst/>
          </a:prstGeom>
          <a:noFill/>
        </p:spPr>
        <p:txBody>
          <a:bodyPr wrap="square" rtlCol="0">
            <a:spAutoFit/>
          </a:bodyPr>
          <a:lstStyle/>
          <a:p>
            <a:pPr marL="0" lvl="1"/>
            <a:r>
              <a:rPr lang="en-US" sz="1600" b="1" kern="0" dirty="0">
                <a:latin typeface="+mj-lt"/>
                <a:cs typeface="Courier New" panose="02070309020205020404" pitchFamily="49" charset="0"/>
              </a:rPr>
              <a:t>::before      </a:t>
            </a:r>
            <a:r>
              <a:rPr lang="en-US" sz="1600" b="1" dirty="0">
                <a:latin typeface="+mj-lt"/>
                <a:cs typeface="Courier New" panose="02070309020205020404" pitchFamily="49" charset="0"/>
              </a:rPr>
              <a:t>                          a:before </a:t>
            </a:r>
            <a:r>
              <a:rPr lang="en-US" sz="1600" b="1" kern="0" dirty="0">
                <a:latin typeface="+mj-lt"/>
                <a:cs typeface="Courier New" panose="02070309020205020404" pitchFamily="49" charset="0"/>
              </a:rPr>
              <a:t>                           </a:t>
            </a:r>
            <a:r>
              <a:rPr lang="en-US" sz="1600" b="1" dirty="0">
                <a:latin typeface="+mj-lt"/>
              </a:rPr>
              <a:t>Inserts content before every &lt;p&gt; element</a:t>
            </a:r>
            <a:endParaRPr lang="en-US" sz="1600" b="1" kern="0" dirty="0">
              <a:latin typeface="+mj-lt"/>
              <a:cs typeface="Courier New" panose="02070309020205020404" pitchFamily="49" charset="0"/>
            </a:endParaRPr>
          </a:p>
        </p:txBody>
      </p:sp>
      <p:sp>
        <p:nvSpPr>
          <p:cNvPr id="13" name="TextBox 12"/>
          <p:cNvSpPr txBox="1"/>
          <p:nvPr/>
        </p:nvSpPr>
        <p:spPr>
          <a:xfrm>
            <a:off x="189854" y="4172829"/>
            <a:ext cx="8743221" cy="338554"/>
          </a:xfrm>
          <a:prstGeom prst="rect">
            <a:avLst/>
          </a:prstGeom>
          <a:noFill/>
        </p:spPr>
        <p:txBody>
          <a:bodyPr wrap="square" rtlCol="0">
            <a:spAutoFit/>
          </a:bodyPr>
          <a:lstStyle/>
          <a:p>
            <a:pPr marL="0" lvl="1"/>
            <a:r>
              <a:rPr lang="en-US" sz="1600" b="1" kern="0" dirty="0">
                <a:latin typeface="+mj-lt"/>
                <a:cs typeface="Courier New" panose="02070309020205020404" pitchFamily="49" charset="0"/>
              </a:rPr>
              <a:t>::after      </a:t>
            </a:r>
            <a:r>
              <a:rPr lang="en-US" sz="1600" b="1" dirty="0">
                <a:latin typeface="+mj-lt"/>
                <a:cs typeface="Courier New" panose="02070309020205020404" pitchFamily="49" charset="0"/>
              </a:rPr>
              <a:t>                              a:after </a:t>
            </a:r>
            <a:r>
              <a:rPr lang="en-US" sz="1600" b="1" kern="0" dirty="0">
                <a:latin typeface="+mj-lt"/>
                <a:cs typeface="Courier New" panose="02070309020205020404" pitchFamily="49" charset="0"/>
              </a:rPr>
              <a:t>                              </a:t>
            </a:r>
            <a:r>
              <a:rPr lang="en-US" sz="1600" b="1" dirty="0">
                <a:latin typeface="+mj-lt"/>
              </a:rPr>
              <a:t>Inserts content after every &lt;p&gt; element</a:t>
            </a:r>
            <a:endParaRPr lang="en-US" sz="1600" b="1" kern="0" dirty="0">
              <a:latin typeface="+mj-lt"/>
              <a:cs typeface="Courier New" panose="02070309020205020404" pitchFamily="49" charset="0"/>
            </a:endParaRPr>
          </a:p>
        </p:txBody>
      </p:sp>
      <p:sp>
        <p:nvSpPr>
          <p:cNvPr id="15" name="TextBox 14"/>
          <p:cNvSpPr txBox="1"/>
          <p:nvPr/>
        </p:nvSpPr>
        <p:spPr>
          <a:xfrm>
            <a:off x="242609" y="1360400"/>
            <a:ext cx="3768980" cy="1292662"/>
          </a:xfrm>
          <a:prstGeom prst="rect">
            <a:avLst/>
          </a:prstGeom>
          <a:noFill/>
        </p:spPr>
        <p:txBody>
          <a:bodyPr wrap="none" rtlCol="0">
            <a:spAutoFit/>
          </a:bodyPr>
          <a:lstStyle/>
          <a:p>
            <a:r>
              <a:rPr lang="en-US" sz="2400" b="1" dirty="0">
                <a:solidFill>
                  <a:srgbClr val="002060"/>
                </a:solidFill>
                <a:effectLst>
                  <a:outerShdw blurRad="38100" dist="38100" dir="2700000" algn="tl">
                    <a:srgbClr val="000000">
                      <a:alpha val="43137"/>
                    </a:srgbClr>
                  </a:outerShdw>
                </a:effectLst>
                <a:latin typeface="+mj-lt"/>
              </a:rPr>
              <a:t>Syntax – </a:t>
            </a:r>
          </a:p>
          <a:p>
            <a:r>
              <a:rPr lang="en-US" dirty="0">
                <a:latin typeface="Courier New" panose="02070309020205020404" pitchFamily="49" charset="0"/>
                <a:cs typeface="Courier New" panose="02070309020205020404" pitchFamily="49" charset="0"/>
              </a:rPr>
              <a:t>Selector::pseudo-element {</a:t>
            </a:r>
          </a:p>
          <a:p>
            <a:r>
              <a:rPr lang="en-US" dirty="0" err="1">
                <a:latin typeface="Courier New" panose="02070309020205020404" pitchFamily="49" charset="0"/>
                <a:cs typeface="Courier New" panose="02070309020205020404" pitchFamily="49" charset="0"/>
              </a:rPr>
              <a:t>property:value</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a:t>
            </a:r>
          </a:p>
        </p:txBody>
      </p:sp>
      <p:sp>
        <p:nvSpPr>
          <p:cNvPr id="16" name="TextBox 15"/>
          <p:cNvSpPr txBox="1"/>
          <p:nvPr/>
        </p:nvSpPr>
        <p:spPr>
          <a:xfrm>
            <a:off x="4491490" y="1410786"/>
            <a:ext cx="4596130" cy="1200329"/>
          </a:xfrm>
          <a:prstGeom prst="rect">
            <a:avLst/>
          </a:prstGeom>
          <a:noFill/>
        </p:spPr>
        <p:txBody>
          <a:bodyPr wrap="none" rtlCol="0">
            <a:spAutoFit/>
          </a:bodyPr>
          <a:lstStyle/>
          <a:p>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Selector.class</a:t>
            </a:r>
            <a:r>
              <a:rPr lang="en-US" dirty="0">
                <a:latin typeface="Courier New" panose="02070309020205020404" pitchFamily="49" charset="0"/>
                <a:cs typeface="Courier New" panose="02070309020205020404" pitchFamily="49" charset="0"/>
              </a:rPr>
              <a:t>::pseudo-element {</a:t>
            </a:r>
          </a:p>
          <a:p>
            <a:r>
              <a:rPr lang="en-US" dirty="0" err="1">
                <a:latin typeface="Courier New" panose="02070309020205020404" pitchFamily="49" charset="0"/>
                <a:cs typeface="Courier New" panose="02070309020205020404" pitchFamily="49" charset="0"/>
              </a:rPr>
              <a:t>property:value</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a:t>
            </a:r>
          </a:p>
        </p:txBody>
      </p:sp>
      <p:sp>
        <p:nvSpPr>
          <p:cNvPr id="17" name="Rounded Rectangle 16">
            <a:hlinkClick r:id="rId3"/>
          </p:cNvPr>
          <p:cNvSpPr/>
          <p:nvPr/>
        </p:nvSpPr>
        <p:spPr>
          <a:xfrm>
            <a:off x="6269170" y="1184025"/>
            <a:ext cx="2503283" cy="352751"/>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w3School Example</a:t>
            </a:r>
          </a:p>
        </p:txBody>
      </p:sp>
    </p:spTree>
    <p:extLst>
      <p:ext uri="{BB962C8B-B14F-4D97-AF65-F5344CB8AC3E}">
        <p14:creationId xmlns:p14="http://schemas.microsoft.com/office/powerpoint/2010/main" val="48413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Common CSS Coding Errors</a:t>
            </a:r>
            <a:endParaRPr lang="en-US" dirty="0"/>
          </a:p>
        </p:txBody>
      </p:sp>
      <p:sp>
        <p:nvSpPr>
          <p:cNvPr id="4" name="Content Placeholder 3"/>
          <p:cNvSpPr>
            <a:spLocks noGrp="1"/>
          </p:cNvSpPr>
          <p:nvPr>
            <p:ph idx="1"/>
          </p:nvPr>
        </p:nvSpPr>
        <p:spPr/>
        <p:txBody>
          <a:bodyPr/>
          <a:lstStyle/>
          <a:p>
            <a:pPr lvl="0"/>
            <a:r>
              <a:rPr lang="en-US"/>
              <a:t>Braces that aren’t paired correctly.</a:t>
            </a:r>
          </a:p>
          <a:p>
            <a:pPr lvl="0"/>
            <a:r>
              <a:rPr lang="en-US"/>
              <a:t>Missing semicolons.</a:t>
            </a:r>
          </a:p>
          <a:p>
            <a:pPr lvl="0"/>
            <a:r>
              <a:rPr lang="en-US"/>
              <a:t>Misspelled property names.</a:t>
            </a:r>
          </a:p>
          <a:p>
            <a:pPr lvl="0"/>
            <a:r>
              <a:rPr lang="en-US"/>
              <a:t># or . incorrectly used.</a:t>
            </a:r>
          </a:p>
          <a:p>
            <a:pPr lvl="0"/>
            <a:r>
              <a:rPr lang="en-US"/>
              <a:t>Id or class names that don’t match the names used in the HTML.</a:t>
            </a:r>
            <a:endParaRPr lang="en-US" dirty="0"/>
          </a:p>
        </p:txBody>
      </p:sp>
      <p:sp>
        <p:nvSpPr>
          <p:cNvPr id="8" name="Date Placeholder 7"/>
          <p:cNvSpPr>
            <a:spLocks noGrp="1"/>
          </p:cNvSpPr>
          <p:nvPr>
            <p:ph type="dt" sz="half" idx="10"/>
          </p:nvPr>
        </p:nvSpPr>
        <p:spPr/>
        <p:txBody>
          <a:bodyPr/>
          <a:lstStyle/>
          <a:p>
            <a:fld id="{BB37A321-31B9-4C02-BD00-713D9536D2D5}" type="datetime1">
              <a:rPr lang="en-US" smtClean="0"/>
              <a:t>1/22/2019</a:t>
            </a:fld>
            <a:endParaRPr lang="en-US"/>
          </a:p>
        </p:txBody>
      </p:sp>
      <p:sp>
        <p:nvSpPr>
          <p:cNvPr id="9" name="Footer Placeholder 8"/>
          <p:cNvSpPr>
            <a:spLocks noGrp="1"/>
          </p:cNvSpPr>
          <p:nvPr>
            <p:ph type="ftr" sz="quarter" idx="11"/>
          </p:nvPr>
        </p:nvSpPr>
        <p:spPr/>
        <p:txBody>
          <a:bodyPr/>
          <a:lstStyle/>
          <a:p>
            <a:r>
              <a:rPr lang="en-US"/>
              <a:t>Copyright © 2007 - 2019 Carl M. Burnett</a:t>
            </a:r>
          </a:p>
        </p:txBody>
      </p:sp>
      <p:sp>
        <p:nvSpPr>
          <p:cNvPr id="10" name="Slide Number Placeholder 9"/>
          <p:cNvSpPr>
            <a:spLocks noGrp="1"/>
          </p:cNvSpPr>
          <p:nvPr>
            <p:ph type="sldNum" sz="quarter" idx="12"/>
          </p:nvPr>
        </p:nvSpPr>
        <p:spPr/>
        <p:txBody>
          <a:bodyPr/>
          <a:lstStyle/>
          <a:p>
            <a:fld id="{3D46CBA2-ECE5-4BE9-B546-6761E0E67089}" type="slidenum">
              <a:rPr lang="en-US" smtClean="0"/>
              <a:t>16</a:t>
            </a:fld>
            <a:endParaRPr lang="en-US"/>
          </a:p>
        </p:txBody>
      </p:sp>
    </p:spTree>
    <p:custDataLst>
      <p:tags r:id="rId1"/>
    </p:custDataLst>
    <p:extLst>
      <p:ext uri="{BB962C8B-B14F-4D97-AF65-F5344CB8AC3E}">
        <p14:creationId xmlns:p14="http://schemas.microsoft.com/office/powerpoint/2010/main" val="393234587"/>
      </p:ext>
    </p:extLst>
  </p:cSld>
  <p:clrMapOvr>
    <a:masterClrMapping/>
  </p:clrMapOvr>
  <mc:AlternateContent xmlns:mc="http://schemas.openxmlformats.org/markup-compatibility/2006" xmlns:p14="http://schemas.microsoft.com/office/powerpoint/2010/main">
    <mc:Choice Requires="p14">
      <p:transition spd="med" p14:dur="700" advTm="49111">
        <p:fade/>
      </p:transition>
    </mc:Choice>
    <mc:Fallback xmlns="">
      <p:transition spd="med" advTm="4911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algn="r"/>
            <a:r>
              <a:rPr lang="en-US" dirty="0"/>
              <a:t>Tables</a:t>
            </a:r>
          </a:p>
        </p:txBody>
      </p:sp>
      <p:sp>
        <p:nvSpPr>
          <p:cNvPr id="6" name="Text Placeholder 5"/>
          <p:cNvSpPr>
            <a:spLocks noGrp="1"/>
          </p:cNvSpPr>
          <p:nvPr>
            <p:ph type="body" idx="1"/>
          </p:nvPr>
        </p:nvSpPr>
        <p:spPr/>
        <p:txBody>
          <a:bodyPr/>
          <a:lstStyle/>
          <a:p>
            <a:endParaRPr lang="en-US" dirty="0"/>
          </a:p>
        </p:txBody>
      </p:sp>
      <p:sp>
        <p:nvSpPr>
          <p:cNvPr id="2" name="Date Placeholder 1"/>
          <p:cNvSpPr>
            <a:spLocks noGrp="1"/>
          </p:cNvSpPr>
          <p:nvPr>
            <p:ph type="dt" sz="half" idx="10"/>
          </p:nvPr>
        </p:nvSpPr>
        <p:spPr/>
        <p:txBody>
          <a:bodyPr/>
          <a:lstStyle/>
          <a:p>
            <a:fld id="{DED1ACDD-1D47-41F0-A3B6-C65AD7F2DFE6}" type="datetime1">
              <a:rPr lang="en-US" smtClean="0"/>
              <a:t>1/22/2019</a:t>
            </a:fld>
            <a:endParaRPr lang="en-US" dirty="0"/>
          </a:p>
        </p:txBody>
      </p:sp>
      <p:sp>
        <p:nvSpPr>
          <p:cNvPr id="4" name="Footer Placeholder 3"/>
          <p:cNvSpPr>
            <a:spLocks noGrp="1"/>
          </p:cNvSpPr>
          <p:nvPr>
            <p:ph type="ftr" sz="quarter" idx="11"/>
          </p:nvPr>
        </p:nvSpPr>
        <p:spPr>
          <a:prstGeom prst="rect">
            <a:avLst/>
          </a:prstGeom>
        </p:spPr>
        <p:txBody>
          <a:bodyPr/>
          <a:lstStyle/>
          <a:p>
            <a:pPr>
              <a:defRPr/>
            </a:pPr>
            <a:r>
              <a:rPr lang="en-US"/>
              <a:t>Copyright © 2007 - 2019 Carl M. Burnett</a:t>
            </a:r>
            <a:endParaRPr lang="en-US" dirty="0"/>
          </a:p>
        </p:txBody>
      </p:sp>
      <p:sp>
        <p:nvSpPr>
          <p:cNvPr id="3" name="Slide Number Placeholder 2"/>
          <p:cNvSpPr>
            <a:spLocks noGrp="1"/>
          </p:cNvSpPr>
          <p:nvPr>
            <p:ph type="sldNum" sz="quarter" idx="12"/>
          </p:nvPr>
        </p:nvSpPr>
        <p:spPr>
          <a:prstGeom prst="rect">
            <a:avLst/>
          </a:prstGeom>
        </p:spPr>
        <p:txBody>
          <a:bodyPr/>
          <a:lstStyle/>
          <a:p>
            <a:pPr>
              <a:defRPr/>
            </a:pPr>
            <a:fld id="{1AEC4552-FCE3-4759-9876-AA52C2615944}" type="slidenum">
              <a:rPr lang="en-US" smtClean="0"/>
              <a:pPr>
                <a:defRPr/>
              </a:pPr>
              <a:t>17</a:t>
            </a:fld>
            <a:endParaRPr lang="en-US" dirty="0"/>
          </a:p>
        </p:txBody>
      </p:sp>
    </p:spTree>
    <p:extLst>
      <p:ext uri="{BB962C8B-B14F-4D97-AF65-F5344CB8AC3E}">
        <p14:creationId xmlns:p14="http://schemas.microsoft.com/office/powerpoint/2010/main" val="4109583487"/>
      </p:ext>
    </p:extLst>
  </p:cSld>
  <p:clrMapOvr>
    <a:masterClrMapping/>
  </p:clrMapOvr>
  <mc:AlternateContent xmlns:mc="http://schemas.openxmlformats.org/markup-compatibility/2006" xmlns:p14="http://schemas.microsoft.com/office/powerpoint/2010/main">
    <mc:Choice Requires="p14">
      <p:transition spd="med" p14:dur="700" advTm="3975">
        <p:fade/>
      </p:transition>
    </mc:Choice>
    <mc:Fallback xmlns="">
      <p:transition spd="med" advTm="3975">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Outline</a:t>
            </a:r>
          </a:p>
        </p:txBody>
      </p:sp>
      <p:sp>
        <p:nvSpPr>
          <p:cNvPr id="3" name="Content Placeholder 2"/>
          <p:cNvSpPr>
            <a:spLocks noGrp="1"/>
          </p:cNvSpPr>
          <p:nvPr>
            <p:ph idx="1"/>
          </p:nvPr>
        </p:nvSpPr>
        <p:spPr/>
        <p:txBody>
          <a:bodyPr/>
          <a:lstStyle/>
          <a:p>
            <a:r>
              <a:rPr lang="en-US" dirty="0"/>
              <a:t>Basic Skills for Working with Tables</a:t>
            </a:r>
          </a:p>
          <a:p>
            <a:r>
              <a:rPr lang="en-US" dirty="0"/>
              <a:t>Other Skills for Working with Tables</a:t>
            </a:r>
          </a:p>
        </p:txBody>
      </p:sp>
      <p:sp>
        <p:nvSpPr>
          <p:cNvPr id="4" name="Date Placeholder 3"/>
          <p:cNvSpPr>
            <a:spLocks noGrp="1"/>
          </p:cNvSpPr>
          <p:nvPr>
            <p:ph type="dt" sz="half" idx="10"/>
          </p:nvPr>
        </p:nvSpPr>
        <p:spPr/>
        <p:txBody>
          <a:bodyPr/>
          <a:lstStyle/>
          <a:p>
            <a:fld id="{6D041718-1548-48AD-9CD0-EB7A6EB04EDA}" type="datetime1">
              <a:rPr lang="en-US" sz="900" smtClean="0"/>
              <a:t>1/22/2019</a:t>
            </a:fld>
            <a:endParaRPr lang="en-US" sz="900" dirty="0"/>
          </a:p>
        </p:txBody>
      </p:sp>
      <p:sp>
        <p:nvSpPr>
          <p:cNvPr id="6" name="Footer Placeholder 5"/>
          <p:cNvSpPr>
            <a:spLocks noGrp="1"/>
          </p:cNvSpPr>
          <p:nvPr>
            <p:ph type="ftr" sz="quarter" idx="11"/>
          </p:nvPr>
        </p:nvSpPr>
        <p:spPr/>
        <p:txBody>
          <a:bodyPr/>
          <a:lstStyle/>
          <a:p>
            <a:r>
              <a:rPr lang="en-US"/>
              <a:t>Copyright © 2007 - 2019 Carl M. Burnett</a:t>
            </a:r>
            <a:endParaRPr lang="en-US" dirty="0"/>
          </a:p>
        </p:txBody>
      </p:sp>
      <p:sp>
        <p:nvSpPr>
          <p:cNvPr id="5" name="Slide Number Placeholder 4"/>
          <p:cNvSpPr>
            <a:spLocks noGrp="1"/>
          </p:cNvSpPr>
          <p:nvPr>
            <p:ph type="sldNum" sz="quarter" idx="12"/>
          </p:nvPr>
        </p:nvSpPr>
        <p:spPr/>
        <p:txBody>
          <a:bodyPr/>
          <a:lstStyle/>
          <a:p>
            <a:pPr>
              <a:defRPr/>
            </a:pPr>
            <a:fld id="{BDC207AC-44E2-4E0C-A861-3776DCCCA189}" type="slidenum">
              <a:rPr lang="en-US" smtClean="0"/>
              <a:pPr>
                <a:defRPr/>
              </a:pPr>
              <a:t>18</a:t>
            </a:fld>
            <a:endParaRPr lang="en-US" dirty="0"/>
          </a:p>
        </p:txBody>
      </p:sp>
    </p:spTree>
    <p:extLst>
      <p:ext uri="{BB962C8B-B14F-4D97-AF65-F5344CB8AC3E}">
        <p14:creationId xmlns:p14="http://schemas.microsoft.com/office/powerpoint/2010/main" val="4135933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D5853-8D4D-4CE1-87FA-8123623166C5}" type="datetime1">
              <a:rPr lang="en-US" smtClean="0"/>
              <a:t>1/22/2019</a:t>
            </a:fld>
            <a:endParaRPr lang="en-US" dirty="0"/>
          </a:p>
        </p:txBody>
      </p:sp>
      <p:sp>
        <p:nvSpPr>
          <p:cNvPr id="4" name="Footer Placeholder 3"/>
          <p:cNvSpPr>
            <a:spLocks noGrp="1"/>
          </p:cNvSpPr>
          <p:nvPr>
            <p:ph type="ftr" sz="quarter" idx="11"/>
          </p:nvPr>
        </p:nvSpPr>
        <p:spPr/>
        <p:txBody>
          <a:bodyPr/>
          <a:lstStyle/>
          <a:p>
            <a:pPr>
              <a:defRPr/>
            </a:pPr>
            <a:r>
              <a:rPr lang="en-US"/>
              <a:t>Copyright © 2007 - 2019 Carl M. Burnett</a:t>
            </a:r>
            <a:endParaRPr lang="en-US" dirty="0"/>
          </a:p>
        </p:txBody>
      </p:sp>
      <p:sp>
        <p:nvSpPr>
          <p:cNvPr id="3" name="Slide Number Placeholder 2"/>
          <p:cNvSpPr>
            <a:spLocks noGrp="1"/>
          </p:cNvSpPr>
          <p:nvPr>
            <p:ph type="sldNum" sz="quarter" idx="12"/>
          </p:nvPr>
        </p:nvSpPr>
        <p:spPr/>
        <p:txBody>
          <a:bodyPr/>
          <a:lstStyle/>
          <a:p>
            <a:pPr>
              <a:defRPr/>
            </a:pPr>
            <a:fld id="{1AEC4552-FCE3-4759-9876-AA52C2615944}" type="slidenum">
              <a:rPr lang="en-US" smtClean="0"/>
              <a:pPr>
                <a:defRPr/>
              </a:pPr>
              <a:t>19</a:t>
            </a:fld>
            <a:endParaRPr lang="en-US" dirty="0"/>
          </a:p>
        </p:txBody>
      </p:sp>
      <p:pic>
        <p:nvPicPr>
          <p:cNvPr id="583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1" t="12348" r="84508" b="60963"/>
          <a:stretch/>
        </p:blipFill>
        <p:spPr bwMode="auto">
          <a:xfrm>
            <a:off x="2198256" y="1565238"/>
            <a:ext cx="4731463" cy="2059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81090" y="1172660"/>
            <a:ext cx="1356012" cy="276999"/>
          </a:xfrm>
          <a:prstGeom prst="rect">
            <a:avLst/>
          </a:prstGeom>
          <a:noFill/>
        </p:spPr>
        <p:txBody>
          <a:bodyPr wrap="none" rtlCol="0">
            <a:spAutoFit/>
          </a:bodyPr>
          <a:lstStyle/>
          <a:p>
            <a:r>
              <a:rPr lang="en-US" sz="1200" b="1" dirty="0">
                <a:latin typeface="+mj-lt"/>
              </a:rPr>
              <a:t>Table Header Cells</a:t>
            </a:r>
          </a:p>
        </p:txBody>
      </p:sp>
      <p:sp>
        <p:nvSpPr>
          <p:cNvPr id="9" name="TextBox 8"/>
          <p:cNvSpPr txBox="1"/>
          <p:nvPr/>
        </p:nvSpPr>
        <p:spPr>
          <a:xfrm>
            <a:off x="7335031" y="2204668"/>
            <a:ext cx="901593" cy="276999"/>
          </a:xfrm>
          <a:prstGeom prst="rect">
            <a:avLst/>
          </a:prstGeom>
          <a:noFill/>
        </p:spPr>
        <p:txBody>
          <a:bodyPr wrap="none" rtlCol="0">
            <a:spAutoFit/>
          </a:bodyPr>
          <a:lstStyle/>
          <a:p>
            <a:r>
              <a:rPr lang="en-US" sz="1200" b="1" dirty="0">
                <a:latin typeface="+mj-lt"/>
              </a:rPr>
              <a:t>Table Rows</a:t>
            </a:r>
          </a:p>
        </p:txBody>
      </p:sp>
      <p:sp>
        <p:nvSpPr>
          <p:cNvPr id="10" name="TextBox 9"/>
          <p:cNvSpPr txBox="1"/>
          <p:nvPr/>
        </p:nvSpPr>
        <p:spPr>
          <a:xfrm>
            <a:off x="4794325" y="3755885"/>
            <a:ext cx="1189621" cy="276999"/>
          </a:xfrm>
          <a:prstGeom prst="rect">
            <a:avLst/>
          </a:prstGeom>
          <a:noFill/>
        </p:spPr>
        <p:txBody>
          <a:bodyPr wrap="none" rtlCol="0">
            <a:spAutoFit/>
          </a:bodyPr>
          <a:lstStyle/>
          <a:p>
            <a:r>
              <a:rPr lang="en-US" sz="1200" b="1" dirty="0">
                <a:latin typeface="+mj-lt"/>
              </a:rPr>
              <a:t>Table Data Cells</a:t>
            </a:r>
          </a:p>
        </p:txBody>
      </p:sp>
      <p:sp>
        <p:nvSpPr>
          <p:cNvPr id="11" name="TextBox 10"/>
          <p:cNvSpPr txBox="1"/>
          <p:nvPr/>
        </p:nvSpPr>
        <p:spPr>
          <a:xfrm>
            <a:off x="741943" y="3174155"/>
            <a:ext cx="977191" cy="276999"/>
          </a:xfrm>
          <a:prstGeom prst="rect">
            <a:avLst/>
          </a:prstGeom>
          <a:noFill/>
        </p:spPr>
        <p:txBody>
          <a:bodyPr wrap="none" rtlCol="0">
            <a:spAutoFit/>
          </a:bodyPr>
          <a:lstStyle/>
          <a:p>
            <a:r>
              <a:rPr lang="en-US" sz="1200" b="1" dirty="0">
                <a:latin typeface="+mj-lt"/>
              </a:rPr>
              <a:t>Table Footer</a:t>
            </a:r>
          </a:p>
        </p:txBody>
      </p:sp>
      <p:sp>
        <p:nvSpPr>
          <p:cNvPr id="12" name="TextBox 11"/>
          <p:cNvSpPr txBox="1"/>
          <p:nvPr/>
        </p:nvSpPr>
        <p:spPr>
          <a:xfrm>
            <a:off x="700265" y="2512353"/>
            <a:ext cx="884729" cy="276999"/>
          </a:xfrm>
          <a:prstGeom prst="rect">
            <a:avLst/>
          </a:prstGeom>
          <a:noFill/>
        </p:spPr>
        <p:txBody>
          <a:bodyPr wrap="none" rtlCol="0">
            <a:spAutoFit/>
          </a:bodyPr>
          <a:lstStyle/>
          <a:p>
            <a:r>
              <a:rPr lang="en-US" sz="1200" b="1" dirty="0">
                <a:latin typeface="+mj-lt"/>
              </a:rPr>
              <a:t>Table Body</a:t>
            </a:r>
          </a:p>
        </p:txBody>
      </p:sp>
      <p:sp>
        <p:nvSpPr>
          <p:cNvPr id="13" name="TextBox 12"/>
          <p:cNvSpPr txBox="1"/>
          <p:nvPr/>
        </p:nvSpPr>
        <p:spPr>
          <a:xfrm>
            <a:off x="700265" y="2070363"/>
            <a:ext cx="1024191" cy="276999"/>
          </a:xfrm>
          <a:prstGeom prst="rect">
            <a:avLst/>
          </a:prstGeom>
          <a:noFill/>
        </p:spPr>
        <p:txBody>
          <a:bodyPr wrap="none" rtlCol="0">
            <a:spAutoFit/>
          </a:bodyPr>
          <a:lstStyle/>
          <a:p>
            <a:r>
              <a:rPr lang="en-US" sz="1200" b="1" dirty="0">
                <a:latin typeface="+mj-lt"/>
              </a:rPr>
              <a:t>Table Header</a:t>
            </a:r>
          </a:p>
        </p:txBody>
      </p:sp>
      <p:sp>
        <p:nvSpPr>
          <p:cNvPr id="14" name="TextBox 13"/>
          <p:cNvSpPr txBox="1"/>
          <p:nvPr/>
        </p:nvSpPr>
        <p:spPr>
          <a:xfrm>
            <a:off x="700265" y="1706266"/>
            <a:ext cx="1057277" cy="276999"/>
          </a:xfrm>
          <a:prstGeom prst="rect">
            <a:avLst/>
          </a:prstGeom>
          <a:noFill/>
        </p:spPr>
        <p:txBody>
          <a:bodyPr wrap="none" rtlCol="0">
            <a:spAutoFit/>
          </a:bodyPr>
          <a:lstStyle/>
          <a:p>
            <a:r>
              <a:rPr lang="en-US" sz="1200" b="1" dirty="0">
                <a:latin typeface="+mj-lt"/>
              </a:rPr>
              <a:t>Table Caption</a:t>
            </a:r>
          </a:p>
        </p:txBody>
      </p:sp>
      <p:cxnSp>
        <p:nvCxnSpPr>
          <p:cNvPr id="8" name="Straight Arrow Connector 7"/>
          <p:cNvCxnSpPr>
            <a:stCxn id="6" idx="2"/>
          </p:cNvCxnSpPr>
          <p:nvPr/>
        </p:nvCxnSpPr>
        <p:spPr>
          <a:xfrm flipH="1">
            <a:off x="5474865" y="1449659"/>
            <a:ext cx="584231" cy="62070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p:cNvCxnSpPr>
          <p:nvPr/>
        </p:nvCxnSpPr>
        <p:spPr>
          <a:xfrm>
            <a:off x="6059096" y="1449659"/>
            <a:ext cx="296880" cy="62070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1"/>
          </p:cNvCxnSpPr>
          <p:nvPr/>
        </p:nvCxnSpPr>
        <p:spPr>
          <a:xfrm flipH="1" flipV="1">
            <a:off x="6678709" y="2329318"/>
            <a:ext cx="656322" cy="1385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 idx="0"/>
          </p:cNvCxnSpPr>
          <p:nvPr/>
        </p:nvCxnSpPr>
        <p:spPr>
          <a:xfrm flipH="1" flipV="1">
            <a:off x="4285131" y="3073999"/>
            <a:ext cx="1104005" cy="68188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 idx="0"/>
          </p:cNvCxnSpPr>
          <p:nvPr/>
        </p:nvCxnSpPr>
        <p:spPr>
          <a:xfrm flipH="1" flipV="1">
            <a:off x="5235389" y="3073999"/>
            <a:ext cx="153747" cy="68188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0" idx="0"/>
          </p:cNvCxnSpPr>
          <p:nvPr/>
        </p:nvCxnSpPr>
        <p:spPr>
          <a:xfrm flipV="1">
            <a:off x="5389136" y="3073999"/>
            <a:ext cx="554464" cy="68188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893028" y="3298803"/>
            <a:ext cx="545373"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3" idx="3"/>
          </p:cNvCxnSpPr>
          <p:nvPr/>
        </p:nvCxnSpPr>
        <p:spPr>
          <a:xfrm flipV="1">
            <a:off x="1724456" y="2207523"/>
            <a:ext cx="713945" cy="134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4" idx="3"/>
          </p:cNvCxnSpPr>
          <p:nvPr/>
        </p:nvCxnSpPr>
        <p:spPr>
          <a:xfrm flipV="1">
            <a:off x="1757542" y="1830916"/>
            <a:ext cx="2002603" cy="1385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12" idx="3"/>
          </p:cNvCxnSpPr>
          <p:nvPr/>
        </p:nvCxnSpPr>
        <p:spPr>
          <a:xfrm flipV="1">
            <a:off x="1584994" y="2319663"/>
            <a:ext cx="853407" cy="331190"/>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12" idx="3"/>
          </p:cNvCxnSpPr>
          <p:nvPr/>
        </p:nvCxnSpPr>
        <p:spPr>
          <a:xfrm>
            <a:off x="1584994" y="2650853"/>
            <a:ext cx="853407" cy="523302"/>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735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C723-1BDA-440A-929F-26CA5776A356}"/>
              </a:ext>
            </a:extLst>
          </p:cNvPr>
          <p:cNvSpPr>
            <a:spLocks noGrp="1"/>
          </p:cNvSpPr>
          <p:nvPr>
            <p:ph type="title"/>
          </p:nvPr>
        </p:nvSpPr>
        <p:spPr/>
        <p:txBody>
          <a:bodyPr/>
          <a:lstStyle/>
          <a:p>
            <a:r>
              <a:rPr lang="en-US" dirty="0"/>
              <a:t>Session Outline</a:t>
            </a:r>
          </a:p>
        </p:txBody>
      </p:sp>
      <p:sp>
        <p:nvSpPr>
          <p:cNvPr id="3" name="Content Placeholder 2">
            <a:extLst>
              <a:ext uri="{FF2B5EF4-FFF2-40B4-BE49-F238E27FC236}">
                <a16:creationId xmlns:a16="http://schemas.microsoft.com/office/drawing/2014/main" id="{745C2DC9-0CFE-4CFD-AAE8-C50933C89B8A}"/>
              </a:ext>
            </a:extLst>
          </p:cNvPr>
          <p:cNvSpPr>
            <a:spLocks noGrp="1"/>
          </p:cNvSpPr>
          <p:nvPr>
            <p:ph idx="1"/>
          </p:nvPr>
        </p:nvSpPr>
        <p:spPr/>
        <p:txBody>
          <a:bodyPr/>
          <a:lstStyle/>
          <a:p>
            <a:r>
              <a:rPr lang="en-US" sz="2800" dirty="0"/>
              <a:t>Overview of CSS3</a:t>
            </a:r>
          </a:p>
          <a:p>
            <a:r>
              <a:rPr lang="en-US" sz="2800" dirty="0"/>
              <a:t>How to Work with Tables</a:t>
            </a:r>
          </a:p>
          <a:p>
            <a:r>
              <a:rPr lang="en-US" sz="2800" dirty="0"/>
              <a:t>How to Work with Forms</a:t>
            </a:r>
            <a:endParaRPr lang="en-US" dirty="0"/>
          </a:p>
        </p:txBody>
      </p:sp>
      <p:sp>
        <p:nvSpPr>
          <p:cNvPr id="4" name="Date Placeholder 3">
            <a:extLst>
              <a:ext uri="{FF2B5EF4-FFF2-40B4-BE49-F238E27FC236}">
                <a16:creationId xmlns:a16="http://schemas.microsoft.com/office/drawing/2014/main" id="{1F0BCA4E-A3B3-42CB-B942-DA68417AE37F}"/>
              </a:ext>
            </a:extLst>
          </p:cNvPr>
          <p:cNvSpPr>
            <a:spLocks noGrp="1"/>
          </p:cNvSpPr>
          <p:nvPr>
            <p:ph type="dt" sz="half" idx="10"/>
          </p:nvPr>
        </p:nvSpPr>
        <p:spPr/>
        <p:txBody>
          <a:bodyPr/>
          <a:lstStyle/>
          <a:p>
            <a:fld id="{0A076A70-381B-42CF-98C3-4BF1AECBCD3C}" type="datetime1">
              <a:rPr lang="en-US" smtClean="0"/>
              <a:t>1/22/2019</a:t>
            </a:fld>
            <a:endParaRPr lang="en-US"/>
          </a:p>
        </p:txBody>
      </p:sp>
      <p:sp>
        <p:nvSpPr>
          <p:cNvPr id="5" name="Footer Placeholder 4">
            <a:extLst>
              <a:ext uri="{FF2B5EF4-FFF2-40B4-BE49-F238E27FC236}">
                <a16:creationId xmlns:a16="http://schemas.microsoft.com/office/drawing/2014/main" id="{21561E8A-AA9D-430F-9A52-7A9C69C0DEF8}"/>
              </a:ext>
            </a:extLst>
          </p:cNvPr>
          <p:cNvSpPr>
            <a:spLocks noGrp="1"/>
          </p:cNvSpPr>
          <p:nvPr>
            <p:ph type="ftr" sz="quarter" idx="11"/>
          </p:nvPr>
        </p:nvSpPr>
        <p:spPr/>
        <p:txBody>
          <a:bodyPr/>
          <a:lstStyle/>
          <a:p>
            <a:r>
              <a:rPr lang="en-US"/>
              <a:t>Copyright © 2007 - 2019 Carl M. Burnett</a:t>
            </a:r>
          </a:p>
        </p:txBody>
      </p:sp>
      <p:sp>
        <p:nvSpPr>
          <p:cNvPr id="6" name="Slide Number Placeholder 5">
            <a:extLst>
              <a:ext uri="{FF2B5EF4-FFF2-40B4-BE49-F238E27FC236}">
                <a16:creationId xmlns:a16="http://schemas.microsoft.com/office/drawing/2014/main" id="{07A72B9B-DA62-42C2-B9BC-BBEEAA6F4BD5}"/>
              </a:ext>
            </a:extLst>
          </p:cNvPr>
          <p:cNvSpPr>
            <a:spLocks noGrp="1"/>
          </p:cNvSpPr>
          <p:nvPr>
            <p:ph type="sldNum" sz="quarter" idx="12"/>
          </p:nvPr>
        </p:nvSpPr>
        <p:spPr/>
        <p:txBody>
          <a:bodyPr/>
          <a:lstStyle/>
          <a:p>
            <a:fld id="{3D46CBA2-ECE5-4BE9-B546-6761E0E67089}" type="slidenum">
              <a:rPr lang="en-US" smtClean="0"/>
              <a:t>2</a:t>
            </a:fld>
            <a:endParaRPr lang="en-US"/>
          </a:p>
        </p:txBody>
      </p:sp>
    </p:spTree>
    <p:extLst>
      <p:ext uri="{BB962C8B-B14F-4D97-AF65-F5344CB8AC3E}">
        <p14:creationId xmlns:p14="http://schemas.microsoft.com/office/powerpoint/2010/main" val="2211045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Common Elements for Coding Tables</a:t>
            </a:r>
          </a:p>
        </p:txBody>
      </p:sp>
      <p:graphicFrame>
        <p:nvGraphicFramePr>
          <p:cNvPr id="7" name="Content Placeholder 5"/>
          <p:cNvGraphicFramePr>
            <a:graphicFrameLocks/>
          </p:cNvGraphicFramePr>
          <p:nvPr>
            <p:extLst>
              <p:ext uri="{D42A27DB-BD31-4B8C-83A1-F6EECF244321}">
                <p14:modId xmlns:p14="http://schemas.microsoft.com/office/powerpoint/2010/main" val="1469939578"/>
              </p:ext>
            </p:extLst>
          </p:nvPr>
        </p:nvGraphicFramePr>
        <p:xfrm>
          <a:off x="479878" y="1825922"/>
          <a:ext cx="8184244" cy="1491656"/>
        </p:xfrm>
        <a:graphic>
          <a:graphicData uri="http://schemas.openxmlformats.org/drawingml/2006/table">
            <a:tbl>
              <a:tblPr firstRow="1" bandRow="1">
                <a:tableStyleId>{93296810-A885-4BE3-A3E7-6D5BEEA58F35}</a:tableStyleId>
              </a:tblPr>
              <a:tblGrid>
                <a:gridCol w="1885950">
                  <a:extLst>
                    <a:ext uri="{9D8B030D-6E8A-4147-A177-3AD203B41FA5}">
                      <a16:colId xmlns:a16="http://schemas.microsoft.com/office/drawing/2014/main" val="20000"/>
                    </a:ext>
                  </a:extLst>
                </a:gridCol>
                <a:gridCol w="6298294">
                  <a:extLst>
                    <a:ext uri="{9D8B030D-6E8A-4147-A177-3AD203B41FA5}">
                      <a16:colId xmlns:a16="http://schemas.microsoft.com/office/drawing/2014/main" val="20001"/>
                    </a:ext>
                  </a:extLst>
                </a:gridCol>
              </a:tblGrid>
              <a:tr h="301752">
                <a:tc>
                  <a:txBody>
                    <a:bodyPr/>
                    <a:lstStyle/>
                    <a:p>
                      <a:pPr algn="ctr"/>
                      <a:r>
                        <a:rPr lang="en-US" sz="1500" b="1" dirty="0">
                          <a:solidFill>
                            <a:schemeClr val="tx1"/>
                          </a:solidFill>
                          <a:latin typeface="+mj-lt"/>
                        </a:rPr>
                        <a:t>Element</a:t>
                      </a:r>
                    </a:p>
                  </a:txBody>
                  <a:tcPr marT="34290" marB="34290"/>
                </a:tc>
                <a:tc>
                  <a:txBody>
                    <a:bodyPr/>
                    <a:lstStyle/>
                    <a:p>
                      <a:pPr algn="ctr"/>
                      <a:r>
                        <a:rPr lang="en-US" sz="1500" b="1" dirty="0">
                          <a:solidFill>
                            <a:schemeClr val="tx1"/>
                          </a:solidFill>
                          <a:latin typeface="+mj-lt"/>
                        </a:rPr>
                        <a:t>Description</a:t>
                      </a:r>
                    </a:p>
                  </a:txBody>
                  <a:tcPr marT="34290" marB="34290"/>
                </a:tc>
                <a:extLst>
                  <a:ext uri="{0D108BD9-81ED-4DB2-BD59-A6C34878D82A}">
                    <a16:rowId xmlns:a16="http://schemas.microsoft.com/office/drawing/2014/main" val="10000"/>
                  </a:ext>
                </a:extLst>
              </a:tr>
              <a:tr h="288036">
                <a:tc>
                  <a:txBody>
                    <a:bodyPr/>
                    <a:lstStyle/>
                    <a:p>
                      <a:pPr marL="0" lvl="0" indent="0">
                        <a:buFont typeface="Arial" panose="020B0604020202020204" pitchFamily="34" charset="0"/>
                        <a:buNone/>
                      </a:pPr>
                      <a:r>
                        <a:rPr lang="en-US" sz="1400" b="1" dirty="0">
                          <a:latin typeface="+mj-lt"/>
                          <a:cs typeface="Courier New" panose="02070309020205020404" pitchFamily="49" charset="0"/>
                        </a:rPr>
                        <a:t>table </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j-lt"/>
                          <a:cs typeface="Courier New" panose="02070309020205020404" pitchFamily="49" charset="0"/>
                        </a:rPr>
                        <a:t>Defines table </a:t>
                      </a:r>
                    </a:p>
                  </a:txBody>
                  <a:tcPr marT="34290" marB="34290"/>
                </a:tc>
                <a:extLst>
                  <a:ext uri="{0D108BD9-81ED-4DB2-BD59-A6C34878D82A}">
                    <a16:rowId xmlns:a16="http://schemas.microsoft.com/office/drawing/2014/main" val="10001"/>
                  </a:ext>
                </a:extLst>
              </a:tr>
              <a:tr h="288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err="1">
                          <a:latin typeface="+mj-lt"/>
                          <a:cs typeface="Courier New" panose="02070309020205020404" pitchFamily="49" charset="0"/>
                        </a:rPr>
                        <a:t>tr</a:t>
                      </a:r>
                      <a:r>
                        <a:rPr lang="en-US" sz="1300" b="1" dirty="0">
                          <a:latin typeface="+mj-lt"/>
                          <a:cs typeface="Courier New" panose="02070309020205020404" pitchFamily="49" charset="0"/>
                        </a:rPr>
                        <a:t> </a:t>
                      </a:r>
                      <a:endParaRPr lang="en-US" sz="1400" b="1" dirty="0">
                        <a:latin typeface="+mj-lt"/>
                      </a:endParaRP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j-lt"/>
                          <a:cs typeface="Courier New" panose="02070309020205020404" pitchFamily="49" charset="0"/>
                        </a:rPr>
                        <a:t>Defines table row</a:t>
                      </a:r>
                    </a:p>
                  </a:txBody>
                  <a:tcPr marT="34290" marB="34290"/>
                </a:tc>
                <a:extLst>
                  <a:ext uri="{0D108BD9-81ED-4DB2-BD59-A6C34878D82A}">
                    <a16:rowId xmlns:a16="http://schemas.microsoft.com/office/drawing/2014/main" val="10002"/>
                  </a:ext>
                </a:extLst>
              </a:tr>
              <a:tr h="325796">
                <a:tc>
                  <a:txBody>
                    <a:bodyPr/>
                    <a:lstStyle/>
                    <a:p>
                      <a:r>
                        <a:rPr lang="en-US" sz="1300" b="1" dirty="0" err="1">
                          <a:latin typeface="+mj-lt"/>
                          <a:cs typeface="Courier New" panose="02070309020205020404" pitchFamily="49" charset="0"/>
                        </a:rPr>
                        <a:t>th</a:t>
                      </a:r>
                      <a:endParaRPr lang="en-US" sz="1400" b="1" dirty="0">
                        <a:latin typeface="+mj-lt"/>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j-lt"/>
                          <a:cs typeface="Courier New" panose="02070309020205020404" pitchFamily="49" charset="0"/>
                        </a:rPr>
                        <a:t>Defines table header row</a:t>
                      </a:r>
                      <a:endParaRPr lang="en-US" sz="1600" b="1" dirty="0">
                        <a:latin typeface="+mj-lt"/>
                      </a:endParaRPr>
                    </a:p>
                  </a:txBody>
                  <a:tcPr marT="34290" marB="34290"/>
                </a:tc>
                <a:extLst>
                  <a:ext uri="{0D108BD9-81ED-4DB2-BD59-A6C34878D82A}">
                    <a16:rowId xmlns:a16="http://schemas.microsoft.com/office/drawing/2014/main" val="10003"/>
                  </a:ext>
                </a:extLst>
              </a:tr>
              <a:tr h="288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j-lt"/>
                          <a:cs typeface="Courier New" panose="02070309020205020404" pitchFamily="49" charset="0"/>
                        </a:rPr>
                        <a:t>td</a:t>
                      </a:r>
                      <a:endParaRPr lang="en-US" sz="1400" b="1" dirty="0">
                        <a:latin typeface="+mj-lt"/>
                      </a:endParaRP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j-lt"/>
                          <a:cs typeface="Courier New" panose="02070309020205020404" pitchFamily="49" charset="0"/>
                        </a:rPr>
                        <a:t>Defines table data cell in a row</a:t>
                      </a:r>
                    </a:p>
                  </a:txBody>
                  <a:tcPr marT="34290" marB="34290"/>
                </a:tc>
                <a:extLst>
                  <a:ext uri="{0D108BD9-81ED-4DB2-BD59-A6C34878D82A}">
                    <a16:rowId xmlns:a16="http://schemas.microsoft.com/office/drawing/2014/main" val="10004"/>
                  </a:ext>
                </a:extLst>
              </a:tr>
            </a:tbl>
          </a:graphicData>
        </a:graphic>
      </p:graphicFrame>
      <p:sp>
        <p:nvSpPr>
          <p:cNvPr id="5" name="Date Placeholder 4"/>
          <p:cNvSpPr>
            <a:spLocks noGrp="1"/>
          </p:cNvSpPr>
          <p:nvPr>
            <p:ph type="dt" sz="half" idx="10"/>
          </p:nvPr>
        </p:nvSpPr>
        <p:spPr/>
        <p:txBody>
          <a:bodyPr/>
          <a:lstStyle/>
          <a:p>
            <a:fld id="{11618E2B-7203-4F5C-B7B4-7C95024CC7D2}" type="datetime1">
              <a:rPr lang="en-US" smtClean="0"/>
              <a:t>1/22/2019</a:t>
            </a:fld>
            <a:endParaRPr lang="en-US"/>
          </a:p>
        </p:txBody>
      </p:sp>
      <p:sp>
        <p:nvSpPr>
          <p:cNvPr id="6" name="Footer Placeholder 5"/>
          <p:cNvSpPr>
            <a:spLocks noGrp="1"/>
          </p:cNvSpPr>
          <p:nvPr>
            <p:ph type="ftr" sz="quarter" idx="11"/>
          </p:nvPr>
        </p:nvSpPr>
        <p:spPr/>
        <p:txBody>
          <a:bodyPr/>
          <a:lstStyle/>
          <a:p>
            <a:r>
              <a:rPr lang="en-US"/>
              <a:t>Copyright © 2007 - 2019 Carl M. Burnett</a:t>
            </a:r>
          </a:p>
        </p:txBody>
      </p:sp>
      <p:sp>
        <p:nvSpPr>
          <p:cNvPr id="8" name="Slide Number Placeholder 7"/>
          <p:cNvSpPr>
            <a:spLocks noGrp="1"/>
          </p:cNvSpPr>
          <p:nvPr>
            <p:ph type="sldNum" sz="quarter" idx="12"/>
          </p:nvPr>
        </p:nvSpPr>
        <p:spPr/>
        <p:txBody>
          <a:bodyPr/>
          <a:lstStyle/>
          <a:p>
            <a:fld id="{3D46CBA2-ECE5-4BE9-B546-6761E0E67089}" type="slidenum">
              <a:rPr lang="en-US" smtClean="0"/>
              <a:t>20</a:t>
            </a:fld>
            <a:endParaRPr lang="en-US"/>
          </a:p>
        </p:txBody>
      </p:sp>
    </p:spTree>
    <p:extLst>
      <p:ext uri="{BB962C8B-B14F-4D97-AF65-F5344CB8AC3E}">
        <p14:creationId xmlns:p14="http://schemas.microsoft.com/office/powerpoint/2010/main" val="2370338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a:t>The HTML for the Sales by Book Table</a:t>
            </a:r>
          </a:p>
        </p:txBody>
      </p:sp>
      <p:sp>
        <p:nvSpPr>
          <p:cNvPr id="2" name="Rectangle 1"/>
          <p:cNvSpPr/>
          <p:nvPr/>
        </p:nvSpPr>
        <p:spPr>
          <a:xfrm>
            <a:off x="481014" y="1266319"/>
            <a:ext cx="7177087" cy="3647152"/>
          </a:xfrm>
          <a:prstGeom prst="rect">
            <a:avLst/>
          </a:prstGeom>
        </p:spPr>
        <p:txBody>
          <a:bodyPr wrap="square">
            <a:spAutoFit/>
          </a:bodyPr>
          <a:lstStyle/>
          <a:p>
            <a:r>
              <a:rPr lang="en-US" sz="1100" b="1" dirty="0">
                <a:latin typeface="Courier New" panose="02070309020205020404" pitchFamily="49" charset="0"/>
                <a:cs typeface="Courier New" panose="02070309020205020404" pitchFamily="49" charset="0"/>
              </a:rPr>
              <a:t>&lt;table&gt;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tr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th</a:t>
            </a:r>
            <a:r>
              <a:rPr lang="en-US" sz="1100" b="1" dirty="0">
                <a:latin typeface="Courier New" panose="02070309020205020404" pitchFamily="49" charset="0"/>
                <a:cs typeface="Courier New" panose="02070309020205020404" pitchFamily="49" charset="0"/>
              </a:rPr>
              <a:t> class="left"&gt;Book&lt;/</a:t>
            </a:r>
            <a:r>
              <a:rPr lang="en-US" sz="1100" b="1" dirty="0" err="1">
                <a:latin typeface="Courier New" panose="02070309020205020404" pitchFamily="49" charset="0"/>
                <a:cs typeface="Courier New" panose="02070309020205020404" pitchFamily="49" charset="0"/>
              </a:rPr>
              <a:t>th</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th</a:t>
            </a:r>
            <a:r>
              <a:rPr lang="en-US" sz="1100" b="1" dirty="0">
                <a:latin typeface="Courier New" panose="02070309020205020404" pitchFamily="49" charset="0"/>
                <a:cs typeface="Courier New" panose="02070309020205020404" pitchFamily="49" charset="0"/>
              </a:rPr>
              <a:t>&gt;Year Published&lt;/</a:t>
            </a:r>
            <a:r>
              <a:rPr lang="en-US" sz="1100" b="1" dirty="0" err="1">
                <a:latin typeface="Courier New" panose="02070309020205020404" pitchFamily="49" charset="0"/>
                <a:cs typeface="Courier New" panose="02070309020205020404" pitchFamily="49" charset="0"/>
              </a:rPr>
              <a:t>th</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th</a:t>
            </a:r>
            <a:r>
              <a:rPr lang="en-US" sz="1100" b="1" dirty="0">
                <a:latin typeface="Courier New" panose="02070309020205020404" pitchFamily="49" charset="0"/>
                <a:cs typeface="Courier New" panose="02070309020205020404" pitchFamily="49" charset="0"/>
              </a:rPr>
              <a:t>&gt;Sales&lt;/</a:t>
            </a:r>
            <a:r>
              <a:rPr lang="en-US" sz="1100" b="1" dirty="0" err="1">
                <a:latin typeface="Courier New" panose="02070309020205020404" pitchFamily="49" charset="0"/>
                <a:cs typeface="Courier New" panose="02070309020205020404" pitchFamily="49" charset="0"/>
              </a:rPr>
              <a:t>th</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tr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tr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        &lt;td class="left"&gt;PHP and MySQL&lt;/td&gt;</a:t>
            </a:r>
          </a:p>
          <a:p>
            <a:r>
              <a:rPr lang="en-US" sz="1100" b="1" dirty="0">
                <a:latin typeface="Courier New" panose="02070309020205020404" pitchFamily="49" charset="0"/>
                <a:cs typeface="Courier New" panose="02070309020205020404" pitchFamily="49" charset="0"/>
              </a:rPr>
              <a:t>        &lt;td&gt;2010&lt;/td&gt;</a:t>
            </a:r>
          </a:p>
          <a:p>
            <a:r>
              <a:rPr lang="en-US" sz="1100" b="1" dirty="0">
                <a:latin typeface="Courier New" panose="02070309020205020404" pitchFamily="49" charset="0"/>
                <a:cs typeface="Courier New" panose="02070309020205020404" pitchFamily="49" charset="0"/>
              </a:rPr>
              <a:t>        &lt;td&gt;$372,381&lt;/td&gt;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tr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tr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        .</a:t>
            </a:r>
          </a:p>
          <a:p>
            <a:r>
              <a:rPr lang="en-US" sz="1100" b="1" dirty="0">
                <a:latin typeface="Courier New" panose="02070309020205020404" pitchFamily="49" charset="0"/>
                <a:cs typeface="Courier New" panose="02070309020205020404" pitchFamily="49" charset="0"/>
              </a:rPr>
              <a:t>        .</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tr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tr</a:t>
            </a:r>
            <a:r>
              <a:rPr lang="en-US" sz="1100" b="1" dirty="0">
                <a:latin typeface="Courier New" panose="02070309020205020404" pitchFamily="49" charset="0"/>
                <a:cs typeface="Courier New" panose="02070309020205020404" pitchFamily="49" charset="0"/>
              </a:rPr>
              <a:t> id="total"&gt;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th</a:t>
            </a:r>
            <a:r>
              <a:rPr lang="en-US" sz="1100" b="1" dirty="0">
                <a:latin typeface="Courier New" panose="02070309020205020404" pitchFamily="49" charset="0"/>
                <a:cs typeface="Courier New" panose="02070309020205020404" pitchFamily="49" charset="0"/>
              </a:rPr>
              <a:t> class="left"&gt;Total Sales&lt;/</a:t>
            </a:r>
            <a:r>
              <a:rPr lang="en-US" sz="1100" b="1" dirty="0" err="1">
                <a:latin typeface="Courier New" panose="02070309020205020404" pitchFamily="49" charset="0"/>
                <a:cs typeface="Courier New" panose="02070309020205020404" pitchFamily="49" charset="0"/>
              </a:rPr>
              <a:t>th</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        &lt;td&gt;&lt;/td&gt;</a:t>
            </a:r>
          </a:p>
          <a:p>
            <a:r>
              <a:rPr lang="en-US" sz="1100" b="1" dirty="0">
                <a:latin typeface="Courier New" panose="02070309020205020404" pitchFamily="49" charset="0"/>
                <a:cs typeface="Courier New" panose="02070309020205020404" pitchFamily="49" charset="0"/>
              </a:rPr>
              <a:t>        &lt;td&gt;$2,154,786&lt;/td&gt;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tr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&lt;/table&gt;</a:t>
            </a:r>
          </a:p>
        </p:txBody>
      </p:sp>
      <p:sp>
        <p:nvSpPr>
          <p:cNvPr id="7" name="Rounded Rectangle 6">
            <a:hlinkClick r:id="rId3"/>
          </p:cNvPr>
          <p:cNvSpPr/>
          <p:nvPr/>
        </p:nvSpPr>
        <p:spPr>
          <a:xfrm>
            <a:off x="6526417" y="2341221"/>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6" name="Date Placeholder 5"/>
          <p:cNvSpPr>
            <a:spLocks noGrp="1"/>
          </p:cNvSpPr>
          <p:nvPr>
            <p:ph type="dt" sz="half" idx="10"/>
          </p:nvPr>
        </p:nvSpPr>
        <p:spPr/>
        <p:txBody>
          <a:bodyPr/>
          <a:lstStyle/>
          <a:p>
            <a:fld id="{D1C8D84D-DBF0-492C-9B88-C429161A117F}" type="datetime1">
              <a:rPr lang="en-US" smtClean="0"/>
              <a:t>1/22/2019</a:t>
            </a:fld>
            <a:endParaRPr lang="en-US"/>
          </a:p>
        </p:txBody>
      </p:sp>
      <p:sp>
        <p:nvSpPr>
          <p:cNvPr id="8" name="Footer Placeholder 7"/>
          <p:cNvSpPr>
            <a:spLocks noGrp="1"/>
          </p:cNvSpPr>
          <p:nvPr>
            <p:ph type="ftr" sz="quarter" idx="11"/>
          </p:nvPr>
        </p:nvSpPr>
        <p:spPr/>
        <p:txBody>
          <a:bodyPr/>
          <a:lstStyle/>
          <a:p>
            <a:r>
              <a:rPr lang="en-US"/>
              <a:t>Copyright © 2007 - 2019 Carl M. Burnett</a:t>
            </a:r>
          </a:p>
        </p:txBody>
      </p:sp>
      <p:sp>
        <p:nvSpPr>
          <p:cNvPr id="9" name="Slide Number Placeholder 8"/>
          <p:cNvSpPr>
            <a:spLocks noGrp="1"/>
          </p:cNvSpPr>
          <p:nvPr>
            <p:ph type="sldNum" sz="quarter" idx="12"/>
          </p:nvPr>
        </p:nvSpPr>
        <p:spPr/>
        <p:txBody>
          <a:bodyPr/>
          <a:lstStyle/>
          <a:p>
            <a:fld id="{3D46CBA2-ECE5-4BE9-B546-6761E0E67089}" type="slidenum">
              <a:rPr lang="en-US" smtClean="0"/>
              <a:t>21</a:t>
            </a:fld>
            <a:endParaRPr lang="en-US"/>
          </a:p>
        </p:txBody>
      </p:sp>
    </p:spTree>
    <p:extLst>
      <p:ext uri="{BB962C8B-B14F-4D97-AF65-F5344CB8AC3E}">
        <p14:creationId xmlns:p14="http://schemas.microsoft.com/office/powerpoint/2010/main" val="426278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Common Properties for Formatting Tables</a:t>
            </a:r>
          </a:p>
        </p:txBody>
      </p:sp>
      <p:graphicFrame>
        <p:nvGraphicFramePr>
          <p:cNvPr id="7" name="Content Placeholder 5"/>
          <p:cNvGraphicFramePr>
            <a:graphicFrameLocks/>
          </p:cNvGraphicFramePr>
          <p:nvPr>
            <p:extLst>
              <p:ext uri="{D42A27DB-BD31-4B8C-83A1-F6EECF244321}">
                <p14:modId xmlns:p14="http://schemas.microsoft.com/office/powerpoint/2010/main" val="1557024046"/>
              </p:ext>
            </p:extLst>
          </p:nvPr>
        </p:nvGraphicFramePr>
        <p:xfrm>
          <a:off x="479878" y="1681904"/>
          <a:ext cx="8184244" cy="1956476"/>
        </p:xfrm>
        <a:graphic>
          <a:graphicData uri="http://schemas.openxmlformats.org/drawingml/2006/table">
            <a:tbl>
              <a:tblPr firstRow="1" bandRow="1">
                <a:tableStyleId>{93296810-A885-4BE3-A3E7-6D5BEEA58F35}</a:tableStyleId>
              </a:tblPr>
              <a:tblGrid>
                <a:gridCol w="2549072">
                  <a:extLst>
                    <a:ext uri="{9D8B030D-6E8A-4147-A177-3AD203B41FA5}">
                      <a16:colId xmlns:a16="http://schemas.microsoft.com/office/drawing/2014/main" val="20000"/>
                    </a:ext>
                  </a:extLst>
                </a:gridCol>
                <a:gridCol w="5635172">
                  <a:extLst>
                    <a:ext uri="{9D8B030D-6E8A-4147-A177-3AD203B41FA5}">
                      <a16:colId xmlns:a16="http://schemas.microsoft.com/office/drawing/2014/main" val="20001"/>
                    </a:ext>
                  </a:extLst>
                </a:gridCol>
              </a:tblGrid>
              <a:tr h="301752">
                <a:tc>
                  <a:txBody>
                    <a:bodyPr/>
                    <a:lstStyle/>
                    <a:p>
                      <a:pPr algn="ctr"/>
                      <a:r>
                        <a:rPr lang="en-US" sz="1500" b="1" dirty="0">
                          <a:solidFill>
                            <a:schemeClr val="tx1"/>
                          </a:solidFill>
                          <a:latin typeface="+mj-lt"/>
                        </a:rPr>
                        <a:t>Property</a:t>
                      </a:r>
                    </a:p>
                  </a:txBody>
                  <a:tcPr marT="34290" marB="34290"/>
                </a:tc>
                <a:tc>
                  <a:txBody>
                    <a:bodyPr/>
                    <a:lstStyle/>
                    <a:p>
                      <a:pPr algn="ctr"/>
                      <a:r>
                        <a:rPr lang="en-US" sz="1500" b="1" dirty="0">
                          <a:solidFill>
                            <a:schemeClr val="tx1"/>
                          </a:solidFill>
                          <a:latin typeface="+mj-lt"/>
                        </a:rPr>
                        <a:t>Description</a:t>
                      </a:r>
                    </a:p>
                  </a:txBody>
                  <a:tcPr marT="34290" marB="34290"/>
                </a:tc>
                <a:extLst>
                  <a:ext uri="{0D108BD9-81ED-4DB2-BD59-A6C34878D82A}">
                    <a16:rowId xmlns:a16="http://schemas.microsoft.com/office/drawing/2014/main" val="10000"/>
                  </a:ext>
                </a:extLst>
              </a:tr>
              <a:tr h="452628">
                <a:tc>
                  <a:txBody>
                    <a:bodyPr/>
                    <a:lstStyle/>
                    <a:p>
                      <a:pPr marL="0" lvl="0" indent="0">
                        <a:buFont typeface="Arial" panose="020B0604020202020204" pitchFamily="34" charset="0"/>
                        <a:buNone/>
                      </a:pPr>
                      <a:r>
                        <a:rPr lang="en-US" sz="1400" b="1" dirty="0">
                          <a:latin typeface="+mj-lt"/>
                          <a:cs typeface="Courier New" panose="02070309020205020404" pitchFamily="49" charset="0"/>
                        </a:rPr>
                        <a:t>border-collapse</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j-lt"/>
                          <a:cs typeface="Courier New" panose="02070309020205020404" pitchFamily="49" charset="0"/>
                        </a:rPr>
                        <a:t>Keyword defines space between borders.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j-lt"/>
                          <a:cs typeface="Courier New" panose="02070309020205020404" pitchFamily="49" charset="0"/>
                        </a:rPr>
                        <a:t>Values:</a:t>
                      </a:r>
                      <a:r>
                        <a:rPr lang="en-US" sz="1300" b="1" baseline="0" dirty="0">
                          <a:latin typeface="+mj-lt"/>
                          <a:cs typeface="Courier New" panose="02070309020205020404" pitchFamily="49" charset="0"/>
                        </a:rPr>
                        <a:t>  collapse or separate (default)</a:t>
                      </a:r>
                    </a:p>
                  </a:txBody>
                  <a:tcPr marT="34290" marB="34290"/>
                </a:tc>
                <a:extLst>
                  <a:ext uri="{0D108BD9-81ED-4DB2-BD59-A6C34878D82A}">
                    <a16:rowId xmlns:a16="http://schemas.microsoft.com/office/drawing/2014/main" val="10001"/>
                  </a:ext>
                </a:extLst>
              </a:tr>
              <a:tr h="288036">
                <a:tc>
                  <a:txBody>
                    <a:bodyPr/>
                    <a:lstStyle/>
                    <a:p>
                      <a:pPr marL="0" lvl="0" indent="0">
                        <a:buFont typeface="Arial" panose="020B0604020202020204" pitchFamily="34" charset="0"/>
                        <a:buNone/>
                      </a:pPr>
                      <a:r>
                        <a:rPr lang="en-US" sz="1300" b="1" dirty="0">
                          <a:latin typeface="+mj-lt"/>
                          <a:cs typeface="Courier New" panose="02070309020205020404" pitchFamily="49" charset="0"/>
                        </a:rPr>
                        <a:t>border-spacing</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j-lt"/>
                          <a:cs typeface="Courier New" panose="02070309020205020404" pitchFamily="49" charset="0"/>
                        </a:rPr>
                        <a:t>Relative or absolute</a:t>
                      </a:r>
                      <a:r>
                        <a:rPr lang="en-US" sz="1400" b="1" baseline="0" dirty="0">
                          <a:latin typeface="+mj-lt"/>
                          <a:cs typeface="Courier New" panose="02070309020205020404" pitchFamily="49" charset="0"/>
                        </a:rPr>
                        <a:t> value of space between cells</a:t>
                      </a:r>
                      <a:endParaRPr lang="en-US" sz="1400" b="1" dirty="0">
                        <a:latin typeface="+mj-lt"/>
                        <a:cs typeface="Courier New" panose="02070309020205020404" pitchFamily="49" charset="0"/>
                      </a:endParaRPr>
                    </a:p>
                  </a:txBody>
                  <a:tcPr marT="34290" marB="34290"/>
                </a:tc>
                <a:extLst>
                  <a:ext uri="{0D108BD9-81ED-4DB2-BD59-A6C34878D82A}">
                    <a16:rowId xmlns:a16="http://schemas.microsoft.com/office/drawing/2014/main" val="10002"/>
                  </a:ext>
                </a:extLst>
              </a:tr>
              <a:tr h="288036">
                <a:tc>
                  <a:txBody>
                    <a:bodyPr/>
                    <a:lstStyle/>
                    <a:p>
                      <a:pPr marL="0" lvl="0" indent="0">
                        <a:buFont typeface="Arial" panose="020B0604020202020204" pitchFamily="34" charset="0"/>
                        <a:buNone/>
                      </a:pPr>
                      <a:r>
                        <a:rPr lang="en-US" sz="1400" b="1" dirty="0">
                          <a:latin typeface="+mj-lt"/>
                          <a:cs typeface="Courier New" panose="02070309020205020404" pitchFamily="49" charset="0"/>
                        </a:rPr>
                        <a:t>padding</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j-lt"/>
                          <a:cs typeface="Courier New" panose="02070309020205020404" pitchFamily="49" charset="0"/>
                        </a:rPr>
                        <a:t>Space</a:t>
                      </a:r>
                      <a:r>
                        <a:rPr lang="en-US" sz="1400" b="1" baseline="0" dirty="0">
                          <a:latin typeface="+mj-lt"/>
                          <a:cs typeface="Courier New" panose="02070309020205020404" pitchFamily="49" charset="0"/>
                        </a:rPr>
                        <a:t> between cell content</a:t>
                      </a:r>
                      <a:endParaRPr lang="en-US" sz="1400" b="1" dirty="0">
                        <a:latin typeface="+mj-lt"/>
                        <a:cs typeface="Courier New" panose="02070309020205020404" pitchFamily="49" charset="0"/>
                      </a:endParaRPr>
                    </a:p>
                  </a:txBody>
                  <a:tcPr marT="34290" marB="34290"/>
                </a:tc>
                <a:extLst>
                  <a:ext uri="{0D108BD9-81ED-4DB2-BD59-A6C34878D82A}">
                    <a16:rowId xmlns:a16="http://schemas.microsoft.com/office/drawing/2014/main" val="10003"/>
                  </a:ext>
                </a:extLst>
              </a:tr>
              <a:tr h="325796">
                <a:tc>
                  <a:txBody>
                    <a:bodyPr/>
                    <a:lstStyle/>
                    <a:p>
                      <a:pPr marL="0" lvl="0" indent="0">
                        <a:buFont typeface="Arial" panose="020B0604020202020204" pitchFamily="34" charset="0"/>
                        <a:buNone/>
                      </a:pPr>
                      <a:r>
                        <a:rPr lang="en-US" sz="1300" b="1" dirty="0">
                          <a:latin typeface="+mj-lt"/>
                          <a:cs typeface="Courier New" panose="02070309020205020404" pitchFamily="49" charset="0"/>
                        </a:rPr>
                        <a:t>text-align</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j-lt"/>
                        </a:rPr>
                        <a:t>Horizontal</a:t>
                      </a:r>
                      <a:r>
                        <a:rPr lang="en-US" sz="1400" b="1" baseline="0" dirty="0">
                          <a:latin typeface="+mj-lt"/>
                        </a:rPr>
                        <a:t> Alignment</a:t>
                      </a:r>
                      <a:endParaRPr lang="en-US" sz="1400" b="1" dirty="0">
                        <a:latin typeface="+mj-lt"/>
                      </a:endParaRPr>
                    </a:p>
                  </a:txBody>
                  <a:tcPr marT="34290" marB="34290"/>
                </a:tc>
                <a:extLst>
                  <a:ext uri="{0D108BD9-81ED-4DB2-BD59-A6C34878D82A}">
                    <a16:rowId xmlns:a16="http://schemas.microsoft.com/office/drawing/2014/main" val="10004"/>
                  </a:ext>
                </a:extLst>
              </a:tr>
              <a:tr h="288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j-lt"/>
                          <a:cs typeface="Courier New" panose="02070309020205020404" pitchFamily="49" charset="0"/>
                        </a:rPr>
                        <a:t>vertical-align</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j-lt"/>
                          <a:cs typeface="Courier New" panose="02070309020205020404" pitchFamily="49" charset="0"/>
                        </a:rPr>
                        <a:t>Vertical Alignment</a:t>
                      </a:r>
                    </a:p>
                  </a:txBody>
                  <a:tcPr marT="34290" marB="34290"/>
                </a:tc>
                <a:extLst>
                  <a:ext uri="{0D108BD9-81ED-4DB2-BD59-A6C34878D82A}">
                    <a16:rowId xmlns:a16="http://schemas.microsoft.com/office/drawing/2014/main" val="10005"/>
                  </a:ext>
                </a:extLst>
              </a:tr>
            </a:tbl>
          </a:graphicData>
        </a:graphic>
      </p:graphicFrame>
      <p:sp>
        <p:nvSpPr>
          <p:cNvPr id="5" name="Date Placeholder 4"/>
          <p:cNvSpPr>
            <a:spLocks noGrp="1"/>
          </p:cNvSpPr>
          <p:nvPr>
            <p:ph type="dt" sz="half" idx="10"/>
          </p:nvPr>
        </p:nvSpPr>
        <p:spPr/>
        <p:txBody>
          <a:bodyPr/>
          <a:lstStyle/>
          <a:p>
            <a:fld id="{DE958C5E-175E-45A9-ACE0-892334E210CA}" type="datetime1">
              <a:rPr lang="en-US" smtClean="0"/>
              <a:t>1/22/2019</a:t>
            </a:fld>
            <a:endParaRPr lang="en-US"/>
          </a:p>
        </p:txBody>
      </p:sp>
      <p:sp>
        <p:nvSpPr>
          <p:cNvPr id="6" name="Footer Placeholder 5"/>
          <p:cNvSpPr>
            <a:spLocks noGrp="1"/>
          </p:cNvSpPr>
          <p:nvPr>
            <p:ph type="ftr" sz="quarter" idx="11"/>
          </p:nvPr>
        </p:nvSpPr>
        <p:spPr/>
        <p:txBody>
          <a:bodyPr/>
          <a:lstStyle/>
          <a:p>
            <a:r>
              <a:rPr lang="en-US"/>
              <a:t>Copyright © 2007 - 2019 Carl M. Burnett</a:t>
            </a:r>
          </a:p>
        </p:txBody>
      </p:sp>
      <p:sp>
        <p:nvSpPr>
          <p:cNvPr id="8" name="Slide Number Placeholder 7"/>
          <p:cNvSpPr>
            <a:spLocks noGrp="1"/>
          </p:cNvSpPr>
          <p:nvPr>
            <p:ph type="sldNum" sz="quarter" idx="12"/>
          </p:nvPr>
        </p:nvSpPr>
        <p:spPr/>
        <p:txBody>
          <a:bodyPr/>
          <a:lstStyle/>
          <a:p>
            <a:fld id="{3D46CBA2-ECE5-4BE9-B546-6761E0E67089}" type="slidenum">
              <a:rPr lang="en-US" smtClean="0"/>
              <a:t>22</a:t>
            </a:fld>
            <a:endParaRPr lang="en-US"/>
          </a:p>
        </p:txBody>
      </p:sp>
    </p:spTree>
    <p:extLst>
      <p:ext uri="{BB962C8B-B14F-4D97-AF65-F5344CB8AC3E}">
        <p14:creationId xmlns:p14="http://schemas.microsoft.com/office/powerpoint/2010/main" val="82657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CSS for the Sales by Book Table</a:t>
            </a:r>
          </a:p>
        </p:txBody>
      </p:sp>
      <p:sp>
        <p:nvSpPr>
          <p:cNvPr id="2" name="Rectangle 1"/>
          <p:cNvSpPr/>
          <p:nvPr/>
        </p:nvSpPr>
        <p:spPr>
          <a:xfrm>
            <a:off x="685284" y="1540880"/>
            <a:ext cx="5572641" cy="2585323"/>
          </a:xfrm>
          <a:prstGeom prst="rect">
            <a:avLst/>
          </a:prstGeom>
        </p:spPr>
        <p:txBody>
          <a:bodyPr wrap="square">
            <a:spAutoFit/>
          </a:bodyPr>
          <a:lstStyle/>
          <a:p>
            <a:r>
              <a:rPr lang="en-US" b="1" dirty="0">
                <a:latin typeface="Courier New" panose="02070309020205020404" pitchFamily="49" charset="0"/>
                <a:cs typeface="Courier New" panose="02070309020205020404" pitchFamily="49" charset="0"/>
              </a:rPr>
              <a:t>table {</a:t>
            </a:r>
          </a:p>
          <a:p>
            <a:r>
              <a:rPr lang="en-US" b="1" dirty="0">
                <a:latin typeface="Courier New" panose="02070309020205020404" pitchFamily="49" charset="0"/>
                <a:cs typeface="Courier New" panose="02070309020205020404" pitchFamily="49" charset="0"/>
              </a:rPr>
              <a:t>    border: 1px solid black;</a:t>
            </a:r>
          </a:p>
          <a:p>
            <a:r>
              <a:rPr lang="en-US" b="1" dirty="0">
                <a:latin typeface="Courier New" panose="02070309020205020404" pitchFamily="49" charset="0"/>
                <a:cs typeface="Courier New" panose="02070309020205020404" pitchFamily="49" charset="0"/>
              </a:rPr>
              <a:t>    border-collapse: collapse; }</a:t>
            </a:r>
          </a:p>
          <a:p>
            <a:r>
              <a:rPr lang="en-US" b="1" dirty="0" err="1">
                <a:latin typeface="Courier New" panose="02070309020205020404" pitchFamily="49" charset="0"/>
                <a:cs typeface="Courier New" panose="02070309020205020404" pitchFamily="49" charset="0"/>
              </a:rPr>
              <a:t>th</a:t>
            </a:r>
            <a:r>
              <a:rPr lang="en-US" b="1" dirty="0">
                <a:latin typeface="Courier New" panose="02070309020205020404" pitchFamily="49" charset="0"/>
                <a:cs typeface="Courier New" panose="02070309020205020404" pitchFamily="49" charset="0"/>
              </a:rPr>
              <a:t>, td {</a:t>
            </a:r>
          </a:p>
          <a:p>
            <a:r>
              <a:rPr lang="en-US" b="1" dirty="0">
                <a:latin typeface="Courier New" panose="02070309020205020404" pitchFamily="49" charset="0"/>
                <a:cs typeface="Courier New" panose="02070309020205020404" pitchFamily="49" charset="0"/>
              </a:rPr>
              <a:t>    border: 1px solid black;</a:t>
            </a:r>
          </a:p>
          <a:p>
            <a:r>
              <a:rPr lang="en-US" b="1" dirty="0">
                <a:latin typeface="Courier New" panose="02070309020205020404" pitchFamily="49" charset="0"/>
                <a:cs typeface="Courier New" panose="02070309020205020404" pitchFamily="49" charset="0"/>
              </a:rPr>
              <a:t>    padding: .2em .7em;</a:t>
            </a:r>
          </a:p>
          <a:p>
            <a:r>
              <a:rPr lang="en-US" b="1" dirty="0">
                <a:latin typeface="Courier New" panose="02070309020205020404" pitchFamily="49" charset="0"/>
                <a:cs typeface="Courier New" panose="02070309020205020404" pitchFamily="49" charset="0"/>
              </a:rPr>
              <a:t>    text-align: right; }</a:t>
            </a:r>
          </a:p>
          <a:p>
            <a:r>
              <a:rPr lang="en-US" b="1" dirty="0" err="1">
                <a:latin typeface="Courier New" panose="02070309020205020404" pitchFamily="49" charset="0"/>
                <a:cs typeface="Courier New" panose="02070309020205020404" pitchFamily="49" charset="0"/>
              </a:rPr>
              <a:t>th.left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td.left</a:t>
            </a:r>
            <a:r>
              <a:rPr lang="en-US" b="1" dirty="0">
                <a:latin typeface="Courier New" panose="02070309020205020404" pitchFamily="49" charset="0"/>
                <a:cs typeface="Courier New" panose="02070309020205020404" pitchFamily="49" charset="0"/>
              </a:rPr>
              <a:t> { text-align: left; }</a:t>
            </a:r>
          </a:p>
          <a:p>
            <a:r>
              <a:rPr lang="en-US" b="1" dirty="0">
                <a:latin typeface="Courier New" panose="02070309020205020404" pitchFamily="49" charset="0"/>
                <a:cs typeface="Courier New" panose="02070309020205020404" pitchFamily="49" charset="0"/>
              </a:rPr>
              <a:t>#total { font-weight: bold; }</a:t>
            </a:r>
          </a:p>
        </p:txBody>
      </p:sp>
      <p:sp>
        <p:nvSpPr>
          <p:cNvPr id="8" name="Rounded Rectangle 7">
            <a:hlinkClick r:id="rId3"/>
          </p:cNvPr>
          <p:cNvSpPr/>
          <p:nvPr/>
        </p:nvSpPr>
        <p:spPr>
          <a:xfrm>
            <a:off x="6553200" y="3562350"/>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7" name="Date Placeholder 6"/>
          <p:cNvSpPr>
            <a:spLocks noGrp="1"/>
          </p:cNvSpPr>
          <p:nvPr>
            <p:ph type="dt" sz="half" idx="10"/>
          </p:nvPr>
        </p:nvSpPr>
        <p:spPr/>
        <p:txBody>
          <a:bodyPr/>
          <a:lstStyle/>
          <a:p>
            <a:fld id="{2BA7A0A8-BE36-4497-ADB7-E9709BBAD435}" type="datetime1">
              <a:rPr lang="en-US" smtClean="0"/>
              <a:t>1/22/2019</a:t>
            </a:fld>
            <a:endParaRPr lang="en-US"/>
          </a:p>
        </p:txBody>
      </p:sp>
      <p:sp>
        <p:nvSpPr>
          <p:cNvPr id="9" name="Footer Placeholder 8"/>
          <p:cNvSpPr>
            <a:spLocks noGrp="1"/>
          </p:cNvSpPr>
          <p:nvPr>
            <p:ph type="ftr" sz="quarter" idx="11"/>
          </p:nvPr>
        </p:nvSpPr>
        <p:spPr/>
        <p:txBody>
          <a:bodyPr/>
          <a:lstStyle/>
          <a:p>
            <a:r>
              <a:rPr lang="en-US"/>
              <a:t>Copyright © 2007 - 2019 Carl M. Burnett</a:t>
            </a:r>
          </a:p>
        </p:txBody>
      </p:sp>
      <p:sp>
        <p:nvSpPr>
          <p:cNvPr id="10" name="Slide Number Placeholder 9"/>
          <p:cNvSpPr>
            <a:spLocks noGrp="1"/>
          </p:cNvSpPr>
          <p:nvPr>
            <p:ph type="sldNum" sz="quarter" idx="12"/>
          </p:nvPr>
        </p:nvSpPr>
        <p:spPr/>
        <p:txBody>
          <a:bodyPr/>
          <a:lstStyle/>
          <a:p>
            <a:fld id="{3D46CBA2-ECE5-4BE9-B546-6761E0E67089}" type="slidenum">
              <a:rPr lang="en-US" smtClean="0"/>
              <a:t>23</a:t>
            </a:fld>
            <a:endParaRPr lang="en-US"/>
          </a:p>
        </p:txBody>
      </p:sp>
    </p:spTree>
    <p:extLst>
      <p:ext uri="{BB962C8B-B14F-4D97-AF65-F5344CB8AC3E}">
        <p14:creationId xmlns:p14="http://schemas.microsoft.com/office/powerpoint/2010/main" val="384141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The elements for the header, body, and footer</a:t>
            </a:r>
          </a:p>
        </p:txBody>
      </p:sp>
      <p:graphicFrame>
        <p:nvGraphicFramePr>
          <p:cNvPr id="7" name="Content Placeholder 5"/>
          <p:cNvGraphicFramePr>
            <a:graphicFrameLocks/>
          </p:cNvGraphicFramePr>
          <p:nvPr>
            <p:extLst>
              <p:ext uri="{D42A27DB-BD31-4B8C-83A1-F6EECF244321}">
                <p14:modId xmlns:p14="http://schemas.microsoft.com/office/powerpoint/2010/main" val="2560464409"/>
              </p:ext>
            </p:extLst>
          </p:nvPr>
        </p:nvGraphicFramePr>
        <p:xfrm>
          <a:off x="476250" y="1793346"/>
          <a:ext cx="8184244" cy="1165860"/>
        </p:xfrm>
        <a:graphic>
          <a:graphicData uri="http://schemas.openxmlformats.org/drawingml/2006/table">
            <a:tbl>
              <a:tblPr firstRow="1" bandRow="1">
                <a:tableStyleId>{93296810-A885-4BE3-A3E7-6D5BEEA58F35}</a:tableStyleId>
              </a:tblPr>
              <a:tblGrid>
                <a:gridCol w="2549072">
                  <a:extLst>
                    <a:ext uri="{9D8B030D-6E8A-4147-A177-3AD203B41FA5}">
                      <a16:colId xmlns:a16="http://schemas.microsoft.com/office/drawing/2014/main" val="20000"/>
                    </a:ext>
                  </a:extLst>
                </a:gridCol>
                <a:gridCol w="5635172">
                  <a:extLst>
                    <a:ext uri="{9D8B030D-6E8A-4147-A177-3AD203B41FA5}">
                      <a16:colId xmlns:a16="http://schemas.microsoft.com/office/drawing/2014/main" val="20001"/>
                    </a:ext>
                  </a:extLst>
                </a:gridCol>
              </a:tblGrid>
              <a:tr h="301752">
                <a:tc>
                  <a:txBody>
                    <a:bodyPr/>
                    <a:lstStyle/>
                    <a:p>
                      <a:pPr algn="ctr"/>
                      <a:r>
                        <a:rPr lang="en-US" sz="1500" b="1" dirty="0">
                          <a:solidFill>
                            <a:schemeClr val="tx1"/>
                          </a:solidFill>
                          <a:latin typeface="+mj-lt"/>
                        </a:rPr>
                        <a:t>Element</a:t>
                      </a:r>
                    </a:p>
                  </a:txBody>
                  <a:tcPr marT="34290" marB="34290"/>
                </a:tc>
                <a:tc>
                  <a:txBody>
                    <a:bodyPr/>
                    <a:lstStyle/>
                    <a:p>
                      <a:pPr algn="ctr"/>
                      <a:r>
                        <a:rPr lang="en-US" sz="1500" b="1" dirty="0">
                          <a:solidFill>
                            <a:schemeClr val="tx1"/>
                          </a:solidFill>
                          <a:latin typeface="+mj-lt"/>
                        </a:rPr>
                        <a:t>Description</a:t>
                      </a:r>
                    </a:p>
                  </a:txBody>
                  <a:tcPr marT="34290" marB="34290"/>
                </a:tc>
                <a:extLst>
                  <a:ext uri="{0D108BD9-81ED-4DB2-BD59-A6C34878D82A}">
                    <a16:rowId xmlns:a16="http://schemas.microsoft.com/office/drawing/2014/main" val="10000"/>
                  </a:ext>
                </a:extLst>
              </a:tr>
              <a:tr h="288036">
                <a:tc>
                  <a:txBody>
                    <a:bodyPr/>
                    <a:lstStyle/>
                    <a:p>
                      <a:pPr marL="0" indent="0">
                        <a:buFont typeface="Arial" panose="020B0604020202020204" pitchFamily="34" charset="0"/>
                        <a:buNone/>
                      </a:pPr>
                      <a:r>
                        <a:rPr lang="en-US" sz="1400" b="1" dirty="0" err="1">
                          <a:latin typeface="+mj-lt"/>
                          <a:cs typeface="Courier New" panose="02070309020205020404" pitchFamily="49" charset="0"/>
                        </a:rPr>
                        <a:t>thead</a:t>
                      </a:r>
                      <a:endParaRPr lang="en-US" sz="1400" b="1" dirty="0">
                        <a:latin typeface="+mj-lt"/>
                        <a:cs typeface="Courier New" panose="02070309020205020404" pitchFamily="49" charset="0"/>
                      </a:endParaRP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Groups one of more rows in table header</a:t>
                      </a:r>
                    </a:p>
                  </a:txBody>
                  <a:tcPr marT="34290" marB="34290"/>
                </a:tc>
                <a:extLst>
                  <a:ext uri="{0D108BD9-81ED-4DB2-BD59-A6C34878D82A}">
                    <a16:rowId xmlns:a16="http://schemas.microsoft.com/office/drawing/2014/main" val="10001"/>
                  </a:ext>
                </a:extLst>
              </a:tr>
              <a:tr h="288036">
                <a:tc>
                  <a:txBody>
                    <a:bodyPr/>
                    <a:lstStyle/>
                    <a:p>
                      <a:pPr marL="0" indent="0">
                        <a:buFont typeface="Arial" panose="020B0604020202020204" pitchFamily="34" charset="0"/>
                        <a:buNone/>
                      </a:pPr>
                      <a:r>
                        <a:rPr lang="en-US" sz="1300" b="1" dirty="0" err="1">
                          <a:latin typeface="+mj-lt"/>
                          <a:cs typeface="Courier New" panose="02070309020205020404" pitchFamily="49" charset="0"/>
                        </a:rPr>
                        <a:t>tbody</a:t>
                      </a:r>
                      <a:endParaRPr lang="en-US" sz="1300" b="1" dirty="0">
                        <a:latin typeface="+mj-lt"/>
                        <a:cs typeface="Courier New" panose="02070309020205020404" pitchFamily="49" charset="0"/>
                      </a:endParaRP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j-lt"/>
                          <a:cs typeface="Courier New" panose="02070309020205020404" pitchFamily="49" charset="0"/>
                        </a:rPr>
                        <a:t>Groups the rows between header and footer</a:t>
                      </a:r>
                    </a:p>
                  </a:txBody>
                  <a:tcPr marT="34290" marB="34290"/>
                </a:tc>
                <a:extLst>
                  <a:ext uri="{0D108BD9-81ED-4DB2-BD59-A6C34878D82A}">
                    <a16:rowId xmlns:a16="http://schemas.microsoft.com/office/drawing/2014/main" val="10002"/>
                  </a:ext>
                </a:extLst>
              </a:tr>
              <a:tr h="28803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err="1">
                          <a:latin typeface="+mj-lt"/>
                          <a:cs typeface="Courier New" panose="02070309020205020404" pitchFamily="49" charset="0"/>
                        </a:rPr>
                        <a:t>tfoot</a:t>
                      </a:r>
                      <a:endParaRPr lang="en-US" sz="1400" b="1" dirty="0">
                        <a:latin typeface="+mj-lt"/>
                        <a:cs typeface="Courier New" panose="02070309020205020404" pitchFamily="49" charset="0"/>
                      </a:endParaRP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baseline="0" dirty="0">
                          <a:latin typeface="+mj-lt"/>
                          <a:cs typeface="Courier New" panose="02070309020205020404" pitchFamily="49" charset="0"/>
                        </a:rPr>
                        <a:t>Groups one of more rows in table footer</a:t>
                      </a:r>
                    </a:p>
                  </a:txBody>
                  <a:tcPr marT="34290" marB="34290"/>
                </a:tc>
                <a:extLst>
                  <a:ext uri="{0D108BD9-81ED-4DB2-BD59-A6C34878D82A}">
                    <a16:rowId xmlns:a16="http://schemas.microsoft.com/office/drawing/2014/main" val="10003"/>
                  </a:ext>
                </a:extLst>
              </a:tr>
            </a:tbl>
          </a:graphicData>
        </a:graphic>
      </p:graphicFrame>
      <p:sp>
        <p:nvSpPr>
          <p:cNvPr id="5" name="Date Placeholder 4"/>
          <p:cNvSpPr>
            <a:spLocks noGrp="1"/>
          </p:cNvSpPr>
          <p:nvPr>
            <p:ph type="dt" sz="half" idx="10"/>
          </p:nvPr>
        </p:nvSpPr>
        <p:spPr/>
        <p:txBody>
          <a:bodyPr/>
          <a:lstStyle/>
          <a:p>
            <a:fld id="{C23238DC-E46F-4F50-829B-590830754EE8}" type="datetime1">
              <a:rPr lang="en-US" smtClean="0"/>
              <a:t>1/22/2019</a:t>
            </a:fld>
            <a:endParaRPr lang="en-US"/>
          </a:p>
        </p:txBody>
      </p:sp>
      <p:sp>
        <p:nvSpPr>
          <p:cNvPr id="6" name="Footer Placeholder 5"/>
          <p:cNvSpPr>
            <a:spLocks noGrp="1"/>
          </p:cNvSpPr>
          <p:nvPr>
            <p:ph type="ftr" sz="quarter" idx="11"/>
          </p:nvPr>
        </p:nvSpPr>
        <p:spPr/>
        <p:txBody>
          <a:bodyPr/>
          <a:lstStyle/>
          <a:p>
            <a:r>
              <a:rPr lang="en-US"/>
              <a:t>Copyright © 2007 - 2019 Carl M. Burnett</a:t>
            </a:r>
          </a:p>
        </p:txBody>
      </p:sp>
      <p:sp>
        <p:nvSpPr>
          <p:cNvPr id="8" name="Slide Number Placeholder 7"/>
          <p:cNvSpPr>
            <a:spLocks noGrp="1"/>
          </p:cNvSpPr>
          <p:nvPr>
            <p:ph type="sldNum" sz="quarter" idx="12"/>
          </p:nvPr>
        </p:nvSpPr>
        <p:spPr/>
        <p:txBody>
          <a:bodyPr/>
          <a:lstStyle/>
          <a:p>
            <a:fld id="{3D46CBA2-ECE5-4BE9-B546-6761E0E67089}" type="slidenum">
              <a:rPr lang="en-US" smtClean="0"/>
              <a:t>24</a:t>
            </a:fld>
            <a:endParaRPr lang="en-US"/>
          </a:p>
        </p:txBody>
      </p:sp>
    </p:spTree>
    <p:extLst>
      <p:ext uri="{BB962C8B-B14F-4D97-AF65-F5344CB8AC3E}">
        <p14:creationId xmlns:p14="http://schemas.microsoft.com/office/powerpoint/2010/main" val="1630508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43866"/>
            <a:ext cx="8229600" cy="375284"/>
          </a:xfrm>
        </p:spPr>
        <p:txBody>
          <a:bodyPr>
            <a:noAutofit/>
          </a:bodyPr>
          <a:lstStyle/>
          <a:p>
            <a:r>
              <a:rPr lang="en-US" sz="2800" dirty="0"/>
              <a:t>HTML &amp; CSS for a table with a header, body, and footer</a:t>
            </a:r>
          </a:p>
        </p:txBody>
      </p:sp>
      <p:sp>
        <p:nvSpPr>
          <p:cNvPr id="2" name="Rectangle 1"/>
          <p:cNvSpPr/>
          <p:nvPr/>
        </p:nvSpPr>
        <p:spPr>
          <a:xfrm>
            <a:off x="514349" y="742950"/>
            <a:ext cx="4057651" cy="4293483"/>
          </a:xfrm>
          <a:prstGeom prst="rect">
            <a:avLst/>
          </a:prstGeom>
        </p:spPr>
        <p:txBody>
          <a:bodyPr wrap="square">
            <a:spAutoFit/>
          </a:bodyPr>
          <a:lstStyle/>
          <a:p>
            <a:r>
              <a:rPr lang="en-US" sz="1050" b="1" dirty="0">
                <a:latin typeface="Courier New" panose="02070309020205020404" pitchFamily="49" charset="0"/>
                <a:cs typeface="Courier New" panose="02070309020205020404" pitchFamily="49" charset="0"/>
              </a:rPr>
              <a:t>&lt;table&gt;</a:t>
            </a:r>
          </a:p>
          <a:p>
            <a:r>
              <a:rPr lang="en-US" sz="1050" b="1" dirty="0">
                <a:latin typeface="Courier New" panose="02070309020205020404" pitchFamily="49" charset="0"/>
                <a:cs typeface="Courier New" panose="02070309020205020404" pitchFamily="49" charset="0"/>
              </a:rPr>
              <a:t>    &lt;</a:t>
            </a:r>
            <a:r>
              <a:rPr lang="en-US" sz="1050" b="1" dirty="0" err="1">
                <a:latin typeface="Courier New" panose="02070309020205020404" pitchFamily="49" charset="0"/>
                <a:cs typeface="Courier New" panose="02070309020205020404" pitchFamily="49" charset="0"/>
              </a:rPr>
              <a:t>thead</a:t>
            </a:r>
            <a:r>
              <a:rPr lang="en-US" sz="1050" b="1" dirty="0">
                <a:latin typeface="Courier New" panose="02070309020205020404" pitchFamily="49" charset="0"/>
                <a:cs typeface="Courier New" panose="02070309020205020404" pitchFamily="49" charset="0"/>
              </a:rPr>
              <a:t>&gt;</a:t>
            </a:r>
          </a:p>
          <a:p>
            <a:r>
              <a:rPr lang="en-US" sz="1050" b="1" dirty="0">
                <a:latin typeface="Courier New" panose="02070309020205020404" pitchFamily="49" charset="0"/>
                <a:cs typeface="Courier New" panose="02070309020205020404" pitchFamily="49" charset="0"/>
              </a:rPr>
              <a:t>        &lt;</a:t>
            </a:r>
            <a:r>
              <a:rPr lang="en-US" sz="1050" b="1" dirty="0" err="1">
                <a:latin typeface="Courier New" panose="02070309020205020404" pitchFamily="49" charset="0"/>
                <a:cs typeface="Courier New" panose="02070309020205020404" pitchFamily="49" charset="0"/>
              </a:rPr>
              <a:t>tr</a:t>
            </a:r>
            <a:r>
              <a:rPr lang="en-US" sz="1050" b="1" dirty="0">
                <a:latin typeface="Courier New" panose="02070309020205020404" pitchFamily="49" charset="0"/>
                <a:cs typeface="Courier New" panose="02070309020205020404" pitchFamily="49" charset="0"/>
              </a:rPr>
              <a:t>&gt;</a:t>
            </a:r>
          </a:p>
          <a:p>
            <a:r>
              <a:rPr lang="en-US" sz="1050" b="1" dirty="0">
                <a:latin typeface="Courier New" panose="02070309020205020404" pitchFamily="49" charset="0"/>
                <a:cs typeface="Courier New" panose="02070309020205020404" pitchFamily="49" charset="0"/>
              </a:rPr>
              <a:t>            &lt;</a:t>
            </a:r>
            <a:r>
              <a:rPr lang="en-US" sz="1050" b="1" dirty="0" err="1">
                <a:latin typeface="Courier New" panose="02070309020205020404" pitchFamily="49" charset="0"/>
                <a:cs typeface="Courier New" panose="02070309020205020404" pitchFamily="49" charset="0"/>
              </a:rPr>
              <a:t>th</a:t>
            </a:r>
            <a:r>
              <a:rPr lang="en-US" sz="1050" b="1" dirty="0">
                <a:latin typeface="Courier New" panose="02070309020205020404" pitchFamily="49" charset="0"/>
                <a:cs typeface="Courier New" panose="02070309020205020404" pitchFamily="49" charset="0"/>
              </a:rPr>
              <a:t> class="left"&gt;Book&lt;/</a:t>
            </a:r>
            <a:r>
              <a:rPr lang="en-US" sz="1050" b="1" dirty="0" err="1">
                <a:latin typeface="Courier New" panose="02070309020205020404" pitchFamily="49" charset="0"/>
                <a:cs typeface="Courier New" panose="02070309020205020404" pitchFamily="49" charset="0"/>
              </a:rPr>
              <a:t>th</a:t>
            </a:r>
            <a:r>
              <a:rPr lang="en-US" sz="1050" b="1" dirty="0">
                <a:latin typeface="Courier New" panose="02070309020205020404" pitchFamily="49" charset="0"/>
                <a:cs typeface="Courier New" panose="02070309020205020404" pitchFamily="49" charset="0"/>
              </a:rPr>
              <a:t>&gt;</a:t>
            </a:r>
          </a:p>
          <a:p>
            <a:r>
              <a:rPr lang="en-US" sz="1050" b="1" dirty="0">
                <a:latin typeface="Courier New" panose="02070309020205020404" pitchFamily="49" charset="0"/>
                <a:cs typeface="Courier New" panose="02070309020205020404" pitchFamily="49" charset="0"/>
              </a:rPr>
              <a:t>            &lt;</a:t>
            </a:r>
            <a:r>
              <a:rPr lang="en-US" sz="1050" b="1" dirty="0" err="1">
                <a:latin typeface="Courier New" panose="02070309020205020404" pitchFamily="49" charset="0"/>
                <a:cs typeface="Courier New" panose="02070309020205020404" pitchFamily="49" charset="0"/>
              </a:rPr>
              <a:t>th</a:t>
            </a:r>
            <a:r>
              <a:rPr lang="en-US" sz="1050" b="1" dirty="0">
                <a:latin typeface="Courier New" panose="02070309020205020404" pitchFamily="49" charset="0"/>
                <a:cs typeface="Courier New" panose="02070309020205020404" pitchFamily="49" charset="0"/>
              </a:rPr>
              <a:t>&gt;Year published&lt;/</a:t>
            </a:r>
            <a:r>
              <a:rPr lang="en-US" sz="1050" b="1" dirty="0" err="1">
                <a:latin typeface="Courier New" panose="02070309020205020404" pitchFamily="49" charset="0"/>
                <a:cs typeface="Courier New" panose="02070309020205020404" pitchFamily="49" charset="0"/>
              </a:rPr>
              <a:t>th</a:t>
            </a:r>
            <a:r>
              <a:rPr lang="en-US" sz="1050" b="1" dirty="0">
                <a:latin typeface="Courier New" panose="02070309020205020404" pitchFamily="49" charset="0"/>
                <a:cs typeface="Courier New" panose="02070309020205020404" pitchFamily="49" charset="0"/>
              </a:rPr>
              <a:t>&gt;</a:t>
            </a:r>
          </a:p>
          <a:p>
            <a:r>
              <a:rPr lang="en-US" sz="1050" b="1" dirty="0">
                <a:latin typeface="Courier New" panose="02070309020205020404" pitchFamily="49" charset="0"/>
                <a:cs typeface="Courier New" panose="02070309020205020404" pitchFamily="49" charset="0"/>
              </a:rPr>
              <a:t>            &lt;</a:t>
            </a:r>
            <a:r>
              <a:rPr lang="en-US" sz="1050" b="1" dirty="0" err="1">
                <a:latin typeface="Courier New" panose="02070309020205020404" pitchFamily="49" charset="0"/>
                <a:cs typeface="Courier New" panose="02070309020205020404" pitchFamily="49" charset="0"/>
              </a:rPr>
              <a:t>th</a:t>
            </a:r>
            <a:r>
              <a:rPr lang="en-US" sz="1050" b="1" dirty="0">
                <a:latin typeface="Courier New" panose="02070309020205020404" pitchFamily="49" charset="0"/>
                <a:cs typeface="Courier New" panose="02070309020205020404" pitchFamily="49" charset="0"/>
              </a:rPr>
              <a:t>&gt;Total sales&lt;/</a:t>
            </a:r>
            <a:r>
              <a:rPr lang="en-US" sz="1050" b="1" dirty="0" err="1">
                <a:latin typeface="Courier New" panose="02070309020205020404" pitchFamily="49" charset="0"/>
                <a:cs typeface="Courier New" panose="02070309020205020404" pitchFamily="49" charset="0"/>
              </a:rPr>
              <a:t>th</a:t>
            </a:r>
            <a:r>
              <a:rPr lang="en-US" sz="1050" b="1" dirty="0">
                <a:latin typeface="Courier New" panose="02070309020205020404" pitchFamily="49" charset="0"/>
                <a:cs typeface="Courier New" panose="02070309020205020404" pitchFamily="49" charset="0"/>
              </a:rPr>
              <a:t>&gt;</a:t>
            </a:r>
          </a:p>
          <a:p>
            <a:r>
              <a:rPr lang="en-US" sz="1050" b="1" dirty="0">
                <a:latin typeface="Courier New" panose="02070309020205020404" pitchFamily="49" charset="0"/>
                <a:cs typeface="Courier New" panose="02070309020205020404" pitchFamily="49" charset="0"/>
              </a:rPr>
              <a:t>        &lt;/</a:t>
            </a:r>
            <a:r>
              <a:rPr lang="en-US" sz="1050" b="1" dirty="0" err="1">
                <a:latin typeface="Courier New" panose="02070309020205020404" pitchFamily="49" charset="0"/>
                <a:cs typeface="Courier New" panose="02070309020205020404" pitchFamily="49" charset="0"/>
              </a:rPr>
              <a:t>tr</a:t>
            </a:r>
            <a:r>
              <a:rPr lang="en-US" sz="1050" b="1" dirty="0">
                <a:latin typeface="Courier New" panose="02070309020205020404" pitchFamily="49" charset="0"/>
                <a:cs typeface="Courier New" panose="02070309020205020404" pitchFamily="49" charset="0"/>
              </a:rPr>
              <a:t>&gt;</a:t>
            </a:r>
          </a:p>
          <a:p>
            <a:r>
              <a:rPr lang="en-US" sz="1050" b="1" dirty="0">
                <a:latin typeface="Courier New" panose="02070309020205020404" pitchFamily="49" charset="0"/>
                <a:cs typeface="Courier New" panose="02070309020205020404" pitchFamily="49" charset="0"/>
              </a:rPr>
              <a:t>    &lt;/</a:t>
            </a:r>
            <a:r>
              <a:rPr lang="en-US" sz="1050" b="1" dirty="0" err="1">
                <a:latin typeface="Courier New" panose="02070309020205020404" pitchFamily="49" charset="0"/>
                <a:cs typeface="Courier New" panose="02070309020205020404" pitchFamily="49" charset="0"/>
              </a:rPr>
              <a:t>thead</a:t>
            </a:r>
            <a:r>
              <a:rPr lang="en-US" sz="1050" b="1" dirty="0">
                <a:latin typeface="Courier New" panose="02070309020205020404" pitchFamily="49" charset="0"/>
                <a:cs typeface="Courier New" panose="02070309020205020404" pitchFamily="49" charset="0"/>
              </a:rPr>
              <a:t>&gt;</a:t>
            </a:r>
          </a:p>
          <a:p>
            <a:r>
              <a:rPr lang="en-US" sz="1050" b="1" dirty="0">
                <a:latin typeface="Courier New" panose="02070309020205020404" pitchFamily="49" charset="0"/>
                <a:cs typeface="Courier New" panose="02070309020205020404" pitchFamily="49" charset="0"/>
              </a:rPr>
              <a:t>    &lt;</a:t>
            </a:r>
            <a:r>
              <a:rPr lang="en-US" sz="1050" b="1" dirty="0" err="1">
                <a:latin typeface="Courier New" panose="02070309020205020404" pitchFamily="49" charset="0"/>
                <a:cs typeface="Courier New" panose="02070309020205020404" pitchFamily="49" charset="0"/>
              </a:rPr>
              <a:t>tbody</a:t>
            </a:r>
            <a:r>
              <a:rPr lang="en-US" sz="1050" b="1" dirty="0">
                <a:latin typeface="Courier New" panose="02070309020205020404" pitchFamily="49" charset="0"/>
                <a:cs typeface="Courier New" panose="02070309020205020404" pitchFamily="49" charset="0"/>
              </a:rPr>
              <a:t>&gt;</a:t>
            </a:r>
          </a:p>
          <a:p>
            <a:r>
              <a:rPr lang="en-US" sz="1050" b="1" dirty="0">
                <a:latin typeface="Courier New" panose="02070309020205020404" pitchFamily="49" charset="0"/>
                <a:cs typeface="Courier New" panose="02070309020205020404" pitchFamily="49" charset="0"/>
              </a:rPr>
              <a:t>        &lt;</a:t>
            </a:r>
            <a:r>
              <a:rPr lang="en-US" sz="1050" b="1" dirty="0" err="1">
                <a:latin typeface="Courier New" panose="02070309020205020404" pitchFamily="49" charset="0"/>
                <a:cs typeface="Courier New" panose="02070309020205020404" pitchFamily="49" charset="0"/>
              </a:rPr>
              <a:t>tr</a:t>
            </a:r>
            <a:r>
              <a:rPr lang="en-US" sz="1050" b="1" dirty="0">
                <a:latin typeface="Courier New" panose="02070309020205020404" pitchFamily="49" charset="0"/>
                <a:cs typeface="Courier New" panose="02070309020205020404" pitchFamily="49" charset="0"/>
              </a:rPr>
              <a:t>&gt;</a:t>
            </a:r>
          </a:p>
          <a:p>
            <a:r>
              <a:rPr lang="en-US" sz="1050" b="1" dirty="0">
                <a:latin typeface="Courier New" panose="02070309020205020404" pitchFamily="49" charset="0"/>
                <a:cs typeface="Courier New" panose="02070309020205020404" pitchFamily="49" charset="0"/>
              </a:rPr>
              <a:t>            &lt;td class="left"&gt;PHP and MySQL&lt;/td&gt;</a:t>
            </a:r>
          </a:p>
          <a:p>
            <a:r>
              <a:rPr lang="en-US" sz="1050" b="1" dirty="0">
                <a:latin typeface="Courier New" panose="02070309020205020404" pitchFamily="49" charset="0"/>
                <a:cs typeface="Courier New" panose="02070309020205020404" pitchFamily="49" charset="0"/>
              </a:rPr>
              <a:t>            &lt;td&gt;2010&lt;/td&gt;</a:t>
            </a:r>
          </a:p>
          <a:p>
            <a:r>
              <a:rPr lang="en-US" sz="1050" b="1" dirty="0">
                <a:latin typeface="Courier New" panose="02070309020205020404" pitchFamily="49" charset="0"/>
                <a:cs typeface="Courier New" panose="02070309020205020404" pitchFamily="49" charset="0"/>
              </a:rPr>
              <a:t>            &lt;td&gt;$372,381&lt;/td&gt;</a:t>
            </a:r>
          </a:p>
          <a:p>
            <a:r>
              <a:rPr lang="en-US" sz="1050" b="1" dirty="0">
                <a:latin typeface="Courier New" panose="02070309020205020404" pitchFamily="49" charset="0"/>
                <a:cs typeface="Courier New" panose="02070309020205020404" pitchFamily="49" charset="0"/>
              </a:rPr>
              <a:t>        &lt;/</a:t>
            </a:r>
            <a:r>
              <a:rPr lang="en-US" sz="1050" b="1" dirty="0" err="1">
                <a:latin typeface="Courier New" panose="02070309020205020404" pitchFamily="49" charset="0"/>
                <a:cs typeface="Courier New" panose="02070309020205020404" pitchFamily="49" charset="0"/>
              </a:rPr>
              <a:t>tr</a:t>
            </a:r>
            <a:r>
              <a:rPr lang="en-US" sz="1050" b="1" dirty="0">
                <a:latin typeface="Courier New" panose="02070309020205020404" pitchFamily="49" charset="0"/>
                <a:cs typeface="Courier New" panose="02070309020205020404" pitchFamily="49" charset="0"/>
              </a:rPr>
              <a:t>&gt;</a:t>
            </a:r>
          </a:p>
          <a:p>
            <a:r>
              <a:rPr lang="en-US" sz="1050" b="1" dirty="0">
                <a:latin typeface="Courier New" panose="02070309020205020404" pitchFamily="49" charset="0"/>
                <a:cs typeface="Courier New" panose="02070309020205020404" pitchFamily="49" charset="0"/>
              </a:rPr>
              <a:t>        .</a:t>
            </a:r>
          </a:p>
          <a:p>
            <a:r>
              <a:rPr lang="en-US" sz="1050" b="1" dirty="0">
                <a:latin typeface="Courier New" panose="02070309020205020404" pitchFamily="49" charset="0"/>
                <a:cs typeface="Courier New" panose="02070309020205020404" pitchFamily="49" charset="0"/>
              </a:rPr>
              <a:t>        .</a:t>
            </a:r>
          </a:p>
          <a:p>
            <a:r>
              <a:rPr lang="en-US" sz="1050" b="1" dirty="0">
                <a:latin typeface="Courier New" panose="02070309020205020404" pitchFamily="49" charset="0"/>
                <a:cs typeface="Courier New" panose="02070309020205020404" pitchFamily="49" charset="0"/>
              </a:rPr>
              <a:t>    &lt;/</a:t>
            </a:r>
            <a:r>
              <a:rPr lang="en-US" sz="1050" b="1" dirty="0" err="1">
                <a:latin typeface="Courier New" panose="02070309020205020404" pitchFamily="49" charset="0"/>
                <a:cs typeface="Courier New" panose="02070309020205020404" pitchFamily="49" charset="0"/>
              </a:rPr>
              <a:t>tbody</a:t>
            </a:r>
            <a:r>
              <a:rPr lang="en-US" sz="1050" b="1" dirty="0">
                <a:latin typeface="Courier New" panose="02070309020205020404" pitchFamily="49" charset="0"/>
                <a:cs typeface="Courier New" panose="02070309020205020404" pitchFamily="49" charset="0"/>
              </a:rPr>
              <a:t>&gt;</a:t>
            </a:r>
          </a:p>
          <a:p>
            <a:r>
              <a:rPr lang="en-US" sz="1050" b="1" dirty="0">
                <a:latin typeface="Courier New" panose="02070309020205020404" pitchFamily="49" charset="0"/>
                <a:cs typeface="Courier New" panose="02070309020205020404" pitchFamily="49" charset="0"/>
              </a:rPr>
              <a:t>    &lt;</a:t>
            </a:r>
            <a:r>
              <a:rPr lang="en-US" sz="1050" b="1" dirty="0" err="1">
                <a:latin typeface="Courier New" panose="02070309020205020404" pitchFamily="49" charset="0"/>
                <a:cs typeface="Courier New" panose="02070309020205020404" pitchFamily="49" charset="0"/>
              </a:rPr>
              <a:t>tfoot</a:t>
            </a:r>
            <a:r>
              <a:rPr lang="en-US" sz="1050" b="1" dirty="0">
                <a:latin typeface="Courier New" panose="02070309020205020404" pitchFamily="49" charset="0"/>
                <a:cs typeface="Courier New" panose="02070309020205020404" pitchFamily="49" charset="0"/>
              </a:rPr>
              <a:t>&gt;</a:t>
            </a:r>
          </a:p>
          <a:p>
            <a:r>
              <a:rPr lang="en-US" sz="1050" b="1" dirty="0">
                <a:latin typeface="Courier New" panose="02070309020205020404" pitchFamily="49" charset="0"/>
                <a:cs typeface="Courier New" panose="02070309020205020404" pitchFamily="49" charset="0"/>
              </a:rPr>
              <a:t>        &lt;</a:t>
            </a:r>
            <a:r>
              <a:rPr lang="en-US" sz="1050" b="1" dirty="0" err="1">
                <a:latin typeface="Courier New" panose="02070309020205020404" pitchFamily="49" charset="0"/>
                <a:cs typeface="Courier New" panose="02070309020205020404" pitchFamily="49" charset="0"/>
              </a:rPr>
              <a:t>tr</a:t>
            </a:r>
            <a:r>
              <a:rPr lang="en-US" sz="1050" b="1" dirty="0">
                <a:latin typeface="Courier New" panose="02070309020205020404" pitchFamily="49" charset="0"/>
                <a:cs typeface="Courier New" panose="02070309020205020404" pitchFamily="49" charset="0"/>
              </a:rPr>
              <a:t>&gt;</a:t>
            </a:r>
          </a:p>
          <a:p>
            <a:r>
              <a:rPr lang="en-US" sz="1050" b="1" dirty="0">
                <a:latin typeface="Courier New" panose="02070309020205020404" pitchFamily="49" charset="0"/>
                <a:cs typeface="Courier New" panose="02070309020205020404" pitchFamily="49" charset="0"/>
              </a:rPr>
              <a:t>            &lt;</a:t>
            </a:r>
            <a:r>
              <a:rPr lang="en-US" sz="1050" b="1" dirty="0" err="1">
                <a:latin typeface="Courier New" panose="02070309020205020404" pitchFamily="49" charset="0"/>
                <a:cs typeface="Courier New" panose="02070309020205020404" pitchFamily="49" charset="0"/>
              </a:rPr>
              <a:t>th</a:t>
            </a:r>
            <a:r>
              <a:rPr lang="en-US" sz="1050" b="1" dirty="0">
                <a:latin typeface="Courier New" panose="02070309020205020404" pitchFamily="49" charset="0"/>
                <a:cs typeface="Courier New" panose="02070309020205020404" pitchFamily="49" charset="0"/>
              </a:rPr>
              <a:t> class="left"&gt;Total Sales&lt;/</a:t>
            </a:r>
            <a:r>
              <a:rPr lang="en-US" sz="1050" b="1" dirty="0" err="1">
                <a:latin typeface="Courier New" panose="02070309020205020404" pitchFamily="49" charset="0"/>
                <a:cs typeface="Courier New" panose="02070309020205020404" pitchFamily="49" charset="0"/>
              </a:rPr>
              <a:t>th</a:t>
            </a:r>
            <a:r>
              <a:rPr lang="en-US" sz="1050" b="1" dirty="0">
                <a:latin typeface="Courier New" panose="02070309020205020404" pitchFamily="49" charset="0"/>
                <a:cs typeface="Courier New" panose="02070309020205020404" pitchFamily="49" charset="0"/>
              </a:rPr>
              <a:t>&gt;</a:t>
            </a:r>
          </a:p>
          <a:p>
            <a:r>
              <a:rPr lang="en-US" sz="1050" b="1" dirty="0">
                <a:latin typeface="Courier New" panose="02070309020205020404" pitchFamily="49" charset="0"/>
                <a:cs typeface="Courier New" panose="02070309020205020404" pitchFamily="49" charset="0"/>
              </a:rPr>
              <a:t>            &lt;td&gt;&lt;/td&gt;</a:t>
            </a:r>
          </a:p>
          <a:p>
            <a:r>
              <a:rPr lang="en-US" sz="1050" b="1" dirty="0">
                <a:latin typeface="Courier New" panose="02070309020205020404" pitchFamily="49" charset="0"/>
                <a:cs typeface="Courier New" panose="02070309020205020404" pitchFamily="49" charset="0"/>
              </a:rPr>
              <a:t>            &lt;td&gt;$2,154,786&lt;/td&gt;</a:t>
            </a:r>
          </a:p>
          <a:p>
            <a:r>
              <a:rPr lang="en-US" sz="1050" b="1" dirty="0">
                <a:latin typeface="Courier New" panose="02070309020205020404" pitchFamily="49" charset="0"/>
                <a:cs typeface="Courier New" panose="02070309020205020404" pitchFamily="49" charset="0"/>
              </a:rPr>
              <a:t>         &lt;/</a:t>
            </a:r>
            <a:r>
              <a:rPr lang="en-US" sz="1050" b="1" dirty="0" err="1">
                <a:latin typeface="Courier New" panose="02070309020205020404" pitchFamily="49" charset="0"/>
                <a:cs typeface="Courier New" panose="02070309020205020404" pitchFamily="49" charset="0"/>
              </a:rPr>
              <a:t>tr</a:t>
            </a:r>
            <a:r>
              <a:rPr lang="en-US" sz="1050" b="1" dirty="0">
                <a:latin typeface="Courier New" panose="02070309020205020404" pitchFamily="49" charset="0"/>
                <a:cs typeface="Courier New" panose="02070309020205020404" pitchFamily="49" charset="0"/>
              </a:rPr>
              <a:t>&gt;</a:t>
            </a:r>
          </a:p>
          <a:p>
            <a:r>
              <a:rPr lang="en-US" sz="1050" b="1" dirty="0">
                <a:latin typeface="Courier New" panose="02070309020205020404" pitchFamily="49" charset="0"/>
                <a:cs typeface="Courier New" panose="02070309020205020404" pitchFamily="49" charset="0"/>
              </a:rPr>
              <a:t>    &lt;/</a:t>
            </a:r>
            <a:r>
              <a:rPr lang="en-US" sz="1050" b="1" dirty="0" err="1">
                <a:latin typeface="Courier New" panose="02070309020205020404" pitchFamily="49" charset="0"/>
                <a:cs typeface="Courier New" panose="02070309020205020404" pitchFamily="49" charset="0"/>
              </a:rPr>
              <a:t>tfoot</a:t>
            </a:r>
            <a:r>
              <a:rPr lang="en-US" sz="1050" b="1" dirty="0">
                <a:latin typeface="Courier New" panose="02070309020205020404" pitchFamily="49" charset="0"/>
                <a:cs typeface="Courier New" panose="02070309020205020404" pitchFamily="49" charset="0"/>
              </a:rPr>
              <a:t>&gt;</a:t>
            </a:r>
          </a:p>
          <a:p>
            <a:r>
              <a:rPr lang="en-US" sz="1050" b="1" dirty="0">
                <a:latin typeface="Courier New" panose="02070309020205020404" pitchFamily="49" charset="0"/>
                <a:cs typeface="Courier New" panose="02070309020205020404" pitchFamily="49" charset="0"/>
              </a:rPr>
              <a:t>&lt;/table&gt;</a:t>
            </a:r>
          </a:p>
          <a:p>
            <a:endParaRPr lang="en-US" sz="1050" b="1" dirty="0">
              <a:latin typeface="Courier New" panose="02070309020205020404" pitchFamily="49" charset="0"/>
              <a:cs typeface="Courier New" panose="02070309020205020404" pitchFamily="49" charset="0"/>
            </a:endParaRPr>
          </a:p>
        </p:txBody>
      </p:sp>
      <p:sp>
        <p:nvSpPr>
          <p:cNvPr id="4" name="Rectangle 3"/>
          <p:cNvSpPr/>
          <p:nvPr/>
        </p:nvSpPr>
        <p:spPr>
          <a:xfrm>
            <a:off x="4329953" y="895350"/>
            <a:ext cx="4572000" cy="430887"/>
          </a:xfrm>
          <a:prstGeom prst="rect">
            <a:avLst/>
          </a:prstGeom>
        </p:spPr>
        <p:txBody>
          <a:bodyPr>
            <a:spAutoFit/>
          </a:bodyPr>
          <a:lstStyle/>
          <a:p>
            <a:r>
              <a:rPr lang="en-US" sz="1100" b="1" dirty="0" err="1">
                <a:latin typeface="Courier New" panose="02070309020205020404" pitchFamily="49" charset="0"/>
                <a:cs typeface="Courier New" panose="02070309020205020404" pitchFamily="49" charset="0"/>
              </a:rPr>
              <a:t>thead</a:t>
            </a:r>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tfoot</a:t>
            </a:r>
            <a:r>
              <a:rPr lang="en-US" sz="1100" b="1" dirty="0">
                <a:latin typeface="Courier New" panose="02070309020205020404" pitchFamily="49" charset="0"/>
                <a:cs typeface="Courier New" panose="02070309020205020404" pitchFamily="49" charset="0"/>
              </a:rPr>
              <a:t> { background-color: aqua; }</a:t>
            </a:r>
          </a:p>
          <a:p>
            <a:r>
              <a:rPr lang="en-US" sz="1100" b="1" dirty="0" err="1">
                <a:latin typeface="Courier New" panose="02070309020205020404" pitchFamily="49" charset="0"/>
                <a:cs typeface="Courier New" panose="02070309020205020404" pitchFamily="49" charset="0"/>
              </a:rPr>
              <a:t>tfoot</a:t>
            </a:r>
            <a:r>
              <a:rPr lang="en-US" sz="1100" b="1" dirty="0">
                <a:latin typeface="Courier New" panose="02070309020205020404" pitchFamily="49" charset="0"/>
                <a:cs typeface="Courier New" panose="02070309020205020404" pitchFamily="49" charset="0"/>
              </a:rPr>
              <a:t> { font-weight: bold; }</a:t>
            </a:r>
          </a:p>
        </p:txBody>
      </p:sp>
      <p:sp>
        <p:nvSpPr>
          <p:cNvPr id="8" name="Rounded Rectangle 7">
            <a:hlinkClick r:id="rId3"/>
          </p:cNvPr>
          <p:cNvSpPr/>
          <p:nvPr/>
        </p:nvSpPr>
        <p:spPr>
          <a:xfrm>
            <a:off x="6423434" y="4095750"/>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7" name="Date Placeholder 6"/>
          <p:cNvSpPr>
            <a:spLocks noGrp="1"/>
          </p:cNvSpPr>
          <p:nvPr>
            <p:ph type="dt" sz="half" idx="10"/>
          </p:nvPr>
        </p:nvSpPr>
        <p:spPr/>
        <p:txBody>
          <a:bodyPr/>
          <a:lstStyle/>
          <a:p>
            <a:fld id="{0C73F747-F81C-4F04-8E2B-B955ECDBB63A}" type="datetime1">
              <a:rPr lang="en-US" smtClean="0"/>
              <a:t>1/22/2019</a:t>
            </a:fld>
            <a:endParaRPr lang="en-US"/>
          </a:p>
        </p:txBody>
      </p:sp>
      <p:sp>
        <p:nvSpPr>
          <p:cNvPr id="9" name="Footer Placeholder 8"/>
          <p:cNvSpPr>
            <a:spLocks noGrp="1"/>
          </p:cNvSpPr>
          <p:nvPr>
            <p:ph type="ftr" sz="quarter" idx="11"/>
          </p:nvPr>
        </p:nvSpPr>
        <p:spPr/>
        <p:txBody>
          <a:bodyPr/>
          <a:lstStyle/>
          <a:p>
            <a:r>
              <a:rPr lang="en-US"/>
              <a:t>Copyright © 2007 - 2019 Carl M. Burnett</a:t>
            </a:r>
          </a:p>
        </p:txBody>
      </p:sp>
      <p:sp>
        <p:nvSpPr>
          <p:cNvPr id="10" name="Slide Number Placeholder 9"/>
          <p:cNvSpPr>
            <a:spLocks noGrp="1"/>
          </p:cNvSpPr>
          <p:nvPr>
            <p:ph type="sldNum" sz="quarter" idx="12"/>
          </p:nvPr>
        </p:nvSpPr>
        <p:spPr/>
        <p:txBody>
          <a:bodyPr/>
          <a:lstStyle/>
          <a:p>
            <a:fld id="{3D46CBA2-ECE5-4BE9-B546-6761E0E67089}" type="slidenum">
              <a:rPr lang="en-US" smtClean="0"/>
              <a:t>25</a:t>
            </a:fld>
            <a:endParaRPr lang="en-US"/>
          </a:p>
        </p:txBody>
      </p:sp>
    </p:spTree>
    <p:extLst>
      <p:ext uri="{BB962C8B-B14F-4D97-AF65-F5344CB8AC3E}">
        <p14:creationId xmlns:p14="http://schemas.microsoft.com/office/powerpoint/2010/main" val="312408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28066"/>
            <a:ext cx="8229600" cy="424812"/>
          </a:xfrm>
        </p:spPr>
        <p:txBody>
          <a:bodyPr>
            <a:noAutofit/>
          </a:bodyPr>
          <a:lstStyle/>
          <a:p>
            <a:r>
              <a:rPr lang="en-US" sz="2800" dirty="0"/>
              <a:t>The Syntax for CSS3 structural pseudo-class selectors</a:t>
            </a:r>
          </a:p>
        </p:txBody>
      </p:sp>
      <p:sp>
        <p:nvSpPr>
          <p:cNvPr id="4" name="Content Placeholder 3"/>
          <p:cNvSpPr>
            <a:spLocks noGrp="1"/>
          </p:cNvSpPr>
          <p:nvPr>
            <p:ph idx="1"/>
          </p:nvPr>
        </p:nvSpPr>
        <p:spPr/>
        <p:txBody>
          <a:bodyPr/>
          <a:lstStyle/>
          <a:p>
            <a:endParaRPr lang="en-US"/>
          </a:p>
        </p:txBody>
      </p:sp>
      <p:graphicFrame>
        <p:nvGraphicFramePr>
          <p:cNvPr id="6" name="Content Placeholder 5"/>
          <p:cNvGraphicFramePr>
            <a:graphicFrameLocks/>
          </p:cNvGraphicFramePr>
          <p:nvPr>
            <p:extLst>
              <p:ext uri="{D42A27DB-BD31-4B8C-83A1-F6EECF244321}">
                <p14:modId xmlns:p14="http://schemas.microsoft.com/office/powerpoint/2010/main" val="1321514761"/>
              </p:ext>
            </p:extLst>
          </p:nvPr>
        </p:nvGraphicFramePr>
        <p:xfrm>
          <a:off x="479878" y="1047751"/>
          <a:ext cx="8184244" cy="1380753"/>
        </p:xfrm>
        <a:graphic>
          <a:graphicData uri="http://schemas.openxmlformats.org/drawingml/2006/table">
            <a:tbl>
              <a:tblPr firstRow="1" bandRow="1">
                <a:tableStyleId>{93296810-A885-4BE3-A3E7-6D5BEEA58F35}</a:tableStyleId>
              </a:tblPr>
              <a:tblGrid>
                <a:gridCol w="2758622">
                  <a:extLst>
                    <a:ext uri="{9D8B030D-6E8A-4147-A177-3AD203B41FA5}">
                      <a16:colId xmlns:a16="http://schemas.microsoft.com/office/drawing/2014/main" val="20000"/>
                    </a:ext>
                  </a:extLst>
                </a:gridCol>
                <a:gridCol w="5425622">
                  <a:extLst>
                    <a:ext uri="{9D8B030D-6E8A-4147-A177-3AD203B41FA5}">
                      <a16:colId xmlns:a16="http://schemas.microsoft.com/office/drawing/2014/main" val="20001"/>
                    </a:ext>
                  </a:extLst>
                </a:gridCol>
              </a:tblGrid>
              <a:tr h="263829">
                <a:tc>
                  <a:txBody>
                    <a:bodyPr/>
                    <a:lstStyle/>
                    <a:p>
                      <a:pPr algn="ctr"/>
                      <a:r>
                        <a:rPr lang="en-US" sz="1400" b="1" dirty="0">
                          <a:solidFill>
                            <a:schemeClr val="tx1"/>
                          </a:solidFill>
                          <a:latin typeface="+mj-lt"/>
                        </a:rPr>
                        <a:t>Element</a:t>
                      </a:r>
                    </a:p>
                  </a:txBody>
                  <a:tcPr marT="34290" marB="34290"/>
                </a:tc>
                <a:tc>
                  <a:txBody>
                    <a:bodyPr/>
                    <a:lstStyle/>
                    <a:p>
                      <a:pPr algn="ctr"/>
                      <a:r>
                        <a:rPr lang="en-US" sz="1400" b="1" dirty="0">
                          <a:solidFill>
                            <a:schemeClr val="tx1"/>
                          </a:solidFill>
                          <a:latin typeface="+mj-lt"/>
                        </a:rPr>
                        <a:t>Description</a:t>
                      </a:r>
                    </a:p>
                  </a:txBody>
                  <a:tcPr marT="34290" marB="34290"/>
                </a:tc>
                <a:extLst>
                  <a:ext uri="{0D108BD9-81ED-4DB2-BD59-A6C34878D82A}">
                    <a16:rowId xmlns:a16="http://schemas.microsoft.com/office/drawing/2014/main" val="10000"/>
                  </a:ext>
                </a:extLst>
              </a:tr>
              <a:tr h="244286">
                <a:tc>
                  <a:txBody>
                    <a:bodyPr/>
                    <a:lstStyle/>
                    <a:p>
                      <a:r>
                        <a:rPr lang="en-US" sz="1300" b="1" kern="1200" dirty="0">
                          <a:solidFill>
                            <a:schemeClr val="dk1"/>
                          </a:solidFill>
                          <a:effectLst/>
                          <a:latin typeface="+mj-lt"/>
                          <a:ea typeface="+mn-ea"/>
                          <a:cs typeface="Courier New" panose="02070309020205020404" pitchFamily="49" charset="0"/>
                        </a:rPr>
                        <a:t>:nth-child(n)</a:t>
                      </a: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nth child of parent</a:t>
                      </a:r>
                    </a:p>
                  </a:txBody>
                  <a:tcPr marT="34290" marB="34290" anchor="ctr"/>
                </a:tc>
                <a:extLst>
                  <a:ext uri="{0D108BD9-81ED-4DB2-BD59-A6C34878D82A}">
                    <a16:rowId xmlns:a16="http://schemas.microsoft.com/office/drawing/2014/main" val="10001"/>
                  </a:ext>
                </a:extLst>
              </a:tr>
              <a:tr h="244286">
                <a:tc>
                  <a:txBody>
                    <a:bodyPr/>
                    <a:lstStyle/>
                    <a:p>
                      <a:r>
                        <a:rPr lang="en-US" sz="1300" b="1" kern="1200" dirty="0">
                          <a:solidFill>
                            <a:schemeClr val="dk1"/>
                          </a:solidFill>
                          <a:effectLst/>
                          <a:latin typeface="+mj-lt"/>
                          <a:ea typeface="+mn-ea"/>
                          <a:cs typeface="Courier New" panose="02070309020205020404" pitchFamily="49" charset="0"/>
                        </a:rPr>
                        <a:t>:nth-last-child(n)</a:t>
                      </a: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nth child of parent counting backwards</a:t>
                      </a:r>
                    </a:p>
                  </a:txBody>
                  <a:tcPr marT="34290" marB="34290" anchor="ctr"/>
                </a:tc>
                <a:extLst>
                  <a:ext uri="{0D108BD9-81ED-4DB2-BD59-A6C34878D82A}">
                    <a16:rowId xmlns:a16="http://schemas.microsoft.com/office/drawing/2014/main" val="10002"/>
                  </a:ext>
                </a:extLst>
              </a:tr>
              <a:tr h="244286">
                <a:tc>
                  <a:txBody>
                    <a:bodyPr/>
                    <a:lstStyle/>
                    <a:p>
                      <a:r>
                        <a:rPr lang="en-US" sz="1300" b="1" kern="1200" dirty="0">
                          <a:solidFill>
                            <a:schemeClr val="dk1"/>
                          </a:solidFill>
                          <a:effectLst/>
                          <a:latin typeface="+mj-lt"/>
                          <a:ea typeface="+mn-ea"/>
                          <a:cs typeface="Courier New" panose="02070309020205020404" pitchFamily="49" charset="0"/>
                        </a:rPr>
                        <a:t>:nth-of-type(n)</a:t>
                      </a: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nth element of its type within the parent </a:t>
                      </a:r>
                    </a:p>
                  </a:txBody>
                  <a:tcPr marT="34290" marB="34290" anchor="ctr"/>
                </a:tc>
                <a:extLst>
                  <a:ext uri="{0D108BD9-81ED-4DB2-BD59-A6C34878D82A}">
                    <a16:rowId xmlns:a16="http://schemas.microsoft.com/office/drawing/2014/main" val="10003"/>
                  </a:ext>
                </a:extLst>
              </a:tr>
              <a:tr h="29871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1" kern="1200" dirty="0">
                          <a:solidFill>
                            <a:schemeClr val="dk1"/>
                          </a:solidFill>
                          <a:effectLst/>
                          <a:latin typeface="+mj-lt"/>
                          <a:ea typeface="+mn-ea"/>
                          <a:cs typeface="Courier New" panose="02070309020205020404" pitchFamily="49" charset="0"/>
                        </a:rPr>
                        <a:t>:nth-last-of-type(n)</a:t>
                      </a: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nth element of its type counting backwards</a:t>
                      </a:r>
                    </a:p>
                  </a:txBody>
                  <a:tcPr marT="34290" marB="34290" anchor="ctr"/>
                </a:tc>
                <a:extLst>
                  <a:ext uri="{0D108BD9-81ED-4DB2-BD59-A6C34878D82A}">
                    <a16:rowId xmlns:a16="http://schemas.microsoft.com/office/drawing/2014/main" val="10004"/>
                  </a:ext>
                </a:extLst>
              </a:tr>
            </a:tbl>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1940764443"/>
              </p:ext>
            </p:extLst>
          </p:nvPr>
        </p:nvGraphicFramePr>
        <p:xfrm>
          <a:off x="479878" y="2571750"/>
          <a:ext cx="8184244" cy="2154936"/>
        </p:xfrm>
        <a:graphic>
          <a:graphicData uri="http://schemas.openxmlformats.org/drawingml/2006/table">
            <a:tbl>
              <a:tblPr firstRow="1" bandRow="1">
                <a:tableStyleId>{93296810-A885-4BE3-A3E7-6D5BEEA58F35}</a:tableStyleId>
              </a:tblPr>
              <a:tblGrid>
                <a:gridCol w="2720522">
                  <a:extLst>
                    <a:ext uri="{9D8B030D-6E8A-4147-A177-3AD203B41FA5}">
                      <a16:colId xmlns:a16="http://schemas.microsoft.com/office/drawing/2014/main" val="20000"/>
                    </a:ext>
                  </a:extLst>
                </a:gridCol>
                <a:gridCol w="5463722">
                  <a:extLst>
                    <a:ext uri="{9D8B030D-6E8A-4147-A177-3AD203B41FA5}">
                      <a16:colId xmlns:a16="http://schemas.microsoft.com/office/drawing/2014/main" val="20001"/>
                    </a:ext>
                  </a:extLst>
                </a:gridCol>
              </a:tblGrid>
              <a:tr h="288036">
                <a:tc>
                  <a:txBody>
                    <a:bodyPr/>
                    <a:lstStyle/>
                    <a:p>
                      <a:pPr algn="ctr"/>
                      <a:r>
                        <a:rPr lang="en-US" sz="1400" b="1" dirty="0">
                          <a:solidFill>
                            <a:schemeClr val="tx1"/>
                          </a:solidFill>
                          <a:latin typeface="+mj-lt"/>
                        </a:rPr>
                        <a:t>Value</a:t>
                      </a:r>
                    </a:p>
                  </a:txBody>
                  <a:tcPr marT="34290" marB="34290"/>
                </a:tc>
                <a:tc>
                  <a:txBody>
                    <a:bodyPr/>
                    <a:lstStyle/>
                    <a:p>
                      <a:pPr algn="ctr"/>
                      <a:r>
                        <a:rPr lang="en-US" sz="1400" b="1" dirty="0">
                          <a:solidFill>
                            <a:schemeClr val="tx1"/>
                          </a:solidFill>
                          <a:latin typeface="+mj-lt"/>
                        </a:rPr>
                        <a:t>Description</a:t>
                      </a:r>
                    </a:p>
                  </a:txBody>
                  <a:tcPr marT="34290" marB="34290"/>
                </a:tc>
                <a:extLst>
                  <a:ext uri="{0D108BD9-81ED-4DB2-BD59-A6C34878D82A}">
                    <a16:rowId xmlns:a16="http://schemas.microsoft.com/office/drawing/2014/main" val="10000"/>
                  </a:ext>
                </a:extLst>
              </a:tr>
              <a:tr h="260604">
                <a:tc>
                  <a:txBody>
                    <a:bodyPr/>
                    <a:lstStyle/>
                    <a:p>
                      <a:r>
                        <a:rPr lang="en-US" sz="1300" b="1" kern="1200" dirty="0">
                          <a:solidFill>
                            <a:schemeClr val="dk1"/>
                          </a:solidFill>
                          <a:effectLst/>
                          <a:latin typeface="+mj-lt"/>
                          <a:ea typeface="+mn-ea"/>
                          <a:cs typeface="Courier New" panose="02070309020205020404" pitchFamily="49" charset="0"/>
                        </a:rPr>
                        <a:t>odd</a:t>
                      </a: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Every odd child or element</a:t>
                      </a:r>
                    </a:p>
                  </a:txBody>
                  <a:tcPr marT="34290" marB="34290"/>
                </a:tc>
                <a:extLst>
                  <a:ext uri="{0D108BD9-81ED-4DB2-BD59-A6C34878D82A}">
                    <a16:rowId xmlns:a16="http://schemas.microsoft.com/office/drawing/2014/main" val="10001"/>
                  </a:ext>
                </a:extLst>
              </a:tr>
              <a:tr h="260604">
                <a:tc>
                  <a:txBody>
                    <a:bodyPr/>
                    <a:lstStyle/>
                    <a:p>
                      <a:r>
                        <a:rPr lang="en-US" sz="1300" b="1" kern="1200" dirty="0">
                          <a:solidFill>
                            <a:schemeClr val="dk1"/>
                          </a:solidFill>
                          <a:effectLst/>
                          <a:latin typeface="+mj-lt"/>
                          <a:ea typeface="+mn-ea"/>
                          <a:cs typeface="Courier New" panose="02070309020205020404" pitchFamily="49" charset="0"/>
                        </a:rPr>
                        <a:t>even</a:t>
                      </a: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Every even child or element</a:t>
                      </a:r>
                    </a:p>
                  </a:txBody>
                  <a:tcPr marT="34290" marB="34290"/>
                </a:tc>
                <a:extLst>
                  <a:ext uri="{0D108BD9-81ED-4DB2-BD59-A6C34878D82A}">
                    <a16:rowId xmlns:a16="http://schemas.microsoft.com/office/drawing/2014/main" val="10002"/>
                  </a:ext>
                </a:extLst>
              </a:tr>
              <a:tr h="260604">
                <a:tc>
                  <a:txBody>
                    <a:bodyPr/>
                    <a:lstStyle/>
                    <a:p>
                      <a:r>
                        <a:rPr lang="en-US" sz="1300" b="1" kern="1200" dirty="0">
                          <a:solidFill>
                            <a:schemeClr val="dk1"/>
                          </a:solidFill>
                          <a:effectLst/>
                          <a:latin typeface="+mj-lt"/>
                          <a:ea typeface="+mn-ea"/>
                          <a:cs typeface="Courier New" panose="02070309020205020404" pitchFamily="49" charset="0"/>
                        </a:rPr>
                        <a:t>n</a:t>
                      </a: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Every nth child or element</a:t>
                      </a:r>
                    </a:p>
                  </a:txBody>
                  <a:tcPr marT="34290" marB="34290"/>
                </a:tc>
                <a:extLst>
                  <a:ext uri="{0D108BD9-81ED-4DB2-BD59-A6C34878D82A}">
                    <a16:rowId xmlns:a16="http://schemas.microsoft.com/office/drawing/2014/main" val="10003"/>
                  </a:ext>
                </a:extLst>
              </a:tr>
              <a:tr h="260604">
                <a:tc>
                  <a:txBody>
                    <a:bodyPr/>
                    <a:lstStyle/>
                    <a:p>
                      <a:r>
                        <a:rPr lang="en-US" sz="1300" b="1" kern="1200" dirty="0">
                          <a:solidFill>
                            <a:schemeClr val="dk1"/>
                          </a:solidFill>
                          <a:effectLst/>
                          <a:latin typeface="+mj-lt"/>
                          <a:ea typeface="+mn-ea"/>
                          <a:cs typeface="Courier New" panose="02070309020205020404" pitchFamily="49" charset="0"/>
                        </a:rPr>
                        <a:t>2n</a:t>
                      </a: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Same as even</a:t>
                      </a:r>
                    </a:p>
                  </a:txBody>
                  <a:tcPr marT="34290" marB="34290"/>
                </a:tc>
                <a:extLst>
                  <a:ext uri="{0D108BD9-81ED-4DB2-BD59-A6C34878D82A}">
                    <a16:rowId xmlns:a16="http://schemas.microsoft.com/office/drawing/2014/main" val="10004"/>
                  </a:ext>
                </a:extLst>
              </a:tr>
              <a:tr h="260604">
                <a:tc>
                  <a:txBody>
                    <a:bodyPr/>
                    <a:lstStyle/>
                    <a:p>
                      <a:r>
                        <a:rPr lang="en-US" sz="1300" b="1" kern="1200" dirty="0">
                          <a:solidFill>
                            <a:schemeClr val="dk1"/>
                          </a:solidFill>
                          <a:effectLst/>
                          <a:latin typeface="+mj-lt"/>
                          <a:ea typeface="+mn-ea"/>
                          <a:cs typeface="Courier New" panose="02070309020205020404" pitchFamily="49" charset="0"/>
                        </a:rPr>
                        <a:t>3n</a:t>
                      </a: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Every third child or element (3,6,9…..)</a:t>
                      </a:r>
                    </a:p>
                  </a:txBody>
                  <a:tcPr marT="34290" marB="34290"/>
                </a:tc>
                <a:extLst>
                  <a:ext uri="{0D108BD9-81ED-4DB2-BD59-A6C34878D82A}">
                    <a16:rowId xmlns:a16="http://schemas.microsoft.com/office/drawing/2014/main" val="10005"/>
                  </a:ext>
                </a:extLst>
              </a:tr>
              <a:tr h="260604">
                <a:tc>
                  <a:txBody>
                    <a:bodyPr/>
                    <a:lstStyle/>
                    <a:p>
                      <a:r>
                        <a:rPr lang="en-US" sz="1300" b="1" kern="1200" dirty="0">
                          <a:solidFill>
                            <a:schemeClr val="dk1"/>
                          </a:solidFill>
                          <a:effectLst/>
                          <a:latin typeface="+mj-lt"/>
                          <a:ea typeface="+mn-ea"/>
                          <a:cs typeface="Courier New" panose="02070309020205020404" pitchFamily="49" charset="0"/>
                        </a:rPr>
                        <a:t>2n+1</a:t>
                      </a: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Same as odd</a:t>
                      </a:r>
                    </a:p>
                  </a:txBody>
                  <a:tcPr marT="34290" marB="34290"/>
                </a:tc>
                <a:extLst>
                  <a:ext uri="{0D108BD9-81ED-4DB2-BD59-A6C34878D82A}">
                    <a16:rowId xmlns:a16="http://schemas.microsoft.com/office/drawing/2014/main" val="10006"/>
                  </a:ext>
                </a:extLst>
              </a:tr>
              <a:tr h="26060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1" kern="1200" dirty="0">
                          <a:solidFill>
                            <a:schemeClr val="dk1"/>
                          </a:solidFill>
                          <a:effectLst/>
                          <a:latin typeface="+mj-lt"/>
                          <a:ea typeface="+mn-ea"/>
                          <a:cs typeface="Courier New" panose="02070309020205020404" pitchFamily="49" charset="0"/>
                        </a:rPr>
                        <a:t>3n+1</a:t>
                      </a: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Every third child or element  starting with 1 (1, 4, 7, ……)</a:t>
                      </a:r>
                    </a:p>
                  </a:txBody>
                  <a:tcPr marT="34290" marB="34290"/>
                </a:tc>
                <a:extLst>
                  <a:ext uri="{0D108BD9-81ED-4DB2-BD59-A6C34878D82A}">
                    <a16:rowId xmlns:a16="http://schemas.microsoft.com/office/drawing/2014/main" val="10007"/>
                  </a:ext>
                </a:extLst>
              </a:tr>
            </a:tbl>
          </a:graphicData>
        </a:graphic>
      </p:graphicFrame>
      <p:sp>
        <p:nvSpPr>
          <p:cNvPr id="5" name="Date Placeholder 4"/>
          <p:cNvSpPr>
            <a:spLocks noGrp="1"/>
          </p:cNvSpPr>
          <p:nvPr>
            <p:ph type="dt" sz="half" idx="10"/>
          </p:nvPr>
        </p:nvSpPr>
        <p:spPr/>
        <p:txBody>
          <a:bodyPr/>
          <a:lstStyle/>
          <a:p>
            <a:fld id="{71F138AF-B6B7-4D60-977C-FBD321B6CDB8}" type="datetime1">
              <a:rPr lang="en-US" smtClean="0"/>
              <a:t>1/22/2019</a:t>
            </a:fld>
            <a:endParaRPr lang="en-US"/>
          </a:p>
        </p:txBody>
      </p:sp>
      <p:sp>
        <p:nvSpPr>
          <p:cNvPr id="8" name="Footer Placeholder 7"/>
          <p:cNvSpPr>
            <a:spLocks noGrp="1"/>
          </p:cNvSpPr>
          <p:nvPr>
            <p:ph type="ftr" sz="quarter" idx="11"/>
          </p:nvPr>
        </p:nvSpPr>
        <p:spPr/>
        <p:txBody>
          <a:bodyPr/>
          <a:lstStyle/>
          <a:p>
            <a:r>
              <a:rPr lang="en-US"/>
              <a:t>Copyright © 2007 - 2019 Carl M. Burnett</a:t>
            </a:r>
          </a:p>
        </p:txBody>
      </p:sp>
      <p:sp>
        <p:nvSpPr>
          <p:cNvPr id="9" name="Slide Number Placeholder 8"/>
          <p:cNvSpPr>
            <a:spLocks noGrp="1"/>
          </p:cNvSpPr>
          <p:nvPr>
            <p:ph type="sldNum" sz="quarter" idx="12"/>
          </p:nvPr>
        </p:nvSpPr>
        <p:spPr/>
        <p:txBody>
          <a:bodyPr/>
          <a:lstStyle/>
          <a:p>
            <a:fld id="{3D46CBA2-ECE5-4BE9-B546-6761E0E67089}" type="slidenum">
              <a:rPr lang="en-US" smtClean="0"/>
              <a:t>26</a:t>
            </a:fld>
            <a:endParaRPr lang="en-US"/>
          </a:p>
        </p:txBody>
      </p:sp>
    </p:spTree>
    <p:extLst>
      <p:ext uri="{BB962C8B-B14F-4D97-AF65-F5344CB8AC3E}">
        <p14:creationId xmlns:p14="http://schemas.microsoft.com/office/powerpoint/2010/main" val="3302523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CSS3 for formatting a table without using classes</a:t>
            </a:r>
          </a:p>
        </p:txBody>
      </p:sp>
      <p:sp>
        <p:nvSpPr>
          <p:cNvPr id="6" name="Rounded Rectangle 5">
            <a:hlinkClick r:id="rId3"/>
          </p:cNvPr>
          <p:cNvSpPr/>
          <p:nvPr/>
        </p:nvSpPr>
        <p:spPr>
          <a:xfrm>
            <a:off x="6423434" y="4019550"/>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2" name="Rectangle 1"/>
          <p:cNvSpPr/>
          <p:nvPr/>
        </p:nvSpPr>
        <p:spPr>
          <a:xfrm>
            <a:off x="466725" y="1551774"/>
            <a:ext cx="5334000" cy="1569660"/>
          </a:xfrm>
          <a:prstGeom prst="rect">
            <a:avLst/>
          </a:prstGeom>
        </p:spPr>
        <p:txBody>
          <a:bodyPr wrap="square">
            <a:spAutoFit/>
          </a:bodyPr>
          <a:lstStyle/>
          <a:p>
            <a:r>
              <a:rPr lang="en-US" sz="1600" b="1" dirty="0" err="1">
                <a:latin typeface="Courier New" panose="02070309020205020404" pitchFamily="49" charset="0"/>
                <a:cs typeface="Courier New" panose="02070309020205020404" pitchFamily="49" charset="0"/>
              </a:rPr>
              <a:t>th:first-child</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td:first-child</a:t>
            </a:r>
            <a:r>
              <a:rPr lang="en-US" sz="1600" b="1" dirty="0">
                <a:latin typeface="Courier New" panose="02070309020205020404" pitchFamily="49" charset="0"/>
                <a:cs typeface="Courier New" panose="02070309020205020404" pitchFamily="49" charset="0"/>
              </a:rPr>
              <a:t> { </a:t>
            </a:r>
          </a:p>
          <a:p>
            <a:r>
              <a:rPr lang="en-US" sz="1600" b="1" dirty="0">
                <a:latin typeface="Courier New" panose="02070309020205020404" pitchFamily="49" charset="0"/>
                <a:cs typeface="Courier New" panose="02070309020205020404" pitchFamily="49" charset="0"/>
              </a:rPr>
              <a:t>    text-align: left; }</a:t>
            </a:r>
          </a:p>
          <a:p>
            <a:r>
              <a:rPr lang="en-US" sz="1600" b="1" dirty="0" err="1">
                <a:latin typeface="Courier New" panose="02070309020205020404" pitchFamily="49" charset="0"/>
                <a:cs typeface="Courier New" panose="02070309020205020404" pitchFamily="49" charset="0"/>
              </a:rPr>
              <a:t>th:nth-child</a:t>
            </a:r>
            <a:r>
              <a:rPr lang="en-US" sz="1600" b="1" dirty="0">
                <a:latin typeface="Courier New" panose="02070309020205020404" pitchFamily="49" charset="0"/>
                <a:cs typeface="Courier New" panose="02070309020205020404" pitchFamily="49" charset="0"/>
              </a:rPr>
              <a:t>(2), </a:t>
            </a:r>
            <a:r>
              <a:rPr lang="en-US" sz="1600" b="1" dirty="0" err="1">
                <a:latin typeface="Courier New" panose="02070309020205020404" pitchFamily="49" charset="0"/>
                <a:cs typeface="Courier New" panose="02070309020205020404" pitchFamily="49" charset="0"/>
              </a:rPr>
              <a:t>td:nth-child</a:t>
            </a:r>
            <a:r>
              <a:rPr lang="en-US" sz="1600" b="1" dirty="0">
                <a:latin typeface="Courier New" panose="02070309020205020404" pitchFamily="49" charset="0"/>
                <a:cs typeface="Courier New" panose="02070309020205020404" pitchFamily="49" charset="0"/>
              </a:rPr>
              <a:t>(2) { </a:t>
            </a:r>
          </a:p>
          <a:p>
            <a:r>
              <a:rPr lang="en-US" sz="1600" b="1" dirty="0">
                <a:latin typeface="Courier New" panose="02070309020205020404" pitchFamily="49" charset="0"/>
                <a:cs typeface="Courier New" panose="02070309020205020404" pitchFamily="49" charset="0"/>
              </a:rPr>
              <a:t>    text-align: center; }</a:t>
            </a:r>
          </a:p>
          <a:p>
            <a:r>
              <a:rPr lang="en-US" sz="1600" b="1" dirty="0" err="1">
                <a:latin typeface="Courier New" panose="02070309020205020404" pitchFamily="49" charset="0"/>
                <a:cs typeface="Courier New" panose="02070309020205020404" pitchFamily="49" charset="0"/>
              </a:rPr>
              <a:t>tbody</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tr:nth-child</a:t>
            </a:r>
            <a:r>
              <a:rPr lang="en-US" sz="1600" b="1" dirty="0">
                <a:latin typeface="Courier New" panose="02070309020205020404" pitchFamily="49" charset="0"/>
                <a:cs typeface="Courier New" panose="02070309020205020404" pitchFamily="49" charset="0"/>
              </a:rPr>
              <a:t>(even) { </a:t>
            </a:r>
          </a:p>
          <a:p>
            <a:r>
              <a:rPr lang="en-US" sz="1600" b="1" dirty="0">
                <a:latin typeface="Courier New" panose="02070309020205020404" pitchFamily="49" charset="0"/>
                <a:cs typeface="Courier New" panose="02070309020205020404" pitchFamily="49" charset="0"/>
              </a:rPr>
              <a:t>    background-color: silver; }</a:t>
            </a:r>
          </a:p>
        </p:txBody>
      </p:sp>
      <p:sp>
        <p:nvSpPr>
          <p:cNvPr id="5" name="Date Placeholder 4"/>
          <p:cNvSpPr>
            <a:spLocks noGrp="1"/>
          </p:cNvSpPr>
          <p:nvPr>
            <p:ph type="dt" sz="half" idx="10"/>
          </p:nvPr>
        </p:nvSpPr>
        <p:spPr/>
        <p:txBody>
          <a:bodyPr/>
          <a:lstStyle/>
          <a:p>
            <a:fld id="{0988B202-8214-42EB-A06D-EEA4DD94885E}" type="datetime1">
              <a:rPr lang="en-US" smtClean="0"/>
              <a:t>1/22/2019</a:t>
            </a:fld>
            <a:endParaRPr lang="en-US"/>
          </a:p>
        </p:txBody>
      </p:sp>
      <p:sp>
        <p:nvSpPr>
          <p:cNvPr id="7" name="Footer Placeholder 6"/>
          <p:cNvSpPr>
            <a:spLocks noGrp="1"/>
          </p:cNvSpPr>
          <p:nvPr>
            <p:ph type="ftr" sz="quarter" idx="11"/>
          </p:nvPr>
        </p:nvSpPr>
        <p:spPr/>
        <p:txBody>
          <a:bodyPr/>
          <a:lstStyle/>
          <a:p>
            <a:r>
              <a:rPr lang="en-US"/>
              <a:t>Copyright © 2007 - 2019 Carl M. Burnett</a:t>
            </a:r>
          </a:p>
        </p:txBody>
      </p:sp>
      <p:sp>
        <p:nvSpPr>
          <p:cNvPr id="8" name="Slide Number Placeholder 7"/>
          <p:cNvSpPr>
            <a:spLocks noGrp="1"/>
          </p:cNvSpPr>
          <p:nvPr>
            <p:ph type="sldNum" sz="quarter" idx="12"/>
          </p:nvPr>
        </p:nvSpPr>
        <p:spPr/>
        <p:txBody>
          <a:bodyPr/>
          <a:lstStyle/>
          <a:p>
            <a:fld id="{3D46CBA2-ECE5-4BE9-B546-6761E0E67089}" type="slidenum">
              <a:rPr lang="en-US" smtClean="0"/>
              <a:t>27</a:t>
            </a:fld>
            <a:endParaRPr lang="en-US"/>
          </a:p>
        </p:txBody>
      </p:sp>
    </p:spTree>
    <p:extLst>
      <p:ext uri="{BB962C8B-B14F-4D97-AF65-F5344CB8AC3E}">
        <p14:creationId xmlns:p14="http://schemas.microsoft.com/office/powerpoint/2010/main" val="16324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95468"/>
            <a:ext cx="4867891" cy="1846659"/>
          </a:xfrm>
          <a:prstGeom prst="rect">
            <a:avLst/>
          </a:prstGeom>
        </p:spPr>
        <p:txBody>
          <a:bodyPr wrap="square">
            <a:spAutoFit/>
          </a:bodyPr>
          <a:lstStyle/>
          <a:p>
            <a:r>
              <a:rPr lang="en-US" b="1" dirty="0">
                <a:solidFill>
                  <a:schemeClr val="accent3">
                    <a:lumMod val="50000"/>
                  </a:schemeClr>
                </a:solidFill>
                <a:effectLst>
                  <a:outerShdw blurRad="38100" dist="38100" dir="2700000" algn="tl">
                    <a:srgbClr val="000000">
                      <a:alpha val="43137"/>
                    </a:srgbClr>
                  </a:outerShdw>
                </a:effectLst>
                <a:latin typeface="+mj-lt"/>
              </a:rPr>
              <a:t>The HTML for the figure and </a:t>
            </a:r>
            <a:r>
              <a:rPr lang="en-US" b="1" dirty="0" err="1">
                <a:solidFill>
                  <a:schemeClr val="accent3">
                    <a:lumMod val="50000"/>
                  </a:schemeClr>
                </a:solidFill>
                <a:effectLst>
                  <a:outerShdw blurRad="38100" dist="38100" dir="2700000" algn="tl">
                    <a:srgbClr val="000000">
                      <a:alpha val="43137"/>
                    </a:srgbClr>
                  </a:outerShdw>
                </a:effectLst>
                <a:latin typeface="+mj-lt"/>
              </a:rPr>
              <a:t>figcaption</a:t>
            </a:r>
            <a:r>
              <a:rPr lang="en-US" b="1" dirty="0">
                <a:solidFill>
                  <a:schemeClr val="accent3">
                    <a:lumMod val="50000"/>
                  </a:schemeClr>
                </a:solidFill>
                <a:effectLst>
                  <a:outerShdw blurRad="38100" dist="38100" dir="2700000" algn="tl">
                    <a:srgbClr val="000000">
                      <a:alpha val="43137"/>
                    </a:srgbClr>
                  </a:outerShdw>
                </a:effectLst>
                <a:latin typeface="+mj-lt"/>
              </a:rPr>
              <a:t> elements</a:t>
            </a:r>
          </a:p>
          <a:p>
            <a:br>
              <a:rPr lang="en-US" sz="1200" b="1" dirty="0">
                <a:latin typeface="Courier New" panose="02070309020205020404" pitchFamily="49" charset="0"/>
                <a:cs typeface="Courier New" panose="02070309020205020404" pitchFamily="49" charset="0"/>
              </a:rPr>
            </a:br>
            <a:r>
              <a:rPr lang="en-US" sz="1200" b="1" dirty="0">
                <a:latin typeface="Courier New" panose="02070309020205020404" pitchFamily="49" charset="0"/>
                <a:cs typeface="Courier New" panose="02070309020205020404" pitchFamily="49" charset="0"/>
              </a:rPr>
              <a:t>&lt;figure&gt;</a:t>
            </a:r>
          </a:p>
          <a:p>
            <a:r>
              <a:rPr lang="en-US" sz="1200" b="1" dirty="0">
                <a:latin typeface="Courier New" panose="02070309020205020404" pitchFamily="49" charset="0"/>
                <a:cs typeface="Courier New" panose="02070309020205020404" pitchFamily="49" charset="0"/>
              </a:rPr>
              <a:t>    &lt;</a:t>
            </a:r>
            <a:r>
              <a:rPr lang="en-US" sz="1200" b="1" dirty="0" err="1">
                <a:latin typeface="Courier New" panose="02070309020205020404" pitchFamily="49" charset="0"/>
                <a:cs typeface="Courier New" panose="02070309020205020404" pitchFamily="49" charset="0"/>
              </a:rPr>
              <a:t>figcaption</a:t>
            </a:r>
            <a:r>
              <a:rPr lang="en-US" sz="1200" b="1" dirty="0">
                <a:latin typeface="Courier New" panose="02070309020205020404" pitchFamily="49" charset="0"/>
                <a:cs typeface="Courier New" panose="02070309020205020404" pitchFamily="49" charset="0"/>
              </a:rPr>
              <a:t>&gt;Total Sales by Book&lt;/</a:t>
            </a:r>
            <a:r>
              <a:rPr lang="en-US" sz="1200" b="1" dirty="0" err="1">
                <a:latin typeface="Courier New" panose="02070309020205020404" pitchFamily="49" charset="0"/>
                <a:cs typeface="Courier New" panose="02070309020205020404" pitchFamily="49" charset="0"/>
              </a:rPr>
              <a:t>figcaption</a:t>
            </a:r>
            <a:r>
              <a:rPr lang="en-US" sz="1200" b="1" dirty="0">
                <a:latin typeface="Courier New" panose="02070309020205020404" pitchFamily="49" charset="0"/>
                <a:cs typeface="Courier New" panose="02070309020205020404" pitchFamily="49" charset="0"/>
              </a:rPr>
              <a:t>&gt;</a:t>
            </a:r>
          </a:p>
          <a:p>
            <a:r>
              <a:rPr lang="en-US" sz="1200" b="1" dirty="0">
                <a:latin typeface="Courier New" panose="02070309020205020404" pitchFamily="49" charset="0"/>
                <a:cs typeface="Courier New" panose="02070309020205020404" pitchFamily="49" charset="0"/>
              </a:rPr>
              <a:t>    &lt;table&gt;</a:t>
            </a:r>
          </a:p>
          <a:p>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&lt;/table&gt;</a:t>
            </a:r>
          </a:p>
          <a:p>
            <a:r>
              <a:rPr lang="en-US" sz="1200" b="1" dirty="0">
                <a:latin typeface="Courier New" panose="02070309020205020404" pitchFamily="49" charset="0"/>
                <a:cs typeface="Courier New" panose="02070309020205020404" pitchFamily="49" charset="0"/>
              </a:rPr>
              <a:t>&lt;/figure&gt;</a:t>
            </a:r>
          </a:p>
        </p:txBody>
      </p:sp>
      <p:sp>
        <p:nvSpPr>
          <p:cNvPr id="3" name="Rectangle 2"/>
          <p:cNvSpPr/>
          <p:nvPr/>
        </p:nvSpPr>
        <p:spPr>
          <a:xfrm>
            <a:off x="5046407" y="695468"/>
            <a:ext cx="3478161" cy="3970318"/>
          </a:xfrm>
          <a:prstGeom prst="rect">
            <a:avLst/>
          </a:prstGeom>
        </p:spPr>
        <p:txBody>
          <a:bodyPr wrap="square">
            <a:spAutoFit/>
          </a:bodyPr>
          <a:lstStyle/>
          <a:p>
            <a:r>
              <a:rPr lang="en-US" b="1" dirty="0">
                <a:solidFill>
                  <a:schemeClr val="accent3">
                    <a:lumMod val="50000"/>
                  </a:schemeClr>
                </a:solidFill>
                <a:effectLst>
                  <a:outerShdw blurRad="38100" dist="38100" dir="2700000" algn="tl">
                    <a:srgbClr val="000000">
                      <a:alpha val="43137"/>
                    </a:srgbClr>
                  </a:outerShdw>
                </a:effectLst>
                <a:latin typeface="+mj-lt"/>
              </a:rPr>
              <a:t>The CSS for the figure and </a:t>
            </a:r>
            <a:br>
              <a:rPr lang="en-US" b="1" dirty="0">
                <a:solidFill>
                  <a:schemeClr val="accent3">
                    <a:lumMod val="50000"/>
                  </a:schemeClr>
                </a:solidFill>
                <a:effectLst>
                  <a:outerShdw blurRad="38100" dist="38100" dir="2700000" algn="tl">
                    <a:srgbClr val="000000">
                      <a:alpha val="43137"/>
                    </a:srgbClr>
                  </a:outerShdw>
                </a:effectLst>
                <a:latin typeface="+mj-lt"/>
              </a:rPr>
            </a:br>
            <a:r>
              <a:rPr lang="en-US" b="1" dirty="0" err="1">
                <a:solidFill>
                  <a:schemeClr val="accent3">
                    <a:lumMod val="50000"/>
                  </a:schemeClr>
                </a:solidFill>
                <a:effectLst>
                  <a:outerShdw blurRad="38100" dist="38100" dir="2700000" algn="tl">
                    <a:srgbClr val="000000">
                      <a:alpha val="43137"/>
                    </a:srgbClr>
                  </a:outerShdw>
                </a:effectLst>
                <a:latin typeface="+mj-lt"/>
              </a:rPr>
              <a:t>figcaption</a:t>
            </a:r>
            <a:r>
              <a:rPr lang="en-US" b="1" dirty="0">
                <a:solidFill>
                  <a:schemeClr val="accent3">
                    <a:lumMod val="50000"/>
                  </a:schemeClr>
                </a:solidFill>
                <a:effectLst>
                  <a:outerShdw blurRad="38100" dist="38100" dir="2700000" algn="tl">
                    <a:srgbClr val="000000">
                      <a:alpha val="43137"/>
                    </a:srgbClr>
                  </a:outerShdw>
                </a:effectLst>
                <a:latin typeface="+mj-lt"/>
              </a:rPr>
              <a:t> elements</a:t>
            </a:r>
            <a:endParaRPr lang="en-US" sz="1600" b="1" dirty="0">
              <a:solidFill>
                <a:schemeClr val="accent3">
                  <a:lumMod val="50000"/>
                </a:schemeClr>
              </a:solidFill>
              <a:effectLst>
                <a:outerShdw blurRad="38100" dist="38100" dir="2700000" algn="tl">
                  <a:srgbClr val="000000">
                    <a:alpha val="43137"/>
                  </a:srgbClr>
                </a:outerShdw>
              </a:effectLst>
              <a:latin typeface="+mj-lt"/>
            </a:endParaRPr>
          </a:p>
          <a:p>
            <a:br>
              <a:rPr lang="en-US" sz="1200" b="1" dirty="0">
                <a:solidFill>
                  <a:schemeClr val="accent3">
                    <a:lumMod val="50000"/>
                  </a:schemeClr>
                </a:solidFill>
                <a:effectLst>
                  <a:outerShdw blurRad="38100" dist="38100" dir="2700000" algn="tl">
                    <a:srgbClr val="000000">
                      <a:alpha val="43137"/>
                    </a:srgbClr>
                  </a:outerShdw>
                </a:effectLst>
                <a:latin typeface="+mj-lt"/>
                <a:cs typeface="Courier New" panose="02070309020205020404" pitchFamily="49" charset="0"/>
              </a:rPr>
            </a:br>
            <a:r>
              <a:rPr lang="en-US" sz="1200" b="1" dirty="0">
                <a:latin typeface="Courier New" panose="02070309020205020404" pitchFamily="49" charset="0"/>
                <a:cs typeface="Courier New" panose="02070309020205020404" pitchFamily="49" charset="0"/>
              </a:rPr>
              <a:t>figure, </a:t>
            </a:r>
            <a:r>
              <a:rPr lang="en-US" sz="1200" b="1" dirty="0" err="1">
                <a:latin typeface="Courier New" panose="02070309020205020404" pitchFamily="49" charset="0"/>
                <a:cs typeface="Courier New" panose="02070309020205020404" pitchFamily="49" charset="0"/>
              </a:rPr>
              <a:t>figcaption</a:t>
            </a:r>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margin: 0;</a:t>
            </a:r>
          </a:p>
          <a:p>
            <a:r>
              <a:rPr lang="en-US" sz="1200" b="1" dirty="0">
                <a:latin typeface="Courier New" panose="02070309020205020404" pitchFamily="49" charset="0"/>
                <a:cs typeface="Courier New" panose="02070309020205020404" pitchFamily="49" charset="0"/>
              </a:rPr>
              <a:t>    padding: 0; }</a:t>
            </a:r>
          </a:p>
          <a:p>
            <a:r>
              <a:rPr lang="en-US" sz="1200" b="1" dirty="0">
                <a:latin typeface="Courier New" panose="02070309020205020404" pitchFamily="49" charset="0"/>
                <a:cs typeface="Courier New" panose="02070309020205020404" pitchFamily="49" charset="0"/>
              </a:rPr>
              <a:t>figure {</a:t>
            </a:r>
          </a:p>
          <a:p>
            <a:r>
              <a:rPr lang="en-US" sz="1200" b="1" dirty="0">
                <a:latin typeface="Courier New" panose="02070309020205020404" pitchFamily="49" charset="0"/>
                <a:cs typeface="Courier New" panose="02070309020205020404" pitchFamily="49" charset="0"/>
              </a:rPr>
              <a:t>    border: 1px solid black;</a:t>
            </a:r>
          </a:p>
          <a:p>
            <a:r>
              <a:rPr lang="en-US" sz="1200" b="1" dirty="0">
                <a:latin typeface="Courier New" panose="02070309020205020404" pitchFamily="49" charset="0"/>
                <a:cs typeface="Courier New" panose="02070309020205020404" pitchFamily="49" charset="0"/>
              </a:rPr>
              <a:t>    width: 450px;</a:t>
            </a:r>
          </a:p>
          <a:p>
            <a:r>
              <a:rPr lang="en-US" sz="1200" b="1" dirty="0">
                <a:latin typeface="Courier New" panose="02070309020205020404" pitchFamily="49" charset="0"/>
                <a:cs typeface="Courier New" panose="02070309020205020404" pitchFamily="49" charset="0"/>
              </a:rPr>
              <a:t>    padding: 15px; }</a:t>
            </a:r>
          </a:p>
          <a:p>
            <a:r>
              <a:rPr lang="en-US" sz="1200" b="1" dirty="0" err="1">
                <a:latin typeface="Courier New" panose="02070309020205020404" pitchFamily="49" charset="0"/>
                <a:cs typeface="Courier New" panose="02070309020205020404" pitchFamily="49" charset="0"/>
              </a:rPr>
              <a:t>figcaption</a:t>
            </a:r>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display: block;</a:t>
            </a:r>
          </a:p>
          <a:p>
            <a:r>
              <a:rPr lang="en-US" sz="1200" b="1" dirty="0">
                <a:latin typeface="Courier New" panose="02070309020205020404" pitchFamily="49" charset="0"/>
                <a:cs typeface="Courier New" panose="02070309020205020404" pitchFamily="49" charset="0"/>
              </a:rPr>
              <a:t>    font-weight: bold;</a:t>
            </a:r>
          </a:p>
          <a:p>
            <a:r>
              <a:rPr lang="en-US" sz="1200" b="1" dirty="0">
                <a:latin typeface="Courier New" panose="02070309020205020404" pitchFamily="49" charset="0"/>
                <a:cs typeface="Courier New" panose="02070309020205020404" pitchFamily="49" charset="0"/>
              </a:rPr>
              <a:t>    text-align: center;</a:t>
            </a:r>
          </a:p>
          <a:p>
            <a:r>
              <a:rPr lang="en-US" sz="1200" b="1" dirty="0">
                <a:latin typeface="Courier New" panose="02070309020205020404" pitchFamily="49" charset="0"/>
                <a:cs typeface="Courier New" panose="02070309020205020404" pitchFamily="49" charset="0"/>
              </a:rPr>
              <a:t>    font-size: 120%;</a:t>
            </a:r>
          </a:p>
          <a:p>
            <a:r>
              <a:rPr lang="en-US" sz="1200" b="1" dirty="0">
                <a:latin typeface="Courier New" panose="02070309020205020404" pitchFamily="49" charset="0"/>
                <a:cs typeface="Courier New" panose="02070309020205020404" pitchFamily="49" charset="0"/>
              </a:rPr>
              <a:t>    padding-bottom: .25em; }</a:t>
            </a:r>
          </a:p>
          <a:p>
            <a:r>
              <a:rPr lang="en-US" sz="1200" b="1" dirty="0">
                <a:latin typeface="Courier New" panose="02070309020205020404" pitchFamily="49" charset="0"/>
                <a:cs typeface="Courier New" panose="02070309020205020404" pitchFamily="49" charset="0"/>
              </a:rPr>
              <a:t>table {</a:t>
            </a:r>
          </a:p>
          <a:p>
            <a:r>
              <a:rPr lang="en-US" sz="1200" b="1" dirty="0">
                <a:latin typeface="Courier New" panose="02070309020205020404" pitchFamily="49" charset="0"/>
                <a:cs typeface="Courier New" panose="02070309020205020404" pitchFamily="49" charset="0"/>
              </a:rPr>
              <a:t>    border-collapse: collapse;</a:t>
            </a:r>
          </a:p>
          <a:p>
            <a:r>
              <a:rPr lang="en-US" sz="1200" b="1" dirty="0">
                <a:latin typeface="Courier New" panose="02070309020205020404" pitchFamily="49" charset="0"/>
                <a:cs typeface="Courier New" panose="02070309020205020404" pitchFamily="49" charset="0"/>
              </a:rPr>
              <a:t>    border: 1px solid black;</a:t>
            </a:r>
          </a:p>
          <a:p>
            <a:r>
              <a:rPr lang="en-US" sz="1200" b="1" dirty="0">
                <a:latin typeface="Courier New" panose="02070309020205020404" pitchFamily="49" charset="0"/>
                <a:cs typeface="Courier New" panose="02070309020205020404" pitchFamily="49" charset="0"/>
              </a:rPr>
              <a:t>    margin: 10px auto; }</a:t>
            </a:r>
            <a:endParaRPr lang="en-US" sz="1400" b="1" dirty="0">
              <a:latin typeface="Courier New" panose="02070309020205020404" pitchFamily="49" charset="0"/>
              <a:cs typeface="Courier New" panose="02070309020205020404" pitchFamily="49" charset="0"/>
            </a:endParaRPr>
          </a:p>
        </p:txBody>
      </p:sp>
      <p:sp>
        <p:nvSpPr>
          <p:cNvPr id="8" name="Rounded Rectangle 7">
            <a:hlinkClick r:id="rId3"/>
          </p:cNvPr>
          <p:cNvSpPr/>
          <p:nvPr/>
        </p:nvSpPr>
        <p:spPr>
          <a:xfrm>
            <a:off x="1356645" y="3241333"/>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4" name="Date Placeholder 3"/>
          <p:cNvSpPr>
            <a:spLocks noGrp="1"/>
          </p:cNvSpPr>
          <p:nvPr>
            <p:ph type="dt" sz="half" idx="10"/>
          </p:nvPr>
        </p:nvSpPr>
        <p:spPr/>
        <p:txBody>
          <a:bodyPr/>
          <a:lstStyle/>
          <a:p>
            <a:fld id="{BCBF524B-B7AF-473F-99EB-8D3AC5541D32}" type="datetime1">
              <a:rPr lang="en-US" smtClean="0"/>
              <a:t>1/22/2019</a:t>
            </a:fld>
            <a:endParaRPr lang="en-US"/>
          </a:p>
        </p:txBody>
      </p:sp>
      <p:sp>
        <p:nvSpPr>
          <p:cNvPr id="5" name="Footer Placeholder 4"/>
          <p:cNvSpPr>
            <a:spLocks noGrp="1"/>
          </p:cNvSpPr>
          <p:nvPr>
            <p:ph type="ftr" sz="quarter" idx="11"/>
          </p:nvPr>
        </p:nvSpPr>
        <p:spPr/>
        <p:txBody>
          <a:bodyPr/>
          <a:lstStyle/>
          <a:p>
            <a:r>
              <a:rPr lang="en-US"/>
              <a:t>Copyright © 2007 - 2019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28</a:t>
            </a:fld>
            <a:endParaRPr lang="en-US"/>
          </a:p>
        </p:txBody>
      </p:sp>
    </p:spTree>
    <p:extLst>
      <p:ext uri="{BB962C8B-B14F-4D97-AF65-F5344CB8AC3E}">
        <p14:creationId xmlns:p14="http://schemas.microsoft.com/office/powerpoint/2010/main" val="123782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Attributes for merging cells</a:t>
            </a:r>
          </a:p>
        </p:txBody>
      </p:sp>
      <p:graphicFrame>
        <p:nvGraphicFramePr>
          <p:cNvPr id="7" name="Content Placeholder 5"/>
          <p:cNvGraphicFramePr>
            <a:graphicFrameLocks/>
          </p:cNvGraphicFramePr>
          <p:nvPr>
            <p:extLst>
              <p:ext uri="{D42A27DB-BD31-4B8C-83A1-F6EECF244321}">
                <p14:modId xmlns:p14="http://schemas.microsoft.com/office/powerpoint/2010/main" val="3595191954"/>
              </p:ext>
            </p:extLst>
          </p:nvPr>
        </p:nvGraphicFramePr>
        <p:xfrm>
          <a:off x="502362" y="1712086"/>
          <a:ext cx="8184244" cy="864108"/>
        </p:xfrm>
        <a:graphic>
          <a:graphicData uri="http://schemas.openxmlformats.org/drawingml/2006/table">
            <a:tbl>
              <a:tblPr firstRow="1" bandRow="1">
                <a:tableStyleId>{93296810-A885-4BE3-A3E7-6D5BEEA58F35}</a:tableStyleId>
              </a:tblPr>
              <a:tblGrid>
                <a:gridCol w="1768022">
                  <a:extLst>
                    <a:ext uri="{9D8B030D-6E8A-4147-A177-3AD203B41FA5}">
                      <a16:colId xmlns:a16="http://schemas.microsoft.com/office/drawing/2014/main" val="20000"/>
                    </a:ext>
                  </a:extLst>
                </a:gridCol>
                <a:gridCol w="6416222">
                  <a:extLst>
                    <a:ext uri="{9D8B030D-6E8A-4147-A177-3AD203B41FA5}">
                      <a16:colId xmlns:a16="http://schemas.microsoft.com/office/drawing/2014/main" val="20001"/>
                    </a:ext>
                  </a:extLst>
                </a:gridCol>
              </a:tblGrid>
              <a:tr h="288036">
                <a:tc>
                  <a:txBody>
                    <a:bodyPr/>
                    <a:lstStyle/>
                    <a:p>
                      <a:pPr algn="ctr"/>
                      <a:r>
                        <a:rPr lang="en-US" sz="1400" b="1" dirty="0">
                          <a:solidFill>
                            <a:schemeClr val="tx1"/>
                          </a:solidFill>
                          <a:latin typeface="+mj-lt"/>
                        </a:rPr>
                        <a:t>Element</a:t>
                      </a:r>
                    </a:p>
                  </a:txBody>
                  <a:tcPr marT="34290" marB="34290"/>
                </a:tc>
                <a:tc>
                  <a:txBody>
                    <a:bodyPr/>
                    <a:lstStyle/>
                    <a:p>
                      <a:pPr algn="ctr"/>
                      <a:r>
                        <a:rPr lang="en-US" sz="1400" b="1" dirty="0">
                          <a:solidFill>
                            <a:schemeClr val="tx1"/>
                          </a:solidFill>
                          <a:latin typeface="+mj-lt"/>
                        </a:rPr>
                        <a:t>Description</a:t>
                      </a:r>
                    </a:p>
                  </a:txBody>
                  <a:tcPr marT="34290" marB="34290"/>
                </a:tc>
                <a:extLst>
                  <a:ext uri="{0D108BD9-81ED-4DB2-BD59-A6C34878D82A}">
                    <a16:rowId xmlns:a16="http://schemas.microsoft.com/office/drawing/2014/main" val="10000"/>
                  </a:ext>
                </a:extLst>
              </a:tr>
              <a:tr h="288036">
                <a:tc>
                  <a:txBody>
                    <a:bodyPr/>
                    <a:lstStyle/>
                    <a:p>
                      <a:pPr lvl="0"/>
                      <a:r>
                        <a:rPr lang="en-US" sz="1400" b="1" kern="1200" dirty="0" err="1">
                          <a:solidFill>
                            <a:schemeClr val="dk1"/>
                          </a:solidFill>
                          <a:effectLst/>
                          <a:latin typeface="+mj-lt"/>
                          <a:ea typeface="+mn-ea"/>
                          <a:cs typeface="Courier New" panose="02070309020205020404" pitchFamily="49" charset="0"/>
                        </a:rPr>
                        <a:t>colspan</a:t>
                      </a:r>
                      <a:endParaRPr lang="en-US" sz="1400" b="1" kern="1200" dirty="0">
                        <a:solidFill>
                          <a:schemeClr val="dk1"/>
                        </a:solidFill>
                        <a:effectLst/>
                        <a:latin typeface="+mj-lt"/>
                        <a:ea typeface="+mn-ea"/>
                        <a:cs typeface="Courier New" panose="02070309020205020404" pitchFamily="49" charset="0"/>
                      </a:endParaRP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The number of columns that will span cells</a:t>
                      </a:r>
                    </a:p>
                  </a:txBody>
                  <a:tcPr marT="34290" marB="34290" anchor="ctr"/>
                </a:tc>
                <a:extLst>
                  <a:ext uri="{0D108BD9-81ED-4DB2-BD59-A6C34878D82A}">
                    <a16:rowId xmlns:a16="http://schemas.microsoft.com/office/drawing/2014/main" val="10001"/>
                  </a:ext>
                </a:extLst>
              </a:tr>
              <a:tr h="288036">
                <a:tc>
                  <a:txBody>
                    <a:bodyPr/>
                    <a:lstStyle/>
                    <a:p>
                      <a:pPr lvl="0"/>
                      <a:r>
                        <a:rPr lang="en-US" sz="1400" b="1" kern="1200" dirty="0" err="1">
                          <a:solidFill>
                            <a:schemeClr val="dk1"/>
                          </a:solidFill>
                          <a:effectLst/>
                          <a:latin typeface="+mj-lt"/>
                          <a:ea typeface="+mn-ea"/>
                          <a:cs typeface="Courier New" panose="02070309020205020404" pitchFamily="49" charset="0"/>
                        </a:rPr>
                        <a:t>rowspan</a:t>
                      </a:r>
                      <a:endParaRPr lang="en-US" sz="1400" b="1" kern="1200" dirty="0">
                        <a:solidFill>
                          <a:schemeClr val="dk1"/>
                        </a:solidFill>
                        <a:effectLst/>
                        <a:latin typeface="+mj-lt"/>
                        <a:ea typeface="+mn-ea"/>
                        <a:cs typeface="Courier New" panose="02070309020205020404" pitchFamily="49" charset="0"/>
                      </a:endParaRP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The number of rows that will span cells</a:t>
                      </a:r>
                    </a:p>
                  </a:txBody>
                  <a:tcPr marT="34290" marB="34290" anchor="ctr"/>
                </a:tc>
                <a:extLst>
                  <a:ext uri="{0D108BD9-81ED-4DB2-BD59-A6C34878D82A}">
                    <a16:rowId xmlns:a16="http://schemas.microsoft.com/office/drawing/2014/main" val="10002"/>
                  </a:ext>
                </a:extLst>
              </a:tr>
            </a:tbl>
          </a:graphicData>
        </a:graphic>
      </p:graphicFrame>
      <p:sp>
        <p:nvSpPr>
          <p:cNvPr id="5" name="Date Placeholder 4"/>
          <p:cNvSpPr>
            <a:spLocks noGrp="1"/>
          </p:cNvSpPr>
          <p:nvPr>
            <p:ph type="dt" sz="half" idx="10"/>
          </p:nvPr>
        </p:nvSpPr>
        <p:spPr/>
        <p:txBody>
          <a:bodyPr/>
          <a:lstStyle/>
          <a:p>
            <a:fld id="{70E8CF1C-E430-430C-897C-4461325B76E4}" type="datetime1">
              <a:rPr lang="en-US" smtClean="0"/>
              <a:t>1/22/2019</a:t>
            </a:fld>
            <a:endParaRPr lang="en-US"/>
          </a:p>
        </p:txBody>
      </p:sp>
      <p:sp>
        <p:nvSpPr>
          <p:cNvPr id="6" name="Footer Placeholder 5"/>
          <p:cNvSpPr>
            <a:spLocks noGrp="1"/>
          </p:cNvSpPr>
          <p:nvPr>
            <p:ph type="ftr" sz="quarter" idx="11"/>
          </p:nvPr>
        </p:nvSpPr>
        <p:spPr/>
        <p:txBody>
          <a:bodyPr/>
          <a:lstStyle/>
          <a:p>
            <a:r>
              <a:rPr lang="en-US"/>
              <a:t>Copyright © 2007 - 2019 Carl M. Burnett</a:t>
            </a:r>
          </a:p>
        </p:txBody>
      </p:sp>
      <p:sp>
        <p:nvSpPr>
          <p:cNvPr id="8" name="Slide Number Placeholder 7"/>
          <p:cNvSpPr>
            <a:spLocks noGrp="1"/>
          </p:cNvSpPr>
          <p:nvPr>
            <p:ph type="sldNum" sz="quarter" idx="12"/>
          </p:nvPr>
        </p:nvSpPr>
        <p:spPr/>
        <p:txBody>
          <a:bodyPr/>
          <a:lstStyle/>
          <a:p>
            <a:fld id="{3D46CBA2-ECE5-4BE9-B546-6761E0E67089}" type="slidenum">
              <a:rPr lang="en-US" smtClean="0"/>
              <a:t>29</a:t>
            </a:fld>
            <a:endParaRPr lang="en-US"/>
          </a:p>
        </p:txBody>
      </p:sp>
    </p:spTree>
    <p:extLst>
      <p:ext uri="{BB962C8B-B14F-4D97-AF65-F5344CB8AC3E}">
        <p14:creationId xmlns:p14="http://schemas.microsoft.com/office/powerpoint/2010/main" val="3248248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algn="r"/>
            <a:r>
              <a:rPr lang="en-US" dirty="0"/>
              <a:t>CSS3 Overview</a:t>
            </a:r>
          </a:p>
        </p:txBody>
      </p:sp>
      <p:sp>
        <p:nvSpPr>
          <p:cNvPr id="6" name="Text Placeholder 5"/>
          <p:cNvSpPr>
            <a:spLocks noGrp="1"/>
          </p:cNvSpPr>
          <p:nvPr>
            <p:ph type="body" idx="1"/>
          </p:nvPr>
        </p:nvSpPr>
        <p:spPr/>
        <p:txBody>
          <a:bodyPr/>
          <a:lstStyle/>
          <a:p>
            <a:endParaRPr lang="en-US" dirty="0"/>
          </a:p>
        </p:txBody>
      </p:sp>
      <p:sp>
        <p:nvSpPr>
          <p:cNvPr id="2" name="Date Placeholder 1"/>
          <p:cNvSpPr>
            <a:spLocks noGrp="1"/>
          </p:cNvSpPr>
          <p:nvPr>
            <p:ph type="dt" sz="half" idx="10"/>
          </p:nvPr>
        </p:nvSpPr>
        <p:spPr/>
        <p:txBody>
          <a:bodyPr/>
          <a:lstStyle/>
          <a:p>
            <a:fld id="{B24BA4C2-3518-486E-B76B-BD1E0560F7C0}" type="datetime1">
              <a:rPr lang="en-US" smtClean="0"/>
              <a:t>1/22/2019</a:t>
            </a:fld>
            <a:endParaRPr lang="en-US" dirty="0"/>
          </a:p>
        </p:txBody>
      </p:sp>
      <p:sp>
        <p:nvSpPr>
          <p:cNvPr id="4" name="Footer Placeholder 3"/>
          <p:cNvSpPr>
            <a:spLocks noGrp="1"/>
          </p:cNvSpPr>
          <p:nvPr>
            <p:ph type="ftr" sz="quarter" idx="11"/>
          </p:nvPr>
        </p:nvSpPr>
        <p:spPr>
          <a:prstGeom prst="rect">
            <a:avLst/>
          </a:prstGeom>
        </p:spPr>
        <p:txBody>
          <a:bodyPr/>
          <a:lstStyle/>
          <a:p>
            <a:pPr>
              <a:defRPr/>
            </a:pPr>
            <a:r>
              <a:rPr lang="en-US"/>
              <a:t>Copyright © 2007 - 2019 Carl M. Burnett</a:t>
            </a:r>
            <a:endParaRPr lang="en-US" dirty="0"/>
          </a:p>
        </p:txBody>
      </p:sp>
      <p:sp>
        <p:nvSpPr>
          <p:cNvPr id="3" name="Slide Number Placeholder 2"/>
          <p:cNvSpPr>
            <a:spLocks noGrp="1"/>
          </p:cNvSpPr>
          <p:nvPr>
            <p:ph type="sldNum" sz="quarter" idx="12"/>
          </p:nvPr>
        </p:nvSpPr>
        <p:spPr>
          <a:prstGeom prst="rect">
            <a:avLst/>
          </a:prstGeom>
        </p:spPr>
        <p:txBody>
          <a:bodyPr/>
          <a:lstStyle/>
          <a:p>
            <a:pPr>
              <a:defRPr/>
            </a:pPr>
            <a:fld id="{1AEC4552-FCE3-4759-9876-AA52C2615944}" type="slidenum">
              <a:rPr lang="en-US" smtClean="0"/>
              <a:pPr>
                <a:defRPr/>
              </a:pPr>
              <a:t>3</a:t>
            </a:fld>
            <a:endParaRPr lang="en-US" dirty="0"/>
          </a:p>
        </p:txBody>
      </p:sp>
    </p:spTree>
    <p:extLst>
      <p:ext uri="{BB962C8B-B14F-4D97-AF65-F5344CB8AC3E}">
        <p14:creationId xmlns:p14="http://schemas.microsoft.com/office/powerpoint/2010/main" val="827274021"/>
      </p:ext>
    </p:extLst>
  </p:cSld>
  <p:clrMapOvr>
    <a:masterClrMapping/>
  </p:clrMapOvr>
  <mc:AlternateContent xmlns:mc="http://schemas.openxmlformats.org/markup-compatibility/2006" xmlns:p14="http://schemas.microsoft.com/office/powerpoint/2010/main">
    <mc:Choice Requires="p14">
      <p:transition spd="med" p14:dur="700" advTm="3975">
        <p:fade/>
      </p:transition>
    </mc:Choice>
    <mc:Fallback xmlns="">
      <p:transition spd="med" advTm="3975">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0675" y="209550"/>
            <a:ext cx="3862225" cy="4832092"/>
          </a:xfrm>
          <a:prstGeom prst="rect">
            <a:avLst/>
          </a:prstGeom>
        </p:spPr>
        <p:txBody>
          <a:bodyPr wrap="square">
            <a:spAutoFit/>
          </a:bodyPr>
          <a:lstStyle/>
          <a:p>
            <a:r>
              <a:rPr lang="en-US" sz="2800" b="1" dirty="0">
                <a:solidFill>
                  <a:schemeClr val="accent3">
                    <a:lumMod val="50000"/>
                  </a:schemeClr>
                </a:solidFill>
                <a:effectLst>
                  <a:outerShdw blurRad="38100" dist="38100" dir="2700000" algn="tl">
                    <a:srgbClr val="000000">
                      <a:alpha val="43137"/>
                    </a:srgbClr>
                  </a:outerShdw>
                </a:effectLst>
                <a:latin typeface="+mj-lt"/>
              </a:rPr>
              <a:t>The HTML for the table</a:t>
            </a:r>
          </a:p>
          <a:p>
            <a:r>
              <a:rPr lang="en-US" sz="1000" b="1" dirty="0">
                <a:latin typeface="Courier New" panose="02070309020205020404" pitchFamily="49" charset="0"/>
                <a:cs typeface="Courier New" panose="02070309020205020404" pitchFamily="49" charset="0"/>
              </a:rPr>
              <a:t>&lt;table&gt;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thead</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tr</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th</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rowspan</a:t>
            </a:r>
            <a:r>
              <a:rPr lang="en-US" sz="1000" b="1" dirty="0">
                <a:latin typeface="Courier New" panose="02070309020205020404" pitchFamily="49" charset="0"/>
                <a:cs typeface="Courier New" panose="02070309020205020404" pitchFamily="49" charset="0"/>
              </a:rPr>
              <a:t>="2"&gt;Book&lt;/</a:t>
            </a:r>
            <a:r>
              <a:rPr lang="en-US" sz="1000" b="1" dirty="0" err="1">
                <a:latin typeface="Courier New" panose="02070309020205020404" pitchFamily="49" charset="0"/>
                <a:cs typeface="Courier New" panose="02070309020205020404" pitchFamily="49" charset="0"/>
              </a:rPr>
              <a:t>th</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th</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colspan</a:t>
            </a:r>
            <a:r>
              <a:rPr lang="en-US" sz="1000" b="1" dirty="0">
                <a:latin typeface="Courier New" panose="02070309020205020404" pitchFamily="49" charset="0"/>
                <a:cs typeface="Courier New" panose="02070309020205020404" pitchFamily="49" charset="0"/>
              </a:rPr>
              <a:t>="4"&gt;Sales&lt;/</a:t>
            </a:r>
            <a:r>
              <a:rPr lang="en-US" sz="1000" b="1" dirty="0" err="1">
                <a:latin typeface="Courier New" panose="02070309020205020404" pitchFamily="49" charset="0"/>
                <a:cs typeface="Courier New" panose="02070309020205020404" pitchFamily="49" charset="0"/>
              </a:rPr>
              <a:t>th</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tr</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tr</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th</a:t>
            </a:r>
            <a:r>
              <a:rPr lang="en-US" sz="1000" b="1" dirty="0">
                <a:latin typeface="Courier New" panose="02070309020205020404" pitchFamily="49" charset="0"/>
                <a:cs typeface="Courier New" panose="02070309020205020404" pitchFamily="49" charset="0"/>
              </a:rPr>
              <a:t>&gt;North&lt;/</a:t>
            </a:r>
            <a:r>
              <a:rPr lang="en-US" sz="1000" b="1" dirty="0" err="1">
                <a:latin typeface="Courier New" panose="02070309020205020404" pitchFamily="49" charset="0"/>
                <a:cs typeface="Courier New" panose="02070309020205020404" pitchFamily="49" charset="0"/>
              </a:rPr>
              <a:t>th</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th</a:t>
            </a:r>
            <a:r>
              <a:rPr lang="en-US" sz="1000" b="1" dirty="0">
                <a:latin typeface="Courier New" panose="02070309020205020404" pitchFamily="49" charset="0"/>
                <a:cs typeface="Courier New" panose="02070309020205020404" pitchFamily="49" charset="0"/>
              </a:rPr>
              <a:t>&gt;South&lt;/</a:t>
            </a:r>
            <a:r>
              <a:rPr lang="en-US" sz="1000" b="1" dirty="0" err="1">
                <a:latin typeface="Courier New" panose="02070309020205020404" pitchFamily="49" charset="0"/>
                <a:cs typeface="Courier New" panose="02070309020205020404" pitchFamily="49" charset="0"/>
              </a:rPr>
              <a:t>th</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th</a:t>
            </a:r>
            <a:r>
              <a:rPr lang="en-US" sz="1000" b="1" dirty="0">
                <a:latin typeface="Courier New" panose="02070309020205020404" pitchFamily="49" charset="0"/>
                <a:cs typeface="Courier New" panose="02070309020205020404" pitchFamily="49" charset="0"/>
              </a:rPr>
              <a:t>&gt;West&lt;/</a:t>
            </a:r>
            <a:r>
              <a:rPr lang="en-US" sz="1000" b="1" dirty="0" err="1">
                <a:latin typeface="Courier New" panose="02070309020205020404" pitchFamily="49" charset="0"/>
                <a:cs typeface="Courier New" panose="02070309020205020404" pitchFamily="49" charset="0"/>
              </a:rPr>
              <a:t>th</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th</a:t>
            </a:r>
            <a:r>
              <a:rPr lang="en-US" sz="1000" b="1" dirty="0">
                <a:latin typeface="Courier New" panose="02070309020205020404" pitchFamily="49" charset="0"/>
                <a:cs typeface="Courier New" panose="02070309020205020404" pitchFamily="49" charset="0"/>
              </a:rPr>
              <a:t>&gt;Total&lt;/</a:t>
            </a:r>
            <a:r>
              <a:rPr lang="en-US" sz="1000" b="1" dirty="0" err="1">
                <a:latin typeface="Courier New" panose="02070309020205020404" pitchFamily="49" charset="0"/>
                <a:cs typeface="Courier New" panose="02070309020205020404" pitchFamily="49" charset="0"/>
              </a:rPr>
              <a:t>th</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tr</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thead</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tbody</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a:t>
            </a:r>
          </a:p>
          <a:p>
            <a:r>
              <a:rPr lang="en-US" sz="1000" b="1" dirty="0">
                <a:latin typeface="Courier New" panose="02070309020205020404" pitchFamily="49" charset="0"/>
                <a:cs typeface="Courier New" panose="02070309020205020404" pitchFamily="49" charset="0"/>
              </a:rPr>
              <a:t>        .</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tbody</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tfoot</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tr</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th</a:t>
            </a:r>
            <a:r>
              <a:rPr lang="en-US" sz="1000" b="1" dirty="0">
                <a:latin typeface="Courier New" panose="02070309020205020404" pitchFamily="49" charset="0"/>
                <a:cs typeface="Courier New" panose="02070309020205020404" pitchFamily="49" charset="0"/>
              </a:rPr>
              <a:t>&gt;Sales Totals&lt;/</a:t>
            </a:r>
            <a:r>
              <a:rPr lang="en-US" sz="1000" b="1" dirty="0" err="1">
                <a:latin typeface="Courier New" panose="02070309020205020404" pitchFamily="49" charset="0"/>
                <a:cs typeface="Courier New" panose="02070309020205020404" pitchFamily="49" charset="0"/>
              </a:rPr>
              <a:t>th</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&lt;td&gt;$140,775&lt;/td&gt;</a:t>
            </a:r>
          </a:p>
          <a:p>
            <a:r>
              <a:rPr lang="en-US" sz="1000" b="1" dirty="0">
                <a:latin typeface="Courier New" panose="02070309020205020404" pitchFamily="49" charset="0"/>
                <a:cs typeface="Courier New" panose="02070309020205020404" pitchFamily="49" charset="0"/>
              </a:rPr>
              <a:t>            &lt;td&gt;$165,550&lt;/td&gt;</a:t>
            </a:r>
          </a:p>
          <a:p>
            <a:r>
              <a:rPr lang="en-US" sz="1000" b="1" dirty="0">
                <a:latin typeface="Courier New" panose="02070309020205020404" pitchFamily="49" charset="0"/>
                <a:cs typeface="Courier New" panose="02070309020205020404" pitchFamily="49" charset="0"/>
              </a:rPr>
              <a:t>            &lt;td&gt;$762,794&lt;/td&gt;</a:t>
            </a:r>
          </a:p>
          <a:p>
            <a:r>
              <a:rPr lang="en-US" sz="1000" b="1" dirty="0">
                <a:latin typeface="Courier New" panose="02070309020205020404" pitchFamily="49" charset="0"/>
                <a:cs typeface="Courier New" panose="02070309020205020404" pitchFamily="49" charset="0"/>
              </a:rPr>
              <a:t>            &lt;td&gt;$1,069,119&lt;/td&gt;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tr</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    &lt;/</a:t>
            </a:r>
            <a:r>
              <a:rPr lang="en-US" sz="1000" b="1" dirty="0" err="1">
                <a:latin typeface="Courier New" panose="02070309020205020404" pitchFamily="49" charset="0"/>
                <a:cs typeface="Courier New" panose="02070309020205020404" pitchFamily="49" charset="0"/>
              </a:rPr>
              <a:t>tfoot</a:t>
            </a:r>
            <a:r>
              <a:rPr lang="en-US" sz="1000" b="1" dirty="0">
                <a:latin typeface="Courier New" panose="02070309020205020404" pitchFamily="49" charset="0"/>
                <a:cs typeface="Courier New" panose="02070309020205020404" pitchFamily="49" charset="0"/>
              </a:rPr>
              <a:t>&gt;</a:t>
            </a:r>
          </a:p>
          <a:p>
            <a:r>
              <a:rPr lang="en-US" sz="1000" b="1" dirty="0">
                <a:latin typeface="Courier New" panose="02070309020205020404" pitchFamily="49" charset="0"/>
                <a:cs typeface="Courier New" panose="02070309020205020404" pitchFamily="49" charset="0"/>
              </a:rPr>
              <a:t>&lt;/table&gt;</a:t>
            </a:r>
          </a:p>
        </p:txBody>
      </p:sp>
      <p:sp>
        <p:nvSpPr>
          <p:cNvPr id="2" name="Rectangle 1"/>
          <p:cNvSpPr/>
          <p:nvPr/>
        </p:nvSpPr>
        <p:spPr>
          <a:xfrm>
            <a:off x="4267200" y="209550"/>
            <a:ext cx="4572000" cy="1077218"/>
          </a:xfrm>
          <a:prstGeom prst="rect">
            <a:avLst/>
          </a:prstGeom>
        </p:spPr>
        <p:txBody>
          <a:bodyPr>
            <a:spAutoFit/>
          </a:bodyPr>
          <a:lstStyle/>
          <a:p>
            <a:r>
              <a:rPr lang="en-US" sz="2800" b="1" dirty="0">
                <a:solidFill>
                  <a:schemeClr val="accent3">
                    <a:lumMod val="50000"/>
                  </a:schemeClr>
                </a:solidFill>
                <a:effectLst>
                  <a:outerShdw blurRad="38100" dist="38100" dir="2700000" algn="tl">
                    <a:srgbClr val="000000">
                      <a:alpha val="43137"/>
                    </a:srgbClr>
                  </a:outerShdw>
                </a:effectLst>
                <a:latin typeface="+mj-lt"/>
              </a:rPr>
              <a:t>The CSS for the merged cells </a:t>
            </a:r>
          </a:p>
          <a:p>
            <a:br>
              <a:rPr lang="en-US" sz="900" b="1" dirty="0">
                <a:latin typeface="Courier New" panose="02070309020205020404" pitchFamily="49" charset="0"/>
                <a:cs typeface="Courier New" panose="02070309020205020404" pitchFamily="49" charset="0"/>
              </a:rPr>
            </a:br>
            <a:r>
              <a:rPr lang="en-US" sz="900" b="1" dirty="0" err="1">
                <a:latin typeface="Courier New" panose="02070309020205020404" pitchFamily="49" charset="0"/>
                <a:cs typeface="Courier New" panose="02070309020205020404" pitchFamily="49" charset="0"/>
              </a:rPr>
              <a:t>th:first-child</a:t>
            </a:r>
            <a:r>
              <a:rPr lang="en-US" sz="900" b="1" dirty="0">
                <a:latin typeface="Courier New" panose="02070309020205020404" pitchFamily="49" charset="0"/>
                <a:cs typeface="Courier New" panose="02070309020205020404" pitchFamily="49" charset="0"/>
              </a:rPr>
              <a:t> { vertical-align: bottom; } </a:t>
            </a:r>
          </a:p>
          <a:p>
            <a:r>
              <a:rPr lang="en-US" sz="900" b="1" dirty="0" err="1">
                <a:latin typeface="Courier New" panose="02070309020205020404" pitchFamily="49" charset="0"/>
                <a:cs typeface="Courier New" panose="02070309020205020404" pitchFamily="49" charset="0"/>
              </a:rPr>
              <a:t>th:nth-child</a:t>
            </a:r>
            <a:r>
              <a:rPr lang="en-US" sz="900" b="1" dirty="0">
                <a:latin typeface="Courier New" panose="02070309020205020404" pitchFamily="49" charset="0"/>
                <a:cs typeface="Courier New" panose="02070309020205020404" pitchFamily="49" charset="0"/>
              </a:rPr>
              <a:t>(2) { text-align: center; }    </a:t>
            </a:r>
          </a:p>
          <a:p>
            <a:r>
              <a:rPr lang="en-US" sz="900" b="1" dirty="0" err="1">
                <a:latin typeface="Courier New" panose="02070309020205020404" pitchFamily="49" charset="0"/>
                <a:cs typeface="Courier New" panose="02070309020205020404" pitchFamily="49" charset="0"/>
              </a:rPr>
              <a:t>tr:nth-child</a:t>
            </a:r>
            <a:r>
              <a:rPr lang="en-US" sz="900" b="1" dirty="0">
                <a:latin typeface="Courier New" panose="02070309020205020404" pitchFamily="49" charset="0"/>
                <a:cs typeface="Courier New" panose="02070309020205020404" pitchFamily="49" charset="0"/>
              </a:rPr>
              <a:t>(2) </a:t>
            </a:r>
            <a:r>
              <a:rPr lang="en-US" sz="900" b="1" dirty="0" err="1">
                <a:latin typeface="Courier New" panose="02070309020205020404" pitchFamily="49" charset="0"/>
                <a:cs typeface="Courier New" panose="02070309020205020404" pitchFamily="49" charset="0"/>
              </a:rPr>
              <a:t>th</a:t>
            </a:r>
            <a:r>
              <a:rPr lang="en-US" sz="900" b="1" dirty="0">
                <a:latin typeface="Courier New" panose="02070309020205020404" pitchFamily="49" charset="0"/>
                <a:cs typeface="Courier New" panose="02070309020205020404" pitchFamily="49" charset="0"/>
              </a:rPr>
              <a:t> { text-align: right; }</a:t>
            </a:r>
          </a:p>
        </p:txBody>
      </p:sp>
      <p:sp>
        <p:nvSpPr>
          <p:cNvPr id="8" name="Rounded Rectangle 7">
            <a:hlinkClick r:id="rId3"/>
          </p:cNvPr>
          <p:cNvSpPr/>
          <p:nvPr/>
        </p:nvSpPr>
        <p:spPr>
          <a:xfrm>
            <a:off x="6390777" y="4171950"/>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3" name="Date Placeholder 2"/>
          <p:cNvSpPr>
            <a:spLocks noGrp="1"/>
          </p:cNvSpPr>
          <p:nvPr>
            <p:ph type="dt" sz="half" idx="10"/>
          </p:nvPr>
        </p:nvSpPr>
        <p:spPr/>
        <p:txBody>
          <a:bodyPr/>
          <a:lstStyle/>
          <a:p>
            <a:fld id="{B123AEEC-104F-4620-9032-C4DD362657F7}" type="datetime1">
              <a:rPr lang="en-US" smtClean="0"/>
              <a:t>1/22/2019</a:t>
            </a:fld>
            <a:endParaRPr lang="en-US"/>
          </a:p>
        </p:txBody>
      </p:sp>
      <p:sp>
        <p:nvSpPr>
          <p:cNvPr id="4" name="Footer Placeholder 3"/>
          <p:cNvSpPr>
            <a:spLocks noGrp="1"/>
          </p:cNvSpPr>
          <p:nvPr>
            <p:ph type="ftr" sz="quarter" idx="11"/>
          </p:nvPr>
        </p:nvSpPr>
        <p:spPr/>
        <p:txBody>
          <a:bodyPr/>
          <a:lstStyle/>
          <a:p>
            <a:r>
              <a:rPr lang="en-US"/>
              <a:t>Copyright © 2007 - 2019 Carl M. Burnett</a:t>
            </a:r>
          </a:p>
        </p:txBody>
      </p:sp>
      <p:sp>
        <p:nvSpPr>
          <p:cNvPr id="5" name="Slide Number Placeholder 4"/>
          <p:cNvSpPr>
            <a:spLocks noGrp="1"/>
          </p:cNvSpPr>
          <p:nvPr>
            <p:ph type="sldNum" sz="quarter" idx="12"/>
          </p:nvPr>
        </p:nvSpPr>
        <p:spPr/>
        <p:txBody>
          <a:bodyPr/>
          <a:lstStyle/>
          <a:p>
            <a:fld id="{3D46CBA2-ECE5-4BE9-B546-6761E0E67089}" type="slidenum">
              <a:rPr lang="en-US" smtClean="0"/>
              <a:t>30</a:t>
            </a:fld>
            <a:endParaRPr lang="en-US"/>
          </a:p>
        </p:txBody>
      </p:sp>
    </p:spTree>
    <p:extLst>
      <p:ext uri="{BB962C8B-B14F-4D97-AF65-F5344CB8AC3E}">
        <p14:creationId xmlns:p14="http://schemas.microsoft.com/office/powerpoint/2010/main" val="64906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t>Attributes that can be used for accessibility</a:t>
            </a:r>
          </a:p>
        </p:txBody>
      </p:sp>
      <p:graphicFrame>
        <p:nvGraphicFramePr>
          <p:cNvPr id="6" name="Content Placeholder 5"/>
          <p:cNvGraphicFramePr>
            <a:graphicFrameLocks/>
          </p:cNvGraphicFramePr>
          <p:nvPr>
            <p:extLst>
              <p:ext uri="{D42A27DB-BD31-4B8C-83A1-F6EECF244321}">
                <p14:modId xmlns:p14="http://schemas.microsoft.com/office/powerpoint/2010/main" val="1173240843"/>
              </p:ext>
            </p:extLst>
          </p:nvPr>
        </p:nvGraphicFramePr>
        <p:xfrm>
          <a:off x="479878" y="1476409"/>
          <a:ext cx="8184244" cy="1328928"/>
        </p:xfrm>
        <a:graphic>
          <a:graphicData uri="http://schemas.openxmlformats.org/drawingml/2006/table">
            <a:tbl>
              <a:tblPr firstRow="1" bandRow="1">
                <a:tableStyleId>{93296810-A885-4BE3-A3E7-6D5BEEA58F35}</a:tableStyleId>
              </a:tblPr>
              <a:tblGrid>
                <a:gridCol w="1768022">
                  <a:extLst>
                    <a:ext uri="{9D8B030D-6E8A-4147-A177-3AD203B41FA5}">
                      <a16:colId xmlns:a16="http://schemas.microsoft.com/office/drawing/2014/main" val="20000"/>
                    </a:ext>
                  </a:extLst>
                </a:gridCol>
                <a:gridCol w="6416222">
                  <a:extLst>
                    <a:ext uri="{9D8B030D-6E8A-4147-A177-3AD203B41FA5}">
                      <a16:colId xmlns:a16="http://schemas.microsoft.com/office/drawing/2014/main" val="20001"/>
                    </a:ext>
                  </a:extLst>
                </a:gridCol>
              </a:tblGrid>
              <a:tr h="288036">
                <a:tc>
                  <a:txBody>
                    <a:bodyPr/>
                    <a:lstStyle/>
                    <a:p>
                      <a:pPr algn="ctr"/>
                      <a:r>
                        <a:rPr lang="en-US" sz="1400" b="1" dirty="0">
                          <a:solidFill>
                            <a:schemeClr val="tx1"/>
                          </a:solidFill>
                          <a:latin typeface="+mj-lt"/>
                        </a:rPr>
                        <a:t>Attribute</a:t>
                      </a:r>
                    </a:p>
                  </a:txBody>
                  <a:tcPr marT="34290" marB="34290"/>
                </a:tc>
                <a:tc>
                  <a:txBody>
                    <a:bodyPr/>
                    <a:lstStyle/>
                    <a:p>
                      <a:pPr algn="ctr"/>
                      <a:r>
                        <a:rPr lang="en-US" sz="1400" b="1" dirty="0">
                          <a:solidFill>
                            <a:schemeClr val="tx1"/>
                          </a:solidFill>
                          <a:latin typeface="+mj-lt"/>
                        </a:rPr>
                        <a:t>Description</a:t>
                      </a:r>
                    </a:p>
                  </a:txBody>
                  <a:tcPr marT="34290" marB="34290"/>
                </a:tc>
                <a:extLst>
                  <a:ext uri="{0D108BD9-81ED-4DB2-BD59-A6C34878D82A}">
                    <a16:rowId xmlns:a16="http://schemas.microsoft.com/office/drawing/2014/main" val="10000"/>
                  </a:ext>
                </a:extLst>
              </a:tr>
              <a:tr h="288036">
                <a:tc>
                  <a:txBody>
                    <a:bodyPr/>
                    <a:lstStyle/>
                    <a:p>
                      <a:pPr marL="0" lvl="0" indent="0">
                        <a:buFont typeface="Arial" panose="020B0604020202020204" pitchFamily="34" charset="0"/>
                        <a:buNone/>
                      </a:pPr>
                      <a:r>
                        <a:rPr lang="en-US" sz="1400" b="1" kern="1200" dirty="0">
                          <a:solidFill>
                            <a:schemeClr val="dk1"/>
                          </a:solidFill>
                          <a:effectLst/>
                          <a:latin typeface="+mj-lt"/>
                          <a:ea typeface="+mn-ea"/>
                          <a:cs typeface="Courier New" panose="02070309020205020404" pitchFamily="49" charset="0"/>
                        </a:rPr>
                        <a:t>caption</a:t>
                      </a: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Describes the content of the table</a:t>
                      </a:r>
                    </a:p>
                  </a:txBody>
                  <a:tcPr marT="34290" marB="34290" anchor="ctr"/>
                </a:tc>
                <a:extLst>
                  <a:ext uri="{0D108BD9-81ED-4DB2-BD59-A6C34878D82A}">
                    <a16:rowId xmlns:a16="http://schemas.microsoft.com/office/drawing/2014/main" val="10001"/>
                  </a:ext>
                </a:extLst>
              </a:tr>
              <a:tr h="288036">
                <a:tc>
                  <a:txBody>
                    <a:bodyPr/>
                    <a:lstStyle/>
                    <a:p>
                      <a:pPr lvl="0"/>
                      <a:r>
                        <a:rPr lang="en-US" sz="1400" b="1" kern="1200" dirty="0">
                          <a:solidFill>
                            <a:schemeClr val="dk1"/>
                          </a:solidFill>
                          <a:effectLst/>
                          <a:latin typeface="+mj-lt"/>
                          <a:ea typeface="+mn-ea"/>
                          <a:cs typeface="Courier New" panose="02070309020205020404" pitchFamily="49" charset="0"/>
                        </a:rPr>
                        <a:t>headers</a:t>
                      </a: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Identifies one or more header cells</a:t>
                      </a:r>
                    </a:p>
                  </a:txBody>
                  <a:tcPr marT="34290" marB="34290" anchor="ctr"/>
                </a:tc>
                <a:extLst>
                  <a:ext uri="{0D108BD9-81ED-4DB2-BD59-A6C34878D82A}">
                    <a16:rowId xmlns:a16="http://schemas.microsoft.com/office/drawing/2014/main" val="10002"/>
                  </a:ext>
                </a:extLst>
              </a:tr>
              <a:tr h="4526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j-lt"/>
                          <a:ea typeface="+mn-ea"/>
                          <a:cs typeface="Courier New" panose="02070309020205020404" pitchFamily="49" charset="0"/>
                        </a:rPr>
                        <a:t>scope</a:t>
                      </a: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a:latin typeface="+mj-lt"/>
                          <a:cs typeface="Courier New" panose="02070309020205020404" pitchFamily="49" charset="0"/>
                        </a:rPr>
                        <a:t>Keyword that associates with column or row. </a:t>
                      </a:r>
                      <a:br>
                        <a:rPr lang="en-US" sz="1300" b="1" baseline="0" dirty="0">
                          <a:latin typeface="+mj-lt"/>
                          <a:cs typeface="Courier New" panose="02070309020205020404" pitchFamily="49" charset="0"/>
                        </a:rPr>
                      </a:br>
                      <a:r>
                        <a:rPr lang="en-US" sz="1300" b="1" baseline="0" dirty="0">
                          <a:latin typeface="+mj-lt"/>
                          <a:cs typeface="Courier New" panose="02070309020205020404" pitchFamily="49" charset="0"/>
                        </a:rPr>
                        <a:t>Keywords: col , row, </a:t>
                      </a:r>
                      <a:r>
                        <a:rPr lang="en-US" sz="1300" b="1" baseline="0" dirty="0" err="1">
                          <a:latin typeface="+mj-lt"/>
                          <a:cs typeface="Courier New" panose="02070309020205020404" pitchFamily="49" charset="0"/>
                        </a:rPr>
                        <a:t>rowgroup</a:t>
                      </a:r>
                      <a:r>
                        <a:rPr lang="en-US" sz="1300" b="1" baseline="0" dirty="0">
                          <a:latin typeface="+mj-lt"/>
                          <a:cs typeface="Courier New" panose="02070309020205020404" pitchFamily="49" charset="0"/>
                        </a:rPr>
                        <a:t> for merged cells</a:t>
                      </a:r>
                    </a:p>
                  </a:txBody>
                  <a:tcPr marT="34290" marB="34290" anchor="ctr"/>
                </a:tc>
                <a:extLst>
                  <a:ext uri="{0D108BD9-81ED-4DB2-BD59-A6C34878D82A}">
                    <a16:rowId xmlns:a16="http://schemas.microsoft.com/office/drawing/2014/main" val="10003"/>
                  </a:ext>
                </a:extLst>
              </a:tr>
            </a:tbl>
          </a:graphicData>
        </a:graphic>
      </p:graphicFrame>
      <p:sp>
        <p:nvSpPr>
          <p:cNvPr id="5" name="Date Placeholder 4"/>
          <p:cNvSpPr>
            <a:spLocks noGrp="1"/>
          </p:cNvSpPr>
          <p:nvPr>
            <p:ph type="dt" sz="half" idx="10"/>
          </p:nvPr>
        </p:nvSpPr>
        <p:spPr/>
        <p:txBody>
          <a:bodyPr/>
          <a:lstStyle/>
          <a:p>
            <a:fld id="{D4B852B3-F83A-4CEE-9A45-F04E954E0C6D}" type="datetime1">
              <a:rPr lang="en-US" smtClean="0"/>
              <a:t>1/22/2019</a:t>
            </a:fld>
            <a:endParaRPr lang="en-US"/>
          </a:p>
        </p:txBody>
      </p:sp>
      <p:sp>
        <p:nvSpPr>
          <p:cNvPr id="7" name="Footer Placeholder 6"/>
          <p:cNvSpPr>
            <a:spLocks noGrp="1"/>
          </p:cNvSpPr>
          <p:nvPr>
            <p:ph type="ftr" sz="quarter" idx="11"/>
          </p:nvPr>
        </p:nvSpPr>
        <p:spPr/>
        <p:txBody>
          <a:bodyPr/>
          <a:lstStyle/>
          <a:p>
            <a:r>
              <a:rPr lang="en-US"/>
              <a:t>Copyright © 2007 - 2019 Carl M. Burnett</a:t>
            </a:r>
          </a:p>
        </p:txBody>
      </p:sp>
      <p:sp>
        <p:nvSpPr>
          <p:cNvPr id="8" name="Slide Number Placeholder 7"/>
          <p:cNvSpPr>
            <a:spLocks noGrp="1"/>
          </p:cNvSpPr>
          <p:nvPr>
            <p:ph type="sldNum" sz="quarter" idx="12"/>
          </p:nvPr>
        </p:nvSpPr>
        <p:spPr/>
        <p:txBody>
          <a:bodyPr/>
          <a:lstStyle/>
          <a:p>
            <a:fld id="{3D46CBA2-ECE5-4BE9-B546-6761E0E67089}" type="slidenum">
              <a:rPr lang="en-US" smtClean="0"/>
              <a:t>31</a:t>
            </a:fld>
            <a:endParaRPr lang="en-US"/>
          </a:p>
        </p:txBody>
      </p:sp>
    </p:spTree>
    <p:extLst>
      <p:ext uri="{BB962C8B-B14F-4D97-AF65-F5344CB8AC3E}">
        <p14:creationId xmlns:p14="http://schemas.microsoft.com/office/powerpoint/2010/main" val="3082227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t>
            </a:r>
            <a:r>
              <a:rPr lang="en-US"/>
              <a:t>Exercise 1</a:t>
            </a:r>
            <a:endParaRPr lang="en-US" dirty="0"/>
          </a:p>
        </p:txBody>
      </p:sp>
      <p:sp>
        <p:nvSpPr>
          <p:cNvPr id="3" name="Content Placeholder 2"/>
          <p:cNvSpPr>
            <a:spLocks noGrp="1"/>
          </p:cNvSpPr>
          <p:nvPr>
            <p:ph idx="1"/>
          </p:nvPr>
        </p:nvSpPr>
        <p:spPr/>
        <p:txBody>
          <a:bodyPr>
            <a:normAutofit fontScale="92500" lnSpcReduction="10000"/>
          </a:bodyPr>
          <a:lstStyle/>
          <a:p>
            <a:r>
              <a:rPr lang="en-US" dirty="0"/>
              <a:t>Complete Exercise 12-1 on page 445 using Dreamweaver.</a:t>
            </a:r>
          </a:p>
          <a:p>
            <a:r>
              <a:rPr lang="en-US" dirty="0"/>
              <a:t>Download Chapter 12 exercise zip file to desktop. Unzip files and folders and place in Session 3 local development folder.</a:t>
            </a:r>
          </a:p>
          <a:p>
            <a:r>
              <a:rPr lang="en-US" dirty="0"/>
              <a:t>Students will upload local development site to testing development site.</a:t>
            </a:r>
          </a:p>
          <a:p>
            <a:r>
              <a:rPr lang="en-US" dirty="0"/>
              <a:t>Students will preview in browser development files.</a:t>
            </a:r>
          </a:p>
          <a:p>
            <a:r>
              <a:rPr lang="en-US" dirty="0"/>
              <a:t>Students will upload files to live site.</a:t>
            </a:r>
          </a:p>
          <a:p>
            <a:r>
              <a:rPr lang="en-US" dirty="0"/>
              <a:t>Students will preview in browser live files.</a:t>
            </a:r>
          </a:p>
        </p:txBody>
      </p:sp>
      <p:sp>
        <p:nvSpPr>
          <p:cNvPr id="4" name="Date Placeholder 3"/>
          <p:cNvSpPr>
            <a:spLocks noGrp="1"/>
          </p:cNvSpPr>
          <p:nvPr>
            <p:ph type="dt" sz="half" idx="10"/>
          </p:nvPr>
        </p:nvSpPr>
        <p:spPr/>
        <p:txBody>
          <a:bodyPr/>
          <a:lstStyle/>
          <a:p>
            <a:fld id="{E5473483-D39E-47F5-860F-F5C2124F5BEA}" type="datetime1">
              <a:rPr lang="en-US" smtClean="0"/>
              <a:t>1/22/2019</a:t>
            </a:fld>
            <a:endParaRPr lang="en-US" dirty="0"/>
          </a:p>
        </p:txBody>
      </p:sp>
      <p:sp>
        <p:nvSpPr>
          <p:cNvPr id="6" name="Footer Placeholder 5"/>
          <p:cNvSpPr>
            <a:spLocks noGrp="1"/>
          </p:cNvSpPr>
          <p:nvPr>
            <p:ph type="ftr" sz="quarter" idx="11"/>
          </p:nvPr>
        </p:nvSpPr>
        <p:spPr>
          <a:prstGeom prst="rect">
            <a:avLst/>
          </a:prstGeom>
        </p:spPr>
        <p:txBody>
          <a:bodyPr/>
          <a:lstStyle/>
          <a:p>
            <a:r>
              <a:rPr lang="en-US"/>
              <a:t>Copyright © 2007 - 2019 Carl M. Burnett</a:t>
            </a: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BDC207AC-44E2-4E0C-A861-3776DCCCA189}" type="slidenum">
              <a:rPr lang="en-US" smtClean="0"/>
              <a:pPr>
                <a:defRPr/>
              </a:pPr>
              <a:t>32</a:t>
            </a:fld>
            <a:endParaRPr lang="en-US" dirty="0"/>
          </a:p>
        </p:txBody>
      </p:sp>
    </p:spTree>
    <p:extLst>
      <p:ext uri="{BB962C8B-B14F-4D97-AF65-F5344CB8AC3E}">
        <p14:creationId xmlns:p14="http://schemas.microsoft.com/office/powerpoint/2010/main" val="1192935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451610"/>
            <a:ext cx="8229600" cy="2110740"/>
          </a:xfrm>
        </p:spPr>
        <p:txBody>
          <a:bodyPr anchor="ctr">
            <a:noAutofit/>
          </a:bodyPr>
          <a:lstStyle/>
          <a:p>
            <a:pPr marL="0" lvl="0" indent="0" algn="ctr">
              <a:buNone/>
            </a:pPr>
            <a:r>
              <a:rPr lang="en-US" sz="8000" dirty="0">
                <a:effectLst>
                  <a:outerShdw blurRad="38100" dist="38100" dir="2700000" algn="tl">
                    <a:srgbClr val="000000">
                      <a:alpha val="43137"/>
                    </a:srgbClr>
                  </a:outerShdw>
                </a:effectLst>
              </a:rPr>
              <a:t>Break</a:t>
            </a:r>
          </a:p>
        </p:txBody>
      </p:sp>
      <p:sp>
        <p:nvSpPr>
          <p:cNvPr id="4" name="Date Placeholder 3"/>
          <p:cNvSpPr>
            <a:spLocks noGrp="1"/>
          </p:cNvSpPr>
          <p:nvPr>
            <p:ph type="dt" sz="half" idx="10"/>
          </p:nvPr>
        </p:nvSpPr>
        <p:spPr/>
        <p:txBody>
          <a:bodyPr/>
          <a:lstStyle/>
          <a:p>
            <a:fld id="{8F7E2A71-E023-4A80-9B56-BA36B86B7057}" type="datetime1">
              <a:rPr lang="en-US" smtClean="0"/>
              <a:t>1/22/2019</a:t>
            </a:fld>
            <a:endParaRPr lang="en-US" dirty="0"/>
          </a:p>
        </p:txBody>
      </p:sp>
      <p:sp>
        <p:nvSpPr>
          <p:cNvPr id="6" name="Footer Placeholder 5"/>
          <p:cNvSpPr>
            <a:spLocks noGrp="1"/>
          </p:cNvSpPr>
          <p:nvPr>
            <p:ph type="ftr" sz="quarter" idx="11"/>
          </p:nvPr>
        </p:nvSpPr>
        <p:spPr/>
        <p:txBody>
          <a:bodyPr/>
          <a:lstStyle/>
          <a:p>
            <a:r>
              <a:rPr lang="en-US"/>
              <a:t>Copyright © 2007 - 2019 Carl M. Burnett</a:t>
            </a:r>
            <a:endParaRPr lang="en-US" dirty="0"/>
          </a:p>
        </p:txBody>
      </p:sp>
      <p:sp>
        <p:nvSpPr>
          <p:cNvPr id="5" name="Slide Number Placeholder 4"/>
          <p:cNvSpPr>
            <a:spLocks noGrp="1"/>
          </p:cNvSpPr>
          <p:nvPr>
            <p:ph type="sldNum" sz="quarter" idx="12"/>
          </p:nvPr>
        </p:nvSpPr>
        <p:spPr/>
        <p:txBody>
          <a:bodyPr/>
          <a:lstStyle/>
          <a:p>
            <a:pPr>
              <a:defRPr/>
            </a:pPr>
            <a:fld id="{BDC207AC-44E2-4E0C-A861-3776DCCCA189}" type="slidenum">
              <a:rPr lang="en-US" smtClean="0"/>
              <a:pPr>
                <a:defRPr/>
              </a:pPr>
              <a:t>33</a:t>
            </a:fld>
            <a:endParaRPr lang="en-US" dirty="0"/>
          </a:p>
        </p:txBody>
      </p:sp>
      <p:sp>
        <p:nvSpPr>
          <p:cNvPr id="8" name="TextBox 7"/>
          <p:cNvSpPr txBox="1"/>
          <p:nvPr/>
        </p:nvSpPr>
        <p:spPr>
          <a:xfrm>
            <a:off x="1906751" y="3486150"/>
            <a:ext cx="5330498" cy="523220"/>
          </a:xfrm>
          <a:prstGeom prst="rect">
            <a:avLst/>
          </a:prstGeom>
          <a:noFill/>
        </p:spPr>
        <p:txBody>
          <a:bodyPr wrap="none" rtlCol="0">
            <a:spAutoFit/>
          </a:bodyPr>
          <a:lstStyle/>
          <a:p>
            <a:pPr algn="ctr"/>
            <a:r>
              <a:rPr lang="en-US" sz="2800" b="1" i="1" dirty="0">
                <a:effectLst>
                  <a:outerShdw blurRad="38100" dist="38100" dir="2700000" algn="tl">
                    <a:srgbClr val="000000">
                      <a:alpha val="43137"/>
                    </a:srgbClr>
                  </a:outerShdw>
                </a:effectLst>
              </a:rPr>
              <a:t>Next – How to work with forms</a:t>
            </a:r>
          </a:p>
        </p:txBody>
      </p:sp>
    </p:spTree>
    <p:extLst>
      <p:ext uri="{BB962C8B-B14F-4D97-AF65-F5344CB8AC3E}">
        <p14:creationId xmlns:p14="http://schemas.microsoft.com/office/powerpoint/2010/main" val="516560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a:t>
            </a:r>
            <a:r>
              <a:rPr lang="en-US" dirty="0">
                <a:solidFill>
                  <a:schemeClr val="accent3">
                    <a:lumMod val="50000"/>
                  </a:schemeClr>
                </a:solidFill>
              </a:rPr>
              <a:t> Outline</a:t>
            </a:r>
          </a:p>
        </p:txBody>
      </p:sp>
      <p:sp>
        <p:nvSpPr>
          <p:cNvPr id="3" name="Content Placeholder 2"/>
          <p:cNvSpPr>
            <a:spLocks noGrp="1"/>
          </p:cNvSpPr>
          <p:nvPr>
            <p:ph idx="1"/>
          </p:nvPr>
        </p:nvSpPr>
        <p:spPr/>
        <p:txBody>
          <a:bodyPr/>
          <a:lstStyle/>
          <a:p>
            <a:r>
              <a:rPr lang="en-US" dirty="0"/>
              <a:t>How to Use Forms and Controls</a:t>
            </a:r>
          </a:p>
          <a:p>
            <a:r>
              <a:rPr lang="en-US" dirty="0"/>
              <a:t>Other Skills for Working with Forms</a:t>
            </a:r>
          </a:p>
          <a:p>
            <a:r>
              <a:rPr lang="en-US" dirty="0"/>
              <a:t>How to Use HTML5 for Data Validation</a:t>
            </a:r>
          </a:p>
          <a:p>
            <a:r>
              <a:rPr lang="en-US" dirty="0"/>
              <a:t>How to Use HTML5 Controls</a:t>
            </a:r>
          </a:p>
        </p:txBody>
      </p:sp>
      <p:sp>
        <p:nvSpPr>
          <p:cNvPr id="4" name="Date Placeholder 3"/>
          <p:cNvSpPr>
            <a:spLocks noGrp="1"/>
          </p:cNvSpPr>
          <p:nvPr>
            <p:ph type="dt" sz="half" idx="10"/>
          </p:nvPr>
        </p:nvSpPr>
        <p:spPr/>
        <p:txBody>
          <a:bodyPr/>
          <a:lstStyle/>
          <a:p>
            <a:fld id="{E0011115-7D6C-4ED2-B49F-5D611B0E25D1}" type="datetime1">
              <a:rPr lang="en-US" smtClean="0"/>
              <a:t>1/22/2019</a:t>
            </a:fld>
            <a:endParaRPr lang="en-US" dirty="0"/>
          </a:p>
        </p:txBody>
      </p:sp>
      <p:sp>
        <p:nvSpPr>
          <p:cNvPr id="6" name="Footer Placeholder 5"/>
          <p:cNvSpPr>
            <a:spLocks noGrp="1"/>
          </p:cNvSpPr>
          <p:nvPr>
            <p:ph type="ftr" sz="quarter" idx="11"/>
          </p:nvPr>
        </p:nvSpPr>
        <p:spPr>
          <a:prstGeom prst="rect">
            <a:avLst/>
          </a:prstGeom>
        </p:spPr>
        <p:txBody>
          <a:bodyPr/>
          <a:lstStyle/>
          <a:p>
            <a:r>
              <a:rPr lang="en-US"/>
              <a:t>Copyright © 2007 - 2019 Carl M. Burnett</a:t>
            </a: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BDC207AC-44E2-4E0C-A861-3776DCCCA189}" type="slidenum">
              <a:rPr lang="en-US" smtClean="0"/>
              <a:pPr>
                <a:defRPr/>
              </a:pPr>
              <a:t>34</a:t>
            </a:fld>
            <a:endParaRPr lang="en-US" dirty="0"/>
          </a:p>
        </p:txBody>
      </p:sp>
    </p:spTree>
    <p:extLst>
      <p:ext uri="{BB962C8B-B14F-4D97-AF65-F5344CB8AC3E}">
        <p14:creationId xmlns:p14="http://schemas.microsoft.com/office/powerpoint/2010/main" val="2118232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28066"/>
            <a:ext cx="8305800" cy="519684"/>
          </a:xfrm>
        </p:spPr>
        <p:txBody>
          <a:bodyPr>
            <a:noAutofit/>
          </a:bodyPr>
          <a:lstStyle/>
          <a:p>
            <a:r>
              <a:rPr lang="en-US" sz="4400" b="1" dirty="0">
                <a:solidFill>
                  <a:schemeClr val="accent3">
                    <a:lumMod val="50000"/>
                  </a:schemeClr>
                </a:solidFill>
                <a:effectLst>
                  <a:outerShdw blurRad="38100" dist="38100" dir="2700000" algn="tl">
                    <a:srgbClr val="000000">
                      <a:alpha val="43137"/>
                    </a:srgbClr>
                  </a:outerShdw>
                </a:effectLst>
              </a:rPr>
              <a:t>Attributes of Form Element</a:t>
            </a:r>
            <a:endParaRPr lang="en-US" sz="4000" dirty="0">
              <a:solidFill>
                <a:schemeClr val="accent3">
                  <a:lumMod val="50000"/>
                </a:schemeClr>
              </a:solidFill>
            </a:endParaRPr>
          </a:p>
        </p:txBody>
      </p:sp>
      <p:graphicFrame>
        <p:nvGraphicFramePr>
          <p:cNvPr id="4" name="Content Placeholder 3"/>
          <p:cNvGraphicFramePr>
            <a:graphicFrameLocks noGrp="1"/>
          </p:cNvGraphicFramePr>
          <p:nvPr>
            <p:ph idx="4294967295"/>
            <p:extLst/>
          </p:nvPr>
        </p:nvGraphicFramePr>
        <p:xfrm>
          <a:off x="464571" y="3155818"/>
          <a:ext cx="8214858" cy="1409700"/>
        </p:xfrm>
        <a:graphic>
          <a:graphicData uri="http://schemas.openxmlformats.org/drawingml/2006/table">
            <a:tbl>
              <a:tblPr firstRow="1" bandRow="1">
                <a:tableStyleId>{93296810-A885-4BE3-A3E7-6D5BEEA58F35}</a:tableStyleId>
              </a:tblPr>
              <a:tblGrid>
                <a:gridCol w="2236755">
                  <a:extLst>
                    <a:ext uri="{9D8B030D-6E8A-4147-A177-3AD203B41FA5}">
                      <a16:colId xmlns:a16="http://schemas.microsoft.com/office/drawing/2014/main" val="20000"/>
                    </a:ext>
                  </a:extLst>
                </a:gridCol>
                <a:gridCol w="5978103">
                  <a:extLst>
                    <a:ext uri="{9D8B030D-6E8A-4147-A177-3AD203B41FA5}">
                      <a16:colId xmlns:a16="http://schemas.microsoft.com/office/drawing/2014/main" val="20001"/>
                    </a:ext>
                  </a:extLst>
                </a:gridCol>
              </a:tblGrid>
              <a:tr h="212029">
                <a:tc>
                  <a:txBody>
                    <a:bodyPr/>
                    <a:lstStyle/>
                    <a:p>
                      <a:r>
                        <a:rPr lang="en-US" sz="1400" dirty="0">
                          <a:solidFill>
                            <a:schemeClr val="tx1"/>
                          </a:solidFill>
                          <a:latin typeface="+mj-lt"/>
                        </a:rPr>
                        <a:t>Attribute</a:t>
                      </a:r>
                    </a:p>
                  </a:txBody>
                  <a:tcPr marT="34290" marB="34290"/>
                </a:tc>
                <a:tc>
                  <a:txBody>
                    <a:bodyPr/>
                    <a:lstStyle/>
                    <a:p>
                      <a:r>
                        <a:rPr lang="en-US" sz="1400" dirty="0">
                          <a:solidFill>
                            <a:schemeClr val="tx1"/>
                          </a:solidFill>
                          <a:latin typeface="+mj-lt"/>
                        </a:rPr>
                        <a:t>Description</a:t>
                      </a:r>
                    </a:p>
                  </a:txBody>
                  <a:tcPr marT="34290" marB="34290"/>
                </a:tc>
                <a:extLst>
                  <a:ext uri="{0D108BD9-81ED-4DB2-BD59-A6C34878D82A}">
                    <a16:rowId xmlns:a16="http://schemas.microsoft.com/office/drawing/2014/main" val="10000"/>
                  </a:ext>
                </a:extLst>
              </a:tr>
              <a:tr h="278130">
                <a:tc>
                  <a:txBody>
                    <a:bodyPr/>
                    <a:lstStyle/>
                    <a:p>
                      <a:pPr lvl="0"/>
                      <a:r>
                        <a:rPr lang="en-US" sz="1400" b="0" kern="1200" dirty="0">
                          <a:solidFill>
                            <a:schemeClr val="dk1"/>
                          </a:solidFill>
                          <a:effectLst/>
                          <a:latin typeface="+mj-lt"/>
                          <a:ea typeface="+mn-ea"/>
                          <a:cs typeface="Courier New" panose="02070309020205020404" pitchFamily="49" charset="0"/>
                        </a:rPr>
                        <a:t>type</a:t>
                      </a:r>
                    </a:p>
                  </a:txBody>
                  <a:tcPr marT="34290" marB="34290"/>
                </a:tc>
                <a:tc>
                  <a:txBody>
                    <a:bodyPr/>
                    <a:lstStyle/>
                    <a:p>
                      <a:r>
                        <a:rPr lang="en-US" sz="1400" b="0" dirty="0">
                          <a:latin typeface="+mj-lt"/>
                        </a:rPr>
                        <a:t>Type of control</a:t>
                      </a:r>
                      <a:r>
                        <a:rPr lang="en-US" sz="1400" b="0" baseline="0" dirty="0">
                          <a:latin typeface="+mj-lt"/>
                        </a:rPr>
                        <a:t> </a:t>
                      </a:r>
                      <a:r>
                        <a:rPr lang="en-US" sz="1400" b="0" baseline="0" dirty="0" err="1">
                          <a:latin typeface="+mj-lt"/>
                        </a:rPr>
                        <a:t>ie</a:t>
                      </a:r>
                      <a:r>
                        <a:rPr lang="en-US" sz="1400" b="0" baseline="0" dirty="0">
                          <a:latin typeface="+mj-lt"/>
                        </a:rPr>
                        <a:t> “button”, “text”, “checkbox”</a:t>
                      </a:r>
                      <a:endParaRPr lang="en-US" sz="1400" b="0" dirty="0">
                        <a:latin typeface="+mj-lt"/>
                      </a:endParaRPr>
                    </a:p>
                  </a:txBody>
                  <a:tcPr marT="34290" marB="34290"/>
                </a:tc>
                <a:extLst>
                  <a:ext uri="{0D108BD9-81ED-4DB2-BD59-A6C34878D82A}">
                    <a16:rowId xmlns:a16="http://schemas.microsoft.com/office/drawing/2014/main" val="10001"/>
                  </a:ext>
                </a:extLst>
              </a:tr>
              <a:tr h="278130">
                <a:tc>
                  <a:txBody>
                    <a:bodyPr/>
                    <a:lstStyle/>
                    <a:p>
                      <a:r>
                        <a:rPr lang="en-US" sz="1400" b="0" kern="1200" dirty="0">
                          <a:solidFill>
                            <a:schemeClr val="dk1"/>
                          </a:solidFill>
                          <a:effectLst/>
                          <a:latin typeface="+mj-lt"/>
                          <a:ea typeface="+mn-ea"/>
                          <a:cs typeface="Courier New" panose="02070309020205020404" pitchFamily="49" charset="0"/>
                        </a:rPr>
                        <a:t>name</a:t>
                      </a:r>
                      <a:endParaRPr lang="en-US" sz="1400" b="0" dirty="0">
                        <a:latin typeface="+mj-lt"/>
                        <a:cs typeface="Courier New" panose="02070309020205020404" pitchFamily="49" charset="0"/>
                      </a:endParaRPr>
                    </a:p>
                  </a:txBody>
                  <a:tcPr marT="34290" marB="34290"/>
                </a:tc>
                <a:tc>
                  <a:txBody>
                    <a:bodyPr/>
                    <a:lstStyle/>
                    <a:p>
                      <a:r>
                        <a:rPr lang="en-US" sz="1400" b="0" dirty="0">
                          <a:latin typeface="+mj-lt"/>
                        </a:rPr>
                        <a:t>Name of Code</a:t>
                      </a:r>
                    </a:p>
                  </a:txBody>
                  <a:tcPr marT="34290" marB="34290"/>
                </a:tc>
                <a:extLst>
                  <a:ext uri="{0D108BD9-81ED-4DB2-BD59-A6C34878D82A}">
                    <a16:rowId xmlns:a16="http://schemas.microsoft.com/office/drawing/2014/main" val="10002"/>
                  </a:ext>
                </a:extLst>
              </a:tr>
              <a:tr h="278130">
                <a:tc>
                  <a:txBody>
                    <a:bodyPr/>
                    <a:lstStyle/>
                    <a:p>
                      <a:r>
                        <a:rPr lang="en-US" sz="1400" b="0" kern="1200" dirty="0">
                          <a:solidFill>
                            <a:schemeClr val="dk1"/>
                          </a:solidFill>
                          <a:effectLst/>
                          <a:latin typeface="+mj-lt"/>
                          <a:ea typeface="+mn-ea"/>
                          <a:cs typeface="Courier New" panose="02070309020205020404" pitchFamily="49" charset="0"/>
                        </a:rPr>
                        <a:t>disabled</a:t>
                      </a:r>
                      <a:endParaRPr lang="en-US" sz="1400" b="0" dirty="0">
                        <a:latin typeface="+mj-lt"/>
                        <a:cs typeface="Courier New" panose="02070309020205020404" pitchFamily="49" charset="0"/>
                      </a:endParaRPr>
                    </a:p>
                  </a:txBody>
                  <a:tcPr marT="34290" marB="34290"/>
                </a:tc>
                <a:tc>
                  <a:txBody>
                    <a:bodyPr/>
                    <a:lstStyle/>
                    <a:p>
                      <a:r>
                        <a:rPr lang="en-US" sz="1400" b="0" dirty="0">
                          <a:latin typeface="+mj-lt"/>
                        </a:rPr>
                        <a:t>Boolean that</a:t>
                      </a:r>
                      <a:r>
                        <a:rPr lang="en-US" sz="1400" b="0" baseline="0" dirty="0">
                          <a:latin typeface="+mj-lt"/>
                        </a:rPr>
                        <a:t> disables control</a:t>
                      </a:r>
                      <a:endParaRPr lang="en-US" sz="1400" b="0" dirty="0">
                        <a:latin typeface="+mj-lt"/>
                      </a:endParaRPr>
                    </a:p>
                  </a:txBody>
                  <a:tcPr marT="34290" marB="34290"/>
                </a:tc>
                <a:extLst>
                  <a:ext uri="{0D108BD9-81ED-4DB2-BD59-A6C34878D82A}">
                    <a16:rowId xmlns:a16="http://schemas.microsoft.com/office/drawing/2014/main" val="10003"/>
                  </a:ext>
                </a:extLst>
              </a:tr>
              <a:tr h="278130">
                <a:tc>
                  <a:txBody>
                    <a:bodyPr/>
                    <a:lstStyle/>
                    <a:p>
                      <a:r>
                        <a:rPr lang="en-US" sz="1400" b="0" kern="1200" dirty="0" err="1">
                          <a:solidFill>
                            <a:schemeClr val="dk1"/>
                          </a:solidFill>
                          <a:effectLst/>
                          <a:latin typeface="+mj-lt"/>
                          <a:ea typeface="+mn-ea"/>
                          <a:cs typeface="Courier New" panose="02070309020205020404" pitchFamily="49" charset="0"/>
                        </a:rPr>
                        <a:t>readonly</a:t>
                      </a:r>
                      <a:endParaRPr lang="en-US" sz="1400" b="0" dirty="0">
                        <a:latin typeface="+mj-lt"/>
                        <a:cs typeface="Courier New" panose="02070309020205020404" pitchFamily="49" charset="0"/>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latin typeface="+mj-lt"/>
                        </a:rPr>
                        <a:t>Boolean that</a:t>
                      </a:r>
                      <a:r>
                        <a:rPr lang="en-US" sz="1400" b="0" baseline="0" dirty="0">
                          <a:latin typeface="+mj-lt"/>
                        </a:rPr>
                        <a:t> means user can change control value</a:t>
                      </a:r>
                      <a:endParaRPr lang="en-US" sz="1400" b="0" dirty="0">
                        <a:latin typeface="+mj-lt"/>
                      </a:endParaRPr>
                    </a:p>
                  </a:txBody>
                  <a:tcPr marT="34290" marB="34290"/>
                </a:tc>
                <a:extLst>
                  <a:ext uri="{0D108BD9-81ED-4DB2-BD59-A6C34878D82A}">
                    <a16:rowId xmlns:a16="http://schemas.microsoft.com/office/drawing/2014/main" val="10004"/>
                  </a:ext>
                </a:extLst>
              </a:tr>
            </a:tbl>
          </a:graphicData>
        </a:graphic>
      </p:graphicFrame>
      <p:sp>
        <p:nvSpPr>
          <p:cNvPr id="3" name="Rectangle 2"/>
          <p:cNvSpPr/>
          <p:nvPr/>
        </p:nvSpPr>
        <p:spPr>
          <a:xfrm>
            <a:off x="381000" y="2419350"/>
            <a:ext cx="6504473" cy="769441"/>
          </a:xfrm>
          <a:prstGeom prst="rect">
            <a:avLst/>
          </a:prstGeom>
        </p:spPr>
        <p:txBody>
          <a:bodyPr wrap="none">
            <a:spAutoFit/>
          </a:bodyPr>
          <a:lstStyle/>
          <a:p>
            <a:r>
              <a:rPr lang="en-US" sz="4400" b="1" dirty="0">
                <a:solidFill>
                  <a:schemeClr val="accent3">
                    <a:lumMod val="50000"/>
                  </a:schemeClr>
                </a:solidFill>
                <a:effectLst>
                  <a:outerShdw blurRad="38100" dist="38100" dir="2700000" algn="tl">
                    <a:srgbClr val="000000">
                      <a:alpha val="43137"/>
                    </a:srgbClr>
                  </a:outerShdw>
                </a:effectLst>
                <a:latin typeface="+mj-lt"/>
              </a:rPr>
              <a:t>Attributes - Input Elements</a:t>
            </a:r>
          </a:p>
        </p:txBody>
      </p:sp>
      <p:graphicFrame>
        <p:nvGraphicFramePr>
          <p:cNvPr id="10" name="Content Placeholder 3"/>
          <p:cNvGraphicFramePr>
            <a:graphicFrameLocks/>
          </p:cNvGraphicFramePr>
          <p:nvPr>
            <p:extLst/>
          </p:nvPr>
        </p:nvGraphicFramePr>
        <p:xfrm>
          <a:off x="419588" y="1123950"/>
          <a:ext cx="8304824" cy="1409700"/>
        </p:xfrm>
        <a:graphic>
          <a:graphicData uri="http://schemas.openxmlformats.org/drawingml/2006/table">
            <a:tbl>
              <a:tblPr firstRow="1" bandRow="1">
                <a:tableStyleId>{93296810-A885-4BE3-A3E7-6D5BEEA58F35}</a:tableStyleId>
              </a:tblPr>
              <a:tblGrid>
                <a:gridCol w="2200910">
                  <a:extLst>
                    <a:ext uri="{9D8B030D-6E8A-4147-A177-3AD203B41FA5}">
                      <a16:colId xmlns:a16="http://schemas.microsoft.com/office/drawing/2014/main" val="20000"/>
                    </a:ext>
                  </a:extLst>
                </a:gridCol>
                <a:gridCol w="6103914">
                  <a:extLst>
                    <a:ext uri="{9D8B030D-6E8A-4147-A177-3AD203B41FA5}">
                      <a16:colId xmlns:a16="http://schemas.microsoft.com/office/drawing/2014/main" val="20001"/>
                    </a:ext>
                  </a:extLst>
                </a:gridCol>
              </a:tblGrid>
              <a:tr h="278130">
                <a:tc>
                  <a:txBody>
                    <a:bodyPr/>
                    <a:lstStyle/>
                    <a:p>
                      <a:r>
                        <a:rPr lang="en-US" sz="1400" dirty="0">
                          <a:solidFill>
                            <a:schemeClr val="tx1"/>
                          </a:solidFill>
                          <a:latin typeface="+mj-lt"/>
                        </a:rPr>
                        <a:t>Attribute</a:t>
                      </a:r>
                    </a:p>
                  </a:txBody>
                  <a:tcPr marT="34290" marB="34290"/>
                </a:tc>
                <a:tc>
                  <a:txBody>
                    <a:bodyPr/>
                    <a:lstStyle/>
                    <a:p>
                      <a:r>
                        <a:rPr lang="en-US" sz="1400" dirty="0">
                          <a:solidFill>
                            <a:schemeClr val="tx1"/>
                          </a:solidFill>
                          <a:latin typeface="+mj-lt"/>
                        </a:rPr>
                        <a:t>Description</a:t>
                      </a:r>
                    </a:p>
                  </a:txBody>
                  <a:tcPr marT="34290" marB="34290"/>
                </a:tc>
                <a:extLst>
                  <a:ext uri="{0D108BD9-81ED-4DB2-BD59-A6C34878D82A}">
                    <a16:rowId xmlns:a16="http://schemas.microsoft.com/office/drawing/2014/main" val="10000"/>
                  </a:ext>
                </a:extLst>
              </a:tr>
              <a:tr h="278130">
                <a:tc>
                  <a:txBody>
                    <a:bodyPr/>
                    <a:lstStyle/>
                    <a:p>
                      <a:pPr lvl="0"/>
                      <a:r>
                        <a:rPr lang="en-US" sz="1400" b="0" kern="1200" dirty="0">
                          <a:solidFill>
                            <a:schemeClr val="dk1"/>
                          </a:solidFill>
                          <a:effectLst/>
                          <a:latin typeface="+mj-lt"/>
                          <a:ea typeface="+mn-ea"/>
                          <a:cs typeface="Courier New" panose="02070309020205020404" pitchFamily="49" charset="0"/>
                        </a:rPr>
                        <a:t>name</a:t>
                      </a:r>
                    </a:p>
                  </a:txBody>
                  <a:tcPr marT="34290" marB="34290"/>
                </a:tc>
                <a:tc>
                  <a:txBody>
                    <a:bodyPr/>
                    <a:lstStyle/>
                    <a:p>
                      <a:r>
                        <a:rPr lang="en-US" sz="1400" b="0" dirty="0">
                          <a:latin typeface="+mj-lt"/>
                        </a:rPr>
                        <a:t>Name for code</a:t>
                      </a:r>
                    </a:p>
                  </a:txBody>
                  <a:tcPr marT="34290" marB="34290"/>
                </a:tc>
                <a:extLst>
                  <a:ext uri="{0D108BD9-81ED-4DB2-BD59-A6C34878D82A}">
                    <a16:rowId xmlns:a16="http://schemas.microsoft.com/office/drawing/2014/main" val="10001"/>
                  </a:ext>
                </a:extLst>
              </a:tr>
              <a:tr h="278130">
                <a:tc>
                  <a:txBody>
                    <a:bodyPr/>
                    <a:lstStyle/>
                    <a:p>
                      <a:r>
                        <a:rPr lang="en-US" sz="1400" b="0" kern="1200" dirty="0">
                          <a:solidFill>
                            <a:schemeClr val="dk1"/>
                          </a:solidFill>
                          <a:effectLst/>
                          <a:latin typeface="+mj-lt"/>
                          <a:ea typeface="+mn-ea"/>
                          <a:cs typeface="Courier New" panose="02070309020205020404" pitchFamily="49" charset="0"/>
                        </a:rPr>
                        <a:t>action</a:t>
                      </a:r>
                      <a:endParaRPr lang="en-US" sz="1400" b="0" dirty="0">
                        <a:latin typeface="+mj-lt"/>
                        <a:cs typeface="Courier New" panose="02070309020205020404" pitchFamily="49" charset="0"/>
                      </a:endParaRPr>
                    </a:p>
                  </a:txBody>
                  <a:tcPr marT="34290" marB="34290"/>
                </a:tc>
                <a:tc>
                  <a:txBody>
                    <a:bodyPr/>
                    <a:lstStyle/>
                    <a:p>
                      <a:r>
                        <a:rPr lang="en-US" sz="1400" b="0" dirty="0">
                          <a:latin typeface="+mj-lt"/>
                        </a:rPr>
                        <a:t>URL of processing file</a:t>
                      </a:r>
                    </a:p>
                  </a:txBody>
                  <a:tcPr marT="34290" marB="34290"/>
                </a:tc>
                <a:extLst>
                  <a:ext uri="{0D108BD9-81ED-4DB2-BD59-A6C34878D82A}">
                    <a16:rowId xmlns:a16="http://schemas.microsoft.com/office/drawing/2014/main" val="10002"/>
                  </a:ext>
                </a:extLst>
              </a:tr>
              <a:tr h="278130">
                <a:tc>
                  <a:txBody>
                    <a:bodyPr/>
                    <a:lstStyle/>
                    <a:p>
                      <a:r>
                        <a:rPr lang="en-US" sz="1400" b="0" kern="1200" dirty="0">
                          <a:solidFill>
                            <a:schemeClr val="dk1"/>
                          </a:solidFill>
                          <a:effectLst/>
                          <a:latin typeface="+mj-lt"/>
                          <a:ea typeface="+mn-ea"/>
                          <a:cs typeface="Courier New" panose="02070309020205020404" pitchFamily="49" charset="0"/>
                        </a:rPr>
                        <a:t>method</a:t>
                      </a:r>
                      <a:endParaRPr lang="en-US" sz="1400" b="0" dirty="0">
                        <a:latin typeface="+mj-lt"/>
                        <a:cs typeface="Courier New" panose="02070309020205020404" pitchFamily="49" charset="0"/>
                      </a:endParaRPr>
                    </a:p>
                  </a:txBody>
                  <a:tcPr marT="34290" marB="34290"/>
                </a:tc>
                <a:tc>
                  <a:txBody>
                    <a:bodyPr/>
                    <a:lstStyle/>
                    <a:p>
                      <a:r>
                        <a:rPr lang="en-US" sz="1400" b="0" dirty="0">
                          <a:latin typeface="+mj-lt"/>
                        </a:rPr>
                        <a:t>Get or Post</a:t>
                      </a:r>
                    </a:p>
                  </a:txBody>
                  <a:tcPr marT="34290" marB="34290"/>
                </a:tc>
                <a:extLst>
                  <a:ext uri="{0D108BD9-81ED-4DB2-BD59-A6C34878D82A}">
                    <a16:rowId xmlns:a16="http://schemas.microsoft.com/office/drawing/2014/main" val="10003"/>
                  </a:ext>
                </a:extLst>
              </a:tr>
              <a:tr h="278130">
                <a:tc>
                  <a:txBody>
                    <a:bodyPr/>
                    <a:lstStyle/>
                    <a:p>
                      <a:r>
                        <a:rPr lang="en-US" sz="1400" b="0" kern="1200" dirty="0">
                          <a:solidFill>
                            <a:schemeClr val="dk1"/>
                          </a:solidFill>
                          <a:effectLst/>
                          <a:latin typeface="+mj-lt"/>
                          <a:ea typeface="+mn-ea"/>
                          <a:cs typeface="Courier New" panose="02070309020205020404" pitchFamily="49" charset="0"/>
                        </a:rPr>
                        <a:t>target</a:t>
                      </a:r>
                      <a:endParaRPr lang="en-US" sz="1400" b="0" dirty="0">
                        <a:latin typeface="+mj-lt"/>
                        <a:cs typeface="Courier New" panose="02070309020205020404" pitchFamily="49" charset="0"/>
                      </a:endParaRPr>
                    </a:p>
                  </a:txBody>
                  <a:tcPr marT="34290" marB="34290"/>
                </a:tc>
                <a:tc>
                  <a:txBody>
                    <a:bodyPr/>
                    <a:lstStyle/>
                    <a:p>
                      <a:r>
                        <a:rPr lang="en-US" sz="1400" b="0" dirty="0">
                          <a:latin typeface="+mj-lt"/>
                        </a:rPr>
                        <a:t>Where to open page</a:t>
                      </a:r>
                    </a:p>
                  </a:txBody>
                  <a:tcPr marT="34290" marB="34290"/>
                </a:tc>
                <a:extLst>
                  <a:ext uri="{0D108BD9-81ED-4DB2-BD59-A6C34878D82A}">
                    <a16:rowId xmlns:a16="http://schemas.microsoft.com/office/drawing/2014/main" val="10004"/>
                  </a:ext>
                </a:extLst>
              </a:tr>
            </a:tbl>
          </a:graphicData>
        </a:graphic>
      </p:graphicFrame>
      <p:sp>
        <p:nvSpPr>
          <p:cNvPr id="7" name="Date Placeholder 6"/>
          <p:cNvSpPr>
            <a:spLocks noGrp="1"/>
          </p:cNvSpPr>
          <p:nvPr>
            <p:ph type="dt" sz="half" idx="10"/>
          </p:nvPr>
        </p:nvSpPr>
        <p:spPr/>
        <p:txBody>
          <a:bodyPr/>
          <a:lstStyle/>
          <a:p>
            <a:fld id="{150BD07F-4C7A-4D6D-9EE4-FA4FF7645CD1}" type="datetime1">
              <a:rPr lang="en-US" smtClean="0"/>
              <a:t>1/22/2019</a:t>
            </a:fld>
            <a:endParaRPr lang="en-US"/>
          </a:p>
        </p:txBody>
      </p:sp>
      <p:sp>
        <p:nvSpPr>
          <p:cNvPr id="8" name="Footer Placeholder 7"/>
          <p:cNvSpPr>
            <a:spLocks noGrp="1"/>
          </p:cNvSpPr>
          <p:nvPr>
            <p:ph type="ftr" sz="quarter" idx="11"/>
          </p:nvPr>
        </p:nvSpPr>
        <p:spPr/>
        <p:txBody>
          <a:bodyPr/>
          <a:lstStyle/>
          <a:p>
            <a:r>
              <a:rPr lang="en-US"/>
              <a:t>Copyright © 2007 - 2019 Carl M. Burnett</a:t>
            </a:r>
          </a:p>
        </p:txBody>
      </p:sp>
      <p:sp>
        <p:nvSpPr>
          <p:cNvPr id="9" name="Slide Number Placeholder 8"/>
          <p:cNvSpPr>
            <a:spLocks noGrp="1"/>
          </p:cNvSpPr>
          <p:nvPr>
            <p:ph type="sldNum" sz="quarter" idx="12"/>
          </p:nvPr>
        </p:nvSpPr>
        <p:spPr/>
        <p:txBody>
          <a:bodyPr/>
          <a:lstStyle/>
          <a:p>
            <a:fld id="{3D46CBA2-ECE5-4BE9-B546-6761E0E67089}" type="slidenum">
              <a:rPr lang="en-US" smtClean="0"/>
              <a:t>35</a:t>
            </a:fld>
            <a:endParaRPr lang="en-US"/>
          </a:p>
        </p:txBody>
      </p:sp>
    </p:spTree>
    <p:extLst>
      <p:ext uri="{BB962C8B-B14F-4D97-AF65-F5344CB8AC3E}">
        <p14:creationId xmlns:p14="http://schemas.microsoft.com/office/powerpoint/2010/main" val="402798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11368"/>
            <a:ext cx="8277225" cy="547688"/>
          </a:xfrm>
        </p:spPr>
        <p:txBody>
          <a:bodyPr>
            <a:noAutofit/>
          </a:bodyPr>
          <a:lstStyle/>
          <a:p>
            <a:r>
              <a:rPr lang="en-US" sz="3200" dirty="0"/>
              <a:t>HTML for Form</a:t>
            </a:r>
          </a:p>
        </p:txBody>
      </p:sp>
      <p:sp>
        <p:nvSpPr>
          <p:cNvPr id="4" name="Rectangle 3"/>
          <p:cNvSpPr/>
          <p:nvPr/>
        </p:nvSpPr>
        <p:spPr>
          <a:xfrm>
            <a:off x="457200" y="1159056"/>
            <a:ext cx="6400800" cy="1815882"/>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&lt;form name="</a:t>
            </a:r>
            <a:r>
              <a:rPr lang="en-US" sz="1400" b="1" dirty="0" err="1">
                <a:latin typeface="Courier New" panose="02070309020205020404" pitchFamily="49" charset="0"/>
                <a:cs typeface="Courier New" panose="02070309020205020404" pitchFamily="49" charset="0"/>
              </a:rPr>
              <a:t>email_form</a:t>
            </a:r>
            <a:r>
              <a:rPr lang="en-US" sz="1400" b="1" dirty="0">
                <a:latin typeface="Courier New" panose="02070309020205020404" pitchFamily="49" charset="0"/>
                <a:cs typeface="Courier New" panose="02070309020205020404" pitchFamily="49" charset="0"/>
              </a:rPr>
              <a:t>" action="</a:t>
            </a:r>
            <a:r>
              <a:rPr lang="en-US" sz="1400" b="1" dirty="0" err="1">
                <a:latin typeface="Courier New" panose="02070309020205020404" pitchFamily="49" charset="0"/>
                <a:cs typeface="Courier New" panose="02070309020205020404" pitchFamily="49" charset="0"/>
              </a:rPr>
              <a:t>subscribe.php</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method="post"&gt;</a:t>
            </a:r>
          </a:p>
          <a:p>
            <a:r>
              <a:rPr lang="en-US" sz="1400" b="1" dirty="0">
                <a:latin typeface="Courier New" panose="02070309020205020404" pitchFamily="49" charset="0"/>
                <a:cs typeface="Courier New" panose="02070309020205020404" pitchFamily="49" charset="0"/>
              </a:rPr>
              <a:t>    &lt;p&gt;Please enter your e-mail address to subscribe to </a:t>
            </a:r>
          </a:p>
          <a:p>
            <a:r>
              <a:rPr lang="en-US" sz="1400" b="1" dirty="0">
                <a:latin typeface="Courier New" panose="02070309020205020404" pitchFamily="49" charset="0"/>
                <a:cs typeface="Courier New" panose="02070309020205020404" pitchFamily="49" charset="0"/>
              </a:rPr>
              <a:t>       our newsletter.&lt;/p&gt;</a:t>
            </a:r>
          </a:p>
          <a:p>
            <a:r>
              <a:rPr lang="en-US" sz="1400" b="1" dirty="0">
                <a:latin typeface="Courier New" panose="02070309020205020404" pitchFamily="49" charset="0"/>
                <a:cs typeface="Courier New" panose="02070309020205020404" pitchFamily="49" charset="0"/>
              </a:rPr>
              <a:t>    &lt;p&gt;E-Mail: &lt;input type="text" name="email"&gt;&lt;/p&gt;</a:t>
            </a:r>
          </a:p>
          <a:p>
            <a:r>
              <a:rPr lang="en-US" sz="1400" b="1" dirty="0">
                <a:latin typeface="Courier New" panose="02070309020205020404" pitchFamily="49" charset="0"/>
                <a:cs typeface="Courier New" panose="02070309020205020404" pitchFamily="49" charset="0"/>
              </a:rPr>
              <a:t>    &lt;p&gt;&lt;input type="submit" name="submit" </a:t>
            </a:r>
          </a:p>
          <a:p>
            <a:r>
              <a:rPr lang="en-US" sz="1400" b="1" dirty="0">
                <a:latin typeface="Courier New" panose="02070309020205020404" pitchFamily="49" charset="0"/>
                <a:cs typeface="Courier New" panose="02070309020205020404" pitchFamily="49" charset="0"/>
              </a:rPr>
              <a:t>              value="Subscribe"&gt;&lt;/p&gt;</a:t>
            </a:r>
          </a:p>
          <a:p>
            <a:r>
              <a:rPr lang="en-US" sz="1400" b="1" dirty="0">
                <a:latin typeface="Courier New" panose="02070309020205020404" pitchFamily="49" charset="0"/>
                <a:cs typeface="Courier New" panose="02070309020205020404" pitchFamily="49" charset="0"/>
              </a:rPr>
              <a:t>&lt;/form&gt;</a:t>
            </a:r>
          </a:p>
        </p:txBody>
      </p:sp>
      <p:sp>
        <p:nvSpPr>
          <p:cNvPr id="5" name="Rectangle 4"/>
          <p:cNvSpPr/>
          <p:nvPr/>
        </p:nvSpPr>
        <p:spPr>
          <a:xfrm>
            <a:off x="504825" y="3413114"/>
            <a:ext cx="6391275" cy="307777"/>
          </a:xfrm>
          <a:prstGeom prst="rect">
            <a:avLst/>
          </a:prstGeom>
        </p:spPr>
        <p:txBody>
          <a:bodyPr wrap="square">
            <a:spAutoFit/>
          </a:bodyPr>
          <a:lstStyle/>
          <a:p>
            <a:r>
              <a:rPr lang="en-US" sz="1400" b="1" dirty="0" err="1">
                <a:latin typeface="Courier New" panose="02070309020205020404" pitchFamily="49" charset="0"/>
                <a:cs typeface="Courier New" panose="02070309020205020404" pitchFamily="49" charset="0"/>
              </a:rPr>
              <a:t>subscribe.php?email</a:t>
            </a:r>
            <a:r>
              <a:rPr lang="en-US" sz="1400" b="1" dirty="0">
                <a:latin typeface="Courier New" panose="02070309020205020404" pitchFamily="49" charset="0"/>
                <a:cs typeface="Courier New" panose="02070309020205020404" pitchFamily="49" charset="0"/>
              </a:rPr>
              <a:t>=zak%40modulemedia.com&amp;submit=Subscribe</a:t>
            </a:r>
          </a:p>
        </p:txBody>
      </p:sp>
      <p:sp>
        <p:nvSpPr>
          <p:cNvPr id="6" name="Rectangle 5"/>
          <p:cNvSpPr/>
          <p:nvPr/>
        </p:nvSpPr>
        <p:spPr>
          <a:xfrm>
            <a:off x="447674" y="2876550"/>
            <a:ext cx="8239126" cy="584775"/>
          </a:xfrm>
          <a:prstGeom prst="rect">
            <a:avLst/>
          </a:prstGeom>
        </p:spPr>
        <p:txBody>
          <a:bodyPr wrap="square">
            <a:spAutoFit/>
          </a:bodyPr>
          <a:lstStyle/>
          <a:p>
            <a:r>
              <a:rPr lang="en-US" sz="3200" b="1" dirty="0">
                <a:solidFill>
                  <a:schemeClr val="accent3">
                    <a:lumMod val="50000"/>
                  </a:schemeClr>
                </a:solidFill>
                <a:effectLst>
                  <a:outerShdw blurRad="38100" dist="38100" dir="2700000" algn="tl">
                    <a:srgbClr val="000000">
                      <a:alpha val="43137"/>
                    </a:srgbClr>
                  </a:outerShdw>
                </a:effectLst>
                <a:latin typeface="+mj-lt"/>
              </a:rPr>
              <a:t>URL when form submitted with “get” method</a:t>
            </a:r>
          </a:p>
        </p:txBody>
      </p:sp>
      <p:sp>
        <p:nvSpPr>
          <p:cNvPr id="12" name="Rounded Rectangle 11">
            <a:hlinkClick r:id="rId3"/>
          </p:cNvPr>
          <p:cNvSpPr/>
          <p:nvPr/>
        </p:nvSpPr>
        <p:spPr>
          <a:xfrm>
            <a:off x="3440317" y="3961423"/>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3" name="Date Placeholder 2"/>
          <p:cNvSpPr>
            <a:spLocks noGrp="1"/>
          </p:cNvSpPr>
          <p:nvPr>
            <p:ph type="dt" sz="half" idx="10"/>
          </p:nvPr>
        </p:nvSpPr>
        <p:spPr/>
        <p:txBody>
          <a:bodyPr/>
          <a:lstStyle/>
          <a:p>
            <a:fld id="{C5DA9EDF-0A5A-4DE2-B792-F652CB29CD38}" type="datetime1">
              <a:rPr lang="en-US" smtClean="0"/>
              <a:t>1/22/2019</a:t>
            </a:fld>
            <a:endParaRPr lang="en-US"/>
          </a:p>
        </p:txBody>
      </p:sp>
      <p:sp>
        <p:nvSpPr>
          <p:cNvPr id="7" name="Footer Placeholder 6"/>
          <p:cNvSpPr>
            <a:spLocks noGrp="1"/>
          </p:cNvSpPr>
          <p:nvPr>
            <p:ph type="ftr" sz="quarter" idx="11"/>
          </p:nvPr>
        </p:nvSpPr>
        <p:spPr/>
        <p:txBody>
          <a:bodyPr/>
          <a:lstStyle/>
          <a:p>
            <a:r>
              <a:rPr lang="en-US"/>
              <a:t>Copyright © 2007 - 2019 Carl M. Burnett</a:t>
            </a:r>
          </a:p>
        </p:txBody>
      </p:sp>
      <p:sp>
        <p:nvSpPr>
          <p:cNvPr id="8" name="Slide Number Placeholder 7"/>
          <p:cNvSpPr>
            <a:spLocks noGrp="1"/>
          </p:cNvSpPr>
          <p:nvPr>
            <p:ph type="sldNum" sz="quarter" idx="12"/>
          </p:nvPr>
        </p:nvSpPr>
        <p:spPr/>
        <p:txBody>
          <a:bodyPr/>
          <a:lstStyle/>
          <a:p>
            <a:fld id="{3D46CBA2-ECE5-4BE9-B546-6761E0E67089}" type="slidenum">
              <a:rPr lang="en-US" smtClean="0"/>
              <a:t>36</a:t>
            </a:fld>
            <a:endParaRPr lang="en-US"/>
          </a:p>
        </p:txBody>
      </p:sp>
    </p:spTree>
    <p:extLst>
      <p:ext uri="{BB962C8B-B14F-4D97-AF65-F5344CB8AC3E}">
        <p14:creationId xmlns:p14="http://schemas.microsoft.com/office/powerpoint/2010/main" val="201835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Attributes Input Element Buttons and Button Element</a:t>
            </a:r>
          </a:p>
        </p:txBody>
      </p:sp>
      <p:graphicFrame>
        <p:nvGraphicFramePr>
          <p:cNvPr id="8" name="Content Placeholder 3"/>
          <p:cNvGraphicFramePr>
            <a:graphicFrameLocks noGrp="1"/>
          </p:cNvGraphicFramePr>
          <p:nvPr>
            <p:ph idx="1"/>
            <p:extLst/>
          </p:nvPr>
        </p:nvGraphicFramePr>
        <p:xfrm>
          <a:off x="457200" y="1450975"/>
          <a:ext cx="8228633" cy="1973580"/>
        </p:xfrm>
        <a:graphic>
          <a:graphicData uri="http://schemas.openxmlformats.org/drawingml/2006/table">
            <a:tbl>
              <a:tblPr firstRow="1" bandRow="1">
                <a:tableStyleId>{93296810-A885-4BE3-A3E7-6D5BEEA58F35}</a:tableStyleId>
              </a:tblPr>
              <a:tblGrid>
                <a:gridCol w="1770013">
                  <a:extLst>
                    <a:ext uri="{9D8B030D-6E8A-4147-A177-3AD203B41FA5}">
                      <a16:colId xmlns:a16="http://schemas.microsoft.com/office/drawing/2014/main" val="20000"/>
                    </a:ext>
                  </a:extLst>
                </a:gridCol>
                <a:gridCol w="6458620">
                  <a:extLst>
                    <a:ext uri="{9D8B030D-6E8A-4147-A177-3AD203B41FA5}">
                      <a16:colId xmlns:a16="http://schemas.microsoft.com/office/drawing/2014/main" val="20001"/>
                    </a:ext>
                  </a:extLst>
                </a:gridCol>
              </a:tblGrid>
              <a:tr h="278130">
                <a:tc>
                  <a:txBody>
                    <a:bodyPr/>
                    <a:lstStyle/>
                    <a:p>
                      <a:r>
                        <a:rPr lang="en-US" sz="1400" dirty="0">
                          <a:solidFill>
                            <a:schemeClr val="tx1"/>
                          </a:solidFill>
                          <a:latin typeface="+mj-lt"/>
                        </a:rPr>
                        <a:t>Attributes</a:t>
                      </a:r>
                    </a:p>
                  </a:txBody>
                  <a:tcPr marL="90601" marR="90601" marT="34290" marB="34290"/>
                </a:tc>
                <a:tc>
                  <a:txBody>
                    <a:bodyPr/>
                    <a:lstStyle/>
                    <a:p>
                      <a:r>
                        <a:rPr lang="en-US" sz="1400" dirty="0">
                          <a:solidFill>
                            <a:schemeClr val="tx1"/>
                          </a:solidFill>
                          <a:latin typeface="+mj-lt"/>
                        </a:rPr>
                        <a:t>Descriptions</a:t>
                      </a:r>
                    </a:p>
                  </a:txBody>
                  <a:tcPr marL="90601" marR="90601" marT="34290" marB="34290"/>
                </a:tc>
                <a:extLst>
                  <a:ext uri="{0D108BD9-81ED-4DB2-BD59-A6C34878D82A}">
                    <a16:rowId xmlns:a16="http://schemas.microsoft.com/office/drawing/2014/main" val="10000"/>
                  </a:ext>
                </a:extLst>
              </a:tr>
              <a:tr h="278130">
                <a:tc>
                  <a:txBody>
                    <a:bodyPr/>
                    <a:lstStyle/>
                    <a:p>
                      <a:pPr lvl="0"/>
                      <a:r>
                        <a:rPr lang="en-US" sz="1400" kern="1200" dirty="0">
                          <a:solidFill>
                            <a:schemeClr val="dk1"/>
                          </a:solidFill>
                          <a:effectLst/>
                          <a:latin typeface="+mj-lt"/>
                          <a:ea typeface="+mn-ea"/>
                          <a:cs typeface="+mn-cs"/>
                        </a:rPr>
                        <a:t>type</a:t>
                      </a:r>
                    </a:p>
                  </a:txBody>
                  <a:tcPr marL="90601" marR="90601" marT="34290" marB="34290"/>
                </a:tc>
                <a:tc>
                  <a:txBody>
                    <a:bodyPr/>
                    <a:lstStyle/>
                    <a:p>
                      <a:r>
                        <a:rPr lang="en-US" sz="1400" dirty="0">
                          <a:latin typeface="+mj-lt"/>
                        </a:rPr>
                        <a:t>Submit, Reset, button, or</a:t>
                      </a:r>
                      <a:r>
                        <a:rPr lang="en-US" sz="1400" baseline="0" dirty="0">
                          <a:latin typeface="+mj-lt"/>
                        </a:rPr>
                        <a:t> image</a:t>
                      </a:r>
                      <a:endParaRPr lang="en-US" sz="1400" dirty="0">
                        <a:latin typeface="+mj-lt"/>
                      </a:endParaRPr>
                    </a:p>
                  </a:txBody>
                  <a:tcPr marL="90601" marR="90601" marT="34290" marB="34290"/>
                </a:tc>
                <a:extLst>
                  <a:ext uri="{0D108BD9-81ED-4DB2-BD59-A6C34878D82A}">
                    <a16:rowId xmlns:a16="http://schemas.microsoft.com/office/drawing/2014/main" val="10001"/>
                  </a:ext>
                </a:extLst>
              </a:tr>
              <a:tr h="278130">
                <a:tc>
                  <a:txBody>
                    <a:bodyPr/>
                    <a:lstStyle/>
                    <a:p>
                      <a:r>
                        <a:rPr lang="en-US" sz="1400" kern="1200" dirty="0">
                          <a:solidFill>
                            <a:schemeClr val="dk1"/>
                          </a:solidFill>
                          <a:effectLst/>
                          <a:latin typeface="+mj-lt"/>
                          <a:ea typeface="+mn-ea"/>
                          <a:cs typeface="+mn-cs"/>
                        </a:rPr>
                        <a:t>value</a:t>
                      </a:r>
                      <a:endParaRPr lang="en-US" sz="1400" dirty="0">
                        <a:latin typeface="+mj-lt"/>
                      </a:endParaRPr>
                    </a:p>
                  </a:txBody>
                  <a:tcPr marL="90601" marR="90601" marT="34290" marB="34290"/>
                </a:tc>
                <a:tc>
                  <a:txBody>
                    <a:bodyPr/>
                    <a:lstStyle/>
                    <a:p>
                      <a:r>
                        <a:rPr lang="en-US" sz="1400" dirty="0">
                          <a:latin typeface="+mj-lt"/>
                        </a:rPr>
                        <a:t>Text to display</a:t>
                      </a:r>
                    </a:p>
                  </a:txBody>
                  <a:tcPr marL="90601" marR="90601" marT="34290" marB="34290"/>
                </a:tc>
                <a:extLst>
                  <a:ext uri="{0D108BD9-81ED-4DB2-BD59-A6C34878D82A}">
                    <a16:rowId xmlns:a16="http://schemas.microsoft.com/office/drawing/2014/main" val="10002"/>
                  </a:ext>
                </a:extLst>
              </a:tr>
              <a:tr h="278130">
                <a:tc>
                  <a:txBody>
                    <a:bodyPr/>
                    <a:lstStyle/>
                    <a:p>
                      <a:r>
                        <a:rPr lang="en-US" sz="1400" kern="1200" dirty="0" err="1">
                          <a:solidFill>
                            <a:schemeClr val="dk1"/>
                          </a:solidFill>
                          <a:effectLst/>
                          <a:latin typeface="+mj-lt"/>
                          <a:ea typeface="+mn-ea"/>
                          <a:cs typeface="+mn-cs"/>
                        </a:rPr>
                        <a:t>src</a:t>
                      </a:r>
                      <a:endParaRPr lang="en-US" sz="1400" dirty="0">
                        <a:latin typeface="+mj-lt"/>
                      </a:endParaRPr>
                    </a:p>
                  </a:txBody>
                  <a:tcPr marL="90601" marR="90601" marT="34290" marB="34290"/>
                </a:tc>
                <a:tc>
                  <a:txBody>
                    <a:bodyPr/>
                    <a:lstStyle/>
                    <a:p>
                      <a:r>
                        <a:rPr lang="en-US" sz="1400" dirty="0">
                          <a:latin typeface="+mj-lt"/>
                        </a:rPr>
                        <a:t>Relative or Absolute</a:t>
                      </a:r>
                      <a:r>
                        <a:rPr lang="en-US" sz="1400" baseline="0" dirty="0">
                          <a:latin typeface="+mj-lt"/>
                        </a:rPr>
                        <a:t> URL of image</a:t>
                      </a:r>
                      <a:endParaRPr lang="en-US" sz="1400" dirty="0">
                        <a:latin typeface="+mj-lt"/>
                      </a:endParaRPr>
                    </a:p>
                  </a:txBody>
                  <a:tcPr marL="90601" marR="90601" marT="34290" marB="34290"/>
                </a:tc>
                <a:extLst>
                  <a:ext uri="{0D108BD9-81ED-4DB2-BD59-A6C34878D82A}">
                    <a16:rowId xmlns:a16="http://schemas.microsoft.com/office/drawing/2014/main" val="10003"/>
                  </a:ext>
                </a:extLst>
              </a:tr>
              <a:tr h="278130">
                <a:tc>
                  <a:txBody>
                    <a:bodyPr/>
                    <a:lstStyle/>
                    <a:p>
                      <a:r>
                        <a:rPr lang="en-US" sz="1400" kern="1200" dirty="0">
                          <a:solidFill>
                            <a:schemeClr val="dk1"/>
                          </a:solidFill>
                          <a:effectLst/>
                          <a:latin typeface="+mj-lt"/>
                          <a:ea typeface="+mn-ea"/>
                          <a:cs typeface="+mn-cs"/>
                        </a:rPr>
                        <a:t>alt</a:t>
                      </a:r>
                      <a:endParaRPr lang="en-US" sz="1400" dirty="0">
                        <a:latin typeface="+mj-lt"/>
                      </a:endParaRPr>
                    </a:p>
                  </a:txBody>
                  <a:tcPr marL="90601" marR="90601" marT="34290" marB="34290"/>
                </a:tc>
                <a:tc>
                  <a:txBody>
                    <a:bodyPr/>
                    <a:lstStyle/>
                    <a:p>
                      <a:r>
                        <a:rPr lang="en-US" sz="1400" dirty="0">
                          <a:latin typeface="+mj-lt"/>
                        </a:rPr>
                        <a:t>Alternate Text</a:t>
                      </a:r>
                    </a:p>
                  </a:txBody>
                  <a:tcPr marL="90601" marR="90601" marT="34290" marB="34290"/>
                </a:tc>
                <a:extLst>
                  <a:ext uri="{0D108BD9-81ED-4DB2-BD59-A6C34878D82A}">
                    <a16:rowId xmlns:a16="http://schemas.microsoft.com/office/drawing/2014/main" val="10004"/>
                  </a:ext>
                </a:extLst>
              </a:tr>
              <a:tr h="278130">
                <a:tc>
                  <a:txBody>
                    <a:bodyPr/>
                    <a:lstStyle/>
                    <a:p>
                      <a:r>
                        <a:rPr lang="en-US" sz="1400" kern="1200" dirty="0">
                          <a:solidFill>
                            <a:schemeClr val="dk1"/>
                          </a:solidFill>
                          <a:effectLst/>
                          <a:latin typeface="+mj-lt"/>
                          <a:ea typeface="+mn-ea"/>
                          <a:cs typeface="+mn-cs"/>
                        </a:rPr>
                        <a:t>height</a:t>
                      </a:r>
                      <a:endParaRPr lang="en-US" sz="1400" dirty="0">
                        <a:latin typeface="+mj-lt"/>
                      </a:endParaRPr>
                    </a:p>
                  </a:txBody>
                  <a:tcPr marL="90601" marR="90601" marT="34290" marB="34290"/>
                </a:tc>
                <a:tc>
                  <a:txBody>
                    <a:bodyPr/>
                    <a:lstStyle/>
                    <a:p>
                      <a:r>
                        <a:rPr lang="en-US" sz="1400" dirty="0">
                          <a:latin typeface="+mj-lt"/>
                        </a:rPr>
                        <a:t>Pixels or Percent</a:t>
                      </a:r>
                    </a:p>
                  </a:txBody>
                  <a:tcPr marL="90601" marR="90601" marT="34290" marB="34290"/>
                </a:tc>
                <a:extLst>
                  <a:ext uri="{0D108BD9-81ED-4DB2-BD59-A6C34878D82A}">
                    <a16:rowId xmlns:a16="http://schemas.microsoft.com/office/drawing/2014/main" val="10005"/>
                  </a:ext>
                </a:extLst>
              </a:tr>
              <a:tr h="278130">
                <a:tc>
                  <a:txBody>
                    <a:bodyPr/>
                    <a:lstStyle/>
                    <a:p>
                      <a:r>
                        <a:rPr lang="en-US" sz="1400" kern="1200" dirty="0">
                          <a:solidFill>
                            <a:schemeClr val="dk1"/>
                          </a:solidFill>
                          <a:effectLst/>
                          <a:latin typeface="+mj-lt"/>
                          <a:ea typeface="+mn-ea"/>
                          <a:cs typeface="+mn-cs"/>
                        </a:rPr>
                        <a:t>width</a:t>
                      </a:r>
                      <a:endParaRPr lang="en-US" sz="1400" dirty="0">
                        <a:latin typeface="+mj-lt"/>
                      </a:endParaRPr>
                    </a:p>
                  </a:txBody>
                  <a:tcPr marL="90601" marR="90601"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Pixels or Percent</a:t>
                      </a:r>
                    </a:p>
                  </a:txBody>
                  <a:tcPr marL="90601" marR="90601" marT="34290" marB="34290"/>
                </a:tc>
                <a:extLst>
                  <a:ext uri="{0D108BD9-81ED-4DB2-BD59-A6C34878D82A}">
                    <a16:rowId xmlns:a16="http://schemas.microsoft.com/office/drawing/2014/main" val="10006"/>
                  </a:ext>
                </a:extLst>
              </a:tr>
            </a:tbl>
          </a:graphicData>
        </a:graphic>
      </p:graphicFrame>
      <p:sp>
        <p:nvSpPr>
          <p:cNvPr id="3" name="Date Placeholder 2"/>
          <p:cNvSpPr>
            <a:spLocks noGrp="1"/>
          </p:cNvSpPr>
          <p:nvPr>
            <p:ph type="dt" sz="half" idx="10"/>
          </p:nvPr>
        </p:nvSpPr>
        <p:spPr/>
        <p:txBody>
          <a:bodyPr/>
          <a:lstStyle/>
          <a:p>
            <a:fld id="{5202F863-FF54-49B1-A935-7015E82B03AA}" type="datetime1">
              <a:rPr lang="en-US" smtClean="0"/>
              <a:t>1/22/2019</a:t>
            </a:fld>
            <a:endParaRPr lang="en-US"/>
          </a:p>
        </p:txBody>
      </p:sp>
      <p:sp>
        <p:nvSpPr>
          <p:cNvPr id="4" name="Footer Placeholder 3"/>
          <p:cNvSpPr>
            <a:spLocks noGrp="1"/>
          </p:cNvSpPr>
          <p:nvPr>
            <p:ph type="ftr" sz="quarter" idx="11"/>
          </p:nvPr>
        </p:nvSpPr>
        <p:spPr/>
        <p:txBody>
          <a:bodyPr/>
          <a:lstStyle/>
          <a:p>
            <a:r>
              <a:rPr lang="en-US"/>
              <a:t>Copyright © 2007 - 2019 Carl M. Burnett</a:t>
            </a:r>
          </a:p>
        </p:txBody>
      </p:sp>
      <p:sp>
        <p:nvSpPr>
          <p:cNvPr id="5" name="Slide Number Placeholder 4"/>
          <p:cNvSpPr>
            <a:spLocks noGrp="1"/>
          </p:cNvSpPr>
          <p:nvPr>
            <p:ph type="sldNum" sz="quarter" idx="12"/>
          </p:nvPr>
        </p:nvSpPr>
        <p:spPr/>
        <p:txBody>
          <a:bodyPr/>
          <a:lstStyle/>
          <a:p>
            <a:fld id="{3D46CBA2-ECE5-4BE9-B546-6761E0E67089}" type="slidenum">
              <a:rPr lang="en-US" smtClean="0"/>
              <a:t>37</a:t>
            </a:fld>
            <a:endParaRPr lang="en-US"/>
          </a:p>
        </p:txBody>
      </p:sp>
    </p:spTree>
    <p:extLst>
      <p:ext uri="{BB962C8B-B14F-4D97-AF65-F5344CB8AC3E}">
        <p14:creationId xmlns:p14="http://schemas.microsoft.com/office/powerpoint/2010/main" val="2795577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347" y="1365947"/>
            <a:ext cx="6343651" cy="1169551"/>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&lt;input type="button" name="message" value="Alert Me"&gt;</a:t>
            </a:r>
          </a:p>
          <a:p>
            <a:r>
              <a:rPr lang="en-US" sz="1400" b="1" dirty="0">
                <a:latin typeface="Courier New" panose="02070309020205020404" pitchFamily="49" charset="0"/>
                <a:cs typeface="Courier New" panose="02070309020205020404" pitchFamily="49" charset="0"/>
              </a:rPr>
              <a:t>&lt;input type="submit" name="checkout" value="Checkout"&gt;</a:t>
            </a:r>
          </a:p>
          <a:p>
            <a:r>
              <a:rPr lang="en-US" sz="1400" b="1" dirty="0">
                <a:latin typeface="Courier New" panose="02070309020205020404" pitchFamily="49" charset="0"/>
                <a:cs typeface="Courier New" panose="02070309020205020404" pitchFamily="49" charset="0"/>
              </a:rPr>
              <a:t>&lt;input type="reset" name="</a:t>
            </a:r>
            <a:r>
              <a:rPr lang="en-US" sz="1400" b="1" dirty="0" err="1">
                <a:latin typeface="Courier New" panose="02070309020205020404" pitchFamily="49" charset="0"/>
                <a:cs typeface="Courier New" panose="02070309020205020404" pitchFamily="49" charset="0"/>
              </a:rPr>
              <a:t>resetform</a:t>
            </a:r>
            <a:r>
              <a:rPr lang="en-US" sz="1400" b="1" dirty="0">
                <a:latin typeface="Courier New" panose="02070309020205020404" pitchFamily="49" charset="0"/>
                <a:cs typeface="Courier New" panose="02070309020205020404" pitchFamily="49" charset="0"/>
              </a:rPr>
              <a:t>" value="Reset"&gt;</a:t>
            </a:r>
          </a:p>
          <a:p>
            <a:r>
              <a:rPr lang="en-US" sz="1400" b="1" dirty="0">
                <a:latin typeface="Courier New" panose="02070309020205020404" pitchFamily="49" charset="0"/>
                <a:cs typeface="Courier New" panose="02070309020205020404" pitchFamily="49" charset="0"/>
              </a:rPr>
              <a:t>&lt;input type="image" </a:t>
            </a:r>
            <a:r>
              <a:rPr lang="en-US" sz="1400" b="1" dirty="0" err="1">
                <a:latin typeface="Courier New" panose="02070309020205020404" pitchFamily="49" charset="0"/>
                <a:cs typeface="Courier New" panose="02070309020205020404" pitchFamily="49" charset="0"/>
              </a:rPr>
              <a:t>src</a:t>
            </a:r>
            <a:r>
              <a:rPr lang="en-US" sz="1400" b="1" dirty="0">
                <a:latin typeface="Courier New" panose="02070309020205020404" pitchFamily="49" charset="0"/>
                <a:cs typeface="Courier New" panose="02070309020205020404" pitchFamily="49" charset="0"/>
              </a:rPr>
              <a:t>="images/submit.jpg"</a:t>
            </a:r>
          </a:p>
          <a:p>
            <a:r>
              <a:rPr lang="en-US" sz="1400" b="1" dirty="0">
                <a:latin typeface="Courier New" panose="02070309020205020404" pitchFamily="49" charset="0"/>
                <a:cs typeface="Courier New" panose="02070309020205020404" pitchFamily="49" charset="0"/>
              </a:rPr>
              <a:t>       alt="Submit button" width="114" height="42"&gt;</a:t>
            </a:r>
          </a:p>
        </p:txBody>
      </p:sp>
      <p:sp>
        <p:nvSpPr>
          <p:cNvPr id="3" name="Rectangle 2"/>
          <p:cNvSpPr/>
          <p:nvPr/>
        </p:nvSpPr>
        <p:spPr>
          <a:xfrm>
            <a:off x="476249" y="815004"/>
            <a:ext cx="8286751" cy="523220"/>
          </a:xfrm>
          <a:prstGeom prst="rect">
            <a:avLst/>
          </a:prstGeom>
        </p:spPr>
        <p:txBody>
          <a:bodyPr wrap="square">
            <a:spAutoFit/>
          </a:bodyPr>
          <a:lstStyle/>
          <a:p>
            <a:r>
              <a:rPr lang="en-US" sz="2800" b="1" dirty="0">
                <a:solidFill>
                  <a:schemeClr val="accent3">
                    <a:lumMod val="50000"/>
                  </a:schemeClr>
                </a:solidFill>
                <a:effectLst>
                  <a:outerShdw blurRad="38100" dist="38100" dir="2700000" algn="tl">
                    <a:srgbClr val="000000">
                      <a:alpha val="43137"/>
                    </a:srgbClr>
                  </a:outerShdw>
                </a:effectLst>
                <a:latin typeface="+mj-lt"/>
              </a:rPr>
              <a:t>Four buttons that are created by the input element</a:t>
            </a:r>
          </a:p>
        </p:txBody>
      </p:sp>
      <p:sp>
        <p:nvSpPr>
          <p:cNvPr id="4" name="Rectangle 3"/>
          <p:cNvSpPr/>
          <p:nvPr/>
        </p:nvSpPr>
        <p:spPr>
          <a:xfrm>
            <a:off x="514348" y="3011492"/>
            <a:ext cx="6581775" cy="954107"/>
          </a:xfrm>
          <a:prstGeom prst="rect">
            <a:avLst/>
          </a:prstGeom>
        </p:spPr>
        <p:txBody>
          <a:bodyPr wrap="square">
            <a:spAutoFit/>
          </a:bodyPr>
          <a:lstStyle/>
          <a:p>
            <a:r>
              <a:rPr lang="en-US" sz="14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&lt;button type="submit"&gt;</a:t>
            </a:r>
          </a:p>
          <a:p>
            <a:r>
              <a:rPr lang="en-US" sz="14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&lt;</a:t>
            </a:r>
            <a:r>
              <a:rPr lang="en-US" sz="1400" b="1" dirty="0" err="1">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img</a:t>
            </a:r>
            <a:r>
              <a:rPr lang="en-US" sz="14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r>
              <a:rPr lang="en-US" sz="1400" b="1" dirty="0" err="1">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src</a:t>
            </a:r>
            <a:r>
              <a:rPr lang="en-US" sz="14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="images/addtocart.png" width="30" </a:t>
            </a:r>
          </a:p>
          <a:p>
            <a:r>
              <a:rPr lang="en-US" sz="14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height="23" alt="Add to Cart"&gt;Add to Cart</a:t>
            </a:r>
          </a:p>
          <a:p>
            <a:r>
              <a:rPr lang="en-US" sz="14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&lt;/button&gt;</a:t>
            </a:r>
          </a:p>
        </p:txBody>
      </p:sp>
      <p:sp>
        <p:nvSpPr>
          <p:cNvPr id="5" name="Rectangle 4"/>
          <p:cNvSpPr/>
          <p:nvPr/>
        </p:nvSpPr>
        <p:spPr>
          <a:xfrm>
            <a:off x="476247" y="2571749"/>
            <a:ext cx="8286753" cy="523220"/>
          </a:xfrm>
          <a:prstGeom prst="rect">
            <a:avLst/>
          </a:prstGeom>
        </p:spPr>
        <p:txBody>
          <a:bodyPr wrap="square">
            <a:spAutoFit/>
          </a:bodyPr>
          <a:lstStyle/>
          <a:p>
            <a:r>
              <a:rPr lang="en-US" sz="2800" b="1" dirty="0">
                <a:solidFill>
                  <a:schemeClr val="accent3">
                    <a:lumMod val="50000"/>
                  </a:schemeClr>
                </a:solidFill>
                <a:effectLst>
                  <a:outerShdw blurRad="38100" dist="38100" dir="2700000" algn="tl">
                    <a:srgbClr val="000000">
                      <a:alpha val="43137"/>
                    </a:srgbClr>
                  </a:outerShdw>
                </a:effectLst>
                <a:latin typeface="+mj-lt"/>
              </a:rPr>
              <a:t>A button that is created by the button element</a:t>
            </a:r>
          </a:p>
        </p:txBody>
      </p:sp>
      <p:sp>
        <p:nvSpPr>
          <p:cNvPr id="11" name="Rounded Rectangle 10">
            <a:hlinkClick r:id="rId3"/>
          </p:cNvPr>
          <p:cNvSpPr/>
          <p:nvPr/>
        </p:nvSpPr>
        <p:spPr>
          <a:xfrm>
            <a:off x="3440317" y="3961423"/>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6" name="Date Placeholder 5"/>
          <p:cNvSpPr>
            <a:spLocks noGrp="1"/>
          </p:cNvSpPr>
          <p:nvPr>
            <p:ph type="dt" sz="half" idx="10"/>
          </p:nvPr>
        </p:nvSpPr>
        <p:spPr/>
        <p:txBody>
          <a:bodyPr/>
          <a:lstStyle/>
          <a:p>
            <a:fld id="{E4950BA4-9080-4F85-9CB6-D08CF867A9EC}" type="datetime1">
              <a:rPr lang="en-US" smtClean="0"/>
              <a:t>1/22/2019</a:t>
            </a:fld>
            <a:endParaRPr lang="en-US"/>
          </a:p>
        </p:txBody>
      </p:sp>
      <p:sp>
        <p:nvSpPr>
          <p:cNvPr id="7" name="Footer Placeholder 6"/>
          <p:cNvSpPr>
            <a:spLocks noGrp="1"/>
          </p:cNvSpPr>
          <p:nvPr>
            <p:ph type="ftr" sz="quarter" idx="11"/>
          </p:nvPr>
        </p:nvSpPr>
        <p:spPr/>
        <p:txBody>
          <a:bodyPr/>
          <a:lstStyle/>
          <a:p>
            <a:r>
              <a:rPr lang="en-US"/>
              <a:t>Copyright © 2007 - 2019 Carl M. Burnett</a:t>
            </a:r>
          </a:p>
        </p:txBody>
      </p:sp>
      <p:sp>
        <p:nvSpPr>
          <p:cNvPr id="8" name="Slide Number Placeholder 7"/>
          <p:cNvSpPr>
            <a:spLocks noGrp="1"/>
          </p:cNvSpPr>
          <p:nvPr>
            <p:ph type="sldNum" sz="quarter" idx="12"/>
          </p:nvPr>
        </p:nvSpPr>
        <p:spPr/>
        <p:txBody>
          <a:bodyPr/>
          <a:lstStyle/>
          <a:p>
            <a:fld id="{3D46CBA2-ECE5-4BE9-B546-6761E0E67089}" type="slidenum">
              <a:rPr lang="en-US" smtClean="0"/>
              <a:t>38</a:t>
            </a:fld>
            <a:endParaRPr lang="en-US"/>
          </a:p>
        </p:txBody>
      </p:sp>
    </p:spTree>
    <p:extLst>
      <p:ext uri="{BB962C8B-B14F-4D97-AF65-F5344CB8AC3E}">
        <p14:creationId xmlns:p14="http://schemas.microsoft.com/office/powerpoint/2010/main" val="244918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Attributes  - Input Element  Text Fields</a:t>
            </a:r>
          </a:p>
        </p:txBody>
      </p:sp>
      <p:graphicFrame>
        <p:nvGraphicFramePr>
          <p:cNvPr id="4" name="Content Placeholder 3"/>
          <p:cNvGraphicFramePr>
            <a:graphicFrameLocks noGrp="1"/>
          </p:cNvGraphicFramePr>
          <p:nvPr>
            <p:ph idx="1"/>
            <p:extLst/>
          </p:nvPr>
        </p:nvGraphicFramePr>
        <p:xfrm>
          <a:off x="393700" y="1450182"/>
          <a:ext cx="8304824" cy="2186940"/>
        </p:xfrm>
        <a:graphic>
          <a:graphicData uri="http://schemas.openxmlformats.org/drawingml/2006/table">
            <a:tbl>
              <a:tblPr firstRow="1" bandRow="1">
                <a:tableStyleId>{93296810-A885-4BE3-A3E7-6D5BEEA58F35}</a:tableStyleId>
              </a:tblPr>
              <a:tblGrid>
                <a:gridCol w="1926590">
                  <a:extLst>
                    <a:ext uri="{9D8B030D-6E8A-4147-A177-3AD203B41FA5}">
                      <a16:colId xmlns:a16="http://schemas.microsoft.com/office/drawing/2014/main" val="20000"/>
                    </a:ext>
                  </a:extLst>
                </a:gridCol>
                <a:gridCol w="6378234">
                  <a:extLst>
                    <a:ext uri="{9D8B030D-6E8A-4147-A177-3AD203B41FA5}">
                      <a16:colId xmlns:a16="http://schemas.microsoft.com/office/drawing/2014/main" val="20001"/>
                    </a:ext>
                  </a:extLst>
                </a:gridCol>
              </a:tblGrid>
              <a:tr h="278130">
                <a:tc>
                  <a:txBody>
                    <a:bodyPr/>
                    <a:lstStyle/>
                    <a:p>
                      <a:r>
                        <a:rPr lang="en-US" sz="1400" dirty="0">
                          <a:solidFill>
                            <a:schemeClr val="tx1"/>
                          </a:solidFill>
                          <a:latin typeface="+mj-lt"/>
                        </a:rPr>
                        <a:t>Attributes</a:t>
                      </a:r>
                    </a:p>
                  </a:txBody>
                  <a:tcPr marT="34290" marB="34290"/>
                </a:tc>
                <a:tc>
                  <a:txBody>
                    <a:bodyPr/>
                    <a:lstStyle/>
                    <a:p>
                      <a:r>
                        <a:rPr lang="en-US" sz="1400" dirty="0">
                          <a:solidFill>
                            <a:schemeClr val="tx1"/>
                          </a:solidFill>
                          <a:latin typeface="+mj-lt"/>
                        </a:rPr>
                        <a:t>Descriptions</a:t>
                      </a:r>
                    </a:p>
                  </a:txBody>
                  <a:tcPr marT="34290" marB="34290"/>
                </a:tc>
                <a:extLst>
                  <a:ext uri="{0D108BD9-81ED-4DB2-BD59-A6C34878D82A}">
                    <a16:rowId xmlns:a16="http://schemas.microsoft.com/office/drawing/2014/main" val="10000"/>
                  </a:ext>
                </a:extLst>
              </a:tr>
              <a:tr h="278130">
                <a:tc>
                  <a:txBody>
                    <a:bodyPr/>
                    <a:lstStyle/>
                    <a:p>
                      <a:pPr lvl="0"/>
                      <a:r>
                        <a:rPr lang="en-US" sz="1300" b="1" kern="1200" dirty="0">
                          <a:solidFill>
                            <a:schemeClr val="dk1"/>
                          </a:solidFill>
                          <a:effectLst/>
                          <a:latin typeface="+mj-lt"/>
                          <a:ea typeface="+mn-ea"/>
                          <a:cs typeface="Courier New" panose="02070309020205020404" pitchFamily="49" charset="0"/>
                        </a:rPr>
                        <a:t>type</a:t>
                      </a:r>
                    </a:p>
                  </a:txBody>
                  <a:tcPr marT="34290" marB="34290"/>
                </a:tc>
                <a:tc>
                  <a:txBody>
                    <a:bodyPr/>
                    <a:lstStyle/>
                    <a:p>
                      <a:r>
                        <a:rPr lang="en-US" sz="1400" dirty="0">
                          <a:latin typeface="+mj-lt"/>
                        </a:rPr>
                        <a:t>text, password, or hidden </a:t>
                      </a:r>
                    </a:p>
                  </a:txBody>
                  <a:tcPr marT="34290" marB="34290"/>
                </a:tc>
                <a:extLst>
                  <a:ext uri="{0D108BD9-81ED-4DB2-BD59-A6C34878D82A}">
                    <a16:rowId xmlns:a16="http://schemas.microsoft.com/office/drawing/2014/main" val="10001"/>
                  </a:ext>
                </a:extLst>
              </a:tr>
              <a:tr h="278130">
                <a:tc>
                  <a:txBody>
                    <a:bodyPr/>
                    <a:lstStyle/>
                    <a:p>
                      <a:r>
                        <a:rPr lang="en-US" sz="1300" b="1" kern="1200" dirty="0">
                          <a:solidFill>
                            <a:schemeClr val="dk1"/>
                          </a:solidFill>
                          <a:effectLst/>
                          <a:latin typeface="+mj-lt"/>
                          <a:ea typeface="+mn-ea"/>
                          <a:cs typeface="Courier New" panose="02070309020205020404" pitchFamily="49" charset="0"/>
                        </a:rPr>
                        <a:t>value</a:t>
                      </a:r>
                      <a:endParaRPr lang="en-US" sz="1300" b="1" dirty="0">
                        <a:latin typeface="+mj-lt"/>
                        <a:cs typeface="Courier New" panose="02070309020205020404" pitchFamily="49" charset="0"/>
                      </a:endParaRPr>
                    </a:p>
                  </a:txBody>
                  <a:tcPr marT="34290" marB="34290"/>
                </a:tc>
                <a:tc>
                  <a:txBody>
                    <a:bodyPr/>
                    <a:lstStyle/>
                    <a:p>
                      <a:r>
                        <a:rPr lang="en-US" sz="1400" dirty="0">
                          <a:latin typeface="+mj-lt"/>
                        </a:rPr>
                        <a:t>Default value</a:t>
                      </a:r>
                    </a:p>
                  </a:txBody>
                  <a:tcPr marT="34290" marB="34290"/>
                </a:tc>
                <a:extLst>
                  <a:ext uri="{0D108BD9-81ED-4DB2-BD59-A6C34878D82A}">
                    <a16:rowId xmlns:a16="http://schemas.microsoft.com/office/drawing/2014/main" val="10002"/>
                  </a:ext>
                </a:extLst>
              </a:tr>
              <a:tr h="278130">
                <a:tc>
                  <a:txBody>
                    <a:bodyPr/>
                    <a:lstStyle/>
                    <a:p>
                      <a:r>
                        <a:rPr lang="en-US" sz="1300" b="1" kern="1200" dirty="0" err="1">
                          <a:solidFill>
                            <a:schemeClr val="dk1"/>
                          </a:solidFill>
                          <a:effectLst/>
                          <a:latin typeface="+mj-lt"/>
                          <a:ea typeface="+mn-ea"/>
                          <a:cs typeface="Courier New" panose="02070309020205020404" pitchFamily="49" charset="0"/>
                        </a:rPr>
                        <a:t>maxlength</a:t>
                      </a:r>
                      <a:endParaRPr lang="en-US" sz="1300" b="1" dirty="0">
                        <a:latin typeface="+mj-lt"/>
                        <a:cs typeface="Courier New" panose="02070309020205020404" pitchFamily="49" charset="0"/>
                      </a:endParaRPr>
                    </a:p>
                  </a:txBody>
                  <a:tcPr marT="34290" marB="34290"/>
                </a:tc>
                <a:tc>
                  <a:txBody>
                    <a:bodyPr/>
                    <a:lstStyle/>
                    <a:p>
                      <a:r>
                        <a:rPr lang="en-US" sz="1400" dirty="0">
                          <a:latin typeface="+mj-lt"/>
                        </a:rPr>
                        <a:t>Max</a:t>
                      </a:r>
                      <a:r>
                        <a:rPr lang="en-US" sz="1400" baseline="0" dirty="0">
                          <a:latin typeface="+mj-lt"/>
                        </a:rPr>
                        <a:t> Characters</a:t>
                      </a:r>
                      <a:endParaRPr lang="en-US" sz="1400" dirty="0">
                        <a:latin typeface="+mj-lt"/>
                      </a:endParaRPr>
                    </a:p>
                  </a:txBody>
                  <a:tcPr marT="34290" marB="34290"/>
                </a:tc>
                <a:extLst>
                  <a:ext uri="{0D108BD9-81ED-4DB2-BD59-A6C34878D82A}">
                    <a16:rowId xmlns:a16="http://schemas.microsoft.com/office/drawing/2014/main" val="10003"/>
                  </a:ext>
                </a:extLst>
              </a:tr>
              <a:tr h="278130">
                <a:tc>
                  <a:txBody>
                    <a:bodyPr/>
                    <a:lstStyle/>
                    <a:p>
                      <a:r>
                        <a:rPr lang="en-US" sz="1300" b="1" kern="1200" dirty="0">
                          <a:solidFill>
                            <a:schemeClr val="dk1"/>
                          </a:solidFill>
                          <a:effectLst/>
                          <a:latin typeface="+mj-lt"/>
                          <a:ea typeface="+mn-ea"/>
                          <a:cs typeface="Courier New" panose="02070309020205020404" pitchFamily="49" charset="0"/>
                        </a:rPr>
                        <a:t>size</a:t>
                      </a:r>
                      <a:endParaRPr lang="en-US" sz="1300" b="1" dirty="0">
                        <a:latin typeface="+mj-lt"/>
                        <a:cs typeface="Courier New" panose="02070309020205020404" pitchFamily="49" charset="0"/>
                      </a:endParaRPr>
                    </a:p>
                  </a:txBody>
                  <a:tcPr marT="34290" marB="34290"/>
                </a:tc>
                <a:tc>
                  <a:txBody>
                    <a:bodyPr/>
                    <a:lstStyle/>
                    <a:p>
                      <a:r>
                        <a:rPr lang="en-US" sz="1400" dirty="0">
                          <a:latin typeface="+mj-lt"/>
                        </a:rPr>
                        <a:t>Width of</a:t>
                      </a:r>
                      <a:r>
                        <a:rPr lang="en-US" sz="1400" baseline="0" dirty="0">
                          <a:latin typeface="+mj-lt"/>
                        </a:rPr>
                        <a:t> the field in characters</a:t>
                      </a:r>
                      <a:endParaRPr lang="en-US" sz="1400" dirty="0">
                        <a:latin typeface="+mj-lt"/>
                      </a:endParaRPr>
                    </a:p>
                  </a:txBody>
                  <a:tcPr marT="34290" marB="34290"/>
                </a:tc>
                <a:extLst>
                  <a:ext uri="{0D108BD9-81ED-4DB2-BD59-A6C34878D82A}">
                    <a16:rowId xmlns:a16="http://schemas.microsoft.com/office/drawing/2014/main" val="10004"/>
                  </a:ext>
                </a:extLst>
              </a:tr>
              <a:tr h="278130">
                <a:tc>
                  <a:txBody>
                    <a:bodyPr/>
                    <a:lstStyle/>
                    <a:p>
                      <a:r>
                        <a:rPr lang="en-US" sz="1300" b="1" kern="1200" dirty="0">
                          <a:solidFill>
                            <a:schemeClr val="dk1"/>
                          </a:solidFill>
                          <a:effectLst/>
                          <a:latin typeface="+mj-lt"/>
                          <a:ea typeface="+mn-ea"/>
                          <a:cs typeface="Courier New" panose="02070309020205020404" pitchFamily="49" charset="0"/>
                        </a:rPr>
                        <a:t>autofocus</a:t>
                      </a:r>
                      <a:endParaRPr lang="en-US" sz="1300" b="1" dirty="0">
                        <a:latin typeface="+mj-lt"/>
                        <a:cs typeface="Courier New" panose="02070309020205020404" pitchFamily="49" charset="0"/>
                      </a:endParaRPr>
                    </a:p>
                  </a:txBody>
                  <a:tcPr marT="34290" marB="34290"/>
                </a:tc>
                <a:tc>
                  <a:txBody>
                    <a:bodyPr/>
                    <a:lstStyle/>
                    <a:p>
                      <a:r>
                        <a:rPr lang="en-US" sz="1400" dirty="0">
                          <a:latin typeface="+mj-lt"/>
                        </a:rPr>
                        <a:t>A </a:t>
                      </a:r>
                      <a:r>
                        <a:rPr lang="en-US" sz="1400" dirty="0" err="1">
                          <a:latin typeface="+mj-lt"/>
                        </a:rPr>
                        <a:t>boolean</a:t>
                      </a:r>
                      <a:r>
                        <a:rPr lang="en-US" sz="1400" dirty="0">
                          <a:latin typeface="+mj-lt"/>
                        </a:rPr>
                        <a:t> attribute to set</a:t>
                      </a:r>
                      <a:r>
                        <a:rPr lang="en-US" sz="1400" baseline="0" dirty="0">
                          <a:latin typeface="+mj-lt"/>
                        </a:rPr>
                        <a:t> focus on</a:t>
                      </a:r>
                      <a:endParaRPr lang="en-US" sz="1400" dirty="0">
                        <a:latin typeface="+mj-lt"/>
                      </a:endParaRPr>
                    </a:p>
                  </a:txBody>
                  <a:tcPr marT="34290" marB="34290"/>
                </a:tc>
                <a:extLst>
                  <a:ext uri="{0D108BD9-81ED-4DB2-BD59-A6C34878D82A}">
                    <a16:rowId xmlns:a16="http://schemas.microsoft.com/office/drawing/2014/main" val="10005"/>
                  </a:ext>
                </a:extLst>
              </a:tr>
              <a:tr h="480060">
                <a:tc>
                  <a:txBody>
                    <a:bodyPr/>
                    <a:lstStyle/>
                    <a:p>
                      <a:r>
                        <a:rPr lang="en-US" sz="1300" b="1" kern="1200" dirty="0">
                          <a:solidFill>
                            <a:schemeClr val="dk1"/>
                          </a:solidFill>
                          <a:effectLst/>
                          <a:latin typeface="+mj-lt"/>
                          <a:ea typeface="+mn-ea"/>
                          <a:cs typeface="Courier New" panose="02070309020205020404" pitchFamily="49" charset="0"/>
                        </a:rPr>
                        <a:t>placeholder</a:t>
                      </a:r>
                      <a:endParaRPr lang="en-US" sz="1300" b="1" dirty="0">
                        <a:latin typeface="+mj-lt"/>
                        <a:cs typeface="Courier New" panose="02070309020205020404" pitchFamily="49" charset="0"/>
                      </a:endParaRPr>
                    </a:p>
                  </a:txBody>
                  <a:tcPr marT="34290" marB="34290"/>
                </a:tc>
                <a:tc>
                  <a:txBody>
                    <a:bodyPr/>
                    <a:lstStyle/>
                    <a:p>
                      <a:r>
                        <a:rPr lang="en-US" sz="1400" dirty="0">
                          <a:latin typeface="+mj-lt"/>
                        </a:rPr>
                        <a:t>Puts a default value or hint in the field.</a:t>
                      </a:r>
                      <a:r>
                        <a:rPr lang="en-US" sz="1400" baseline="0" dirty="0">
                          <a:latin typeface="+mj-lt"/>
                        </a:rPr>
                        <a:t> Value is removed when user’s cursor enters the control</a:t>
                      </a:r>
                      <a:endParaRPr lang="en-US" sz="1400" dirty="0">
                        <a:latin typeface="+mj-lt"/>
                      </a:endParaRPr>
                    </a:p>
                  </a:txBody>
                  <a:tcPr marT="34290" marB="34290"/>
                </a:tc>
                <a:extLst>
                  <a:ext uri="{0D108BD9-81ED-4DB2-BD59-A6C34878D82A}">
                    <a16:rowId xmlns:a16="http://schemas.microsoft.com/office/drawing/2014/main" val="10006"/>
                  </a:ext>
                </a:extLst>
              </a:tr>
            </a:tbl>
          </a:graphicData>
        </a:graphic>
      </p:graphicFrame>
      <p:sp>
        <p:nvSpPr>
          <p:cNvPr id="3" name="Date Placeholder 2"/>
          <p:cNvSpPr>
            <a:spLocks noGrp="1"/>
          </p:cNvSpPr>
          <p:nvPr>
            <p:ph type="dt" sz="half" idx="10"/>
          </p:nvPr>
        </p:nvSpPr>
        <p:spPr/>
        <p:txBody>
          <a:bodyPr/>
          <a:lstStyle/>
          <a:p>
            <a:fld id="{16C9CF57-2FBF-4529-9C53-925FDA90C82B}" type="datetime1">
              <a:rPr lang="en-US" smtClean="0"/>
              <a:t>1/22/2019</a:t>
            </a:fld>
            <a:endParaRPr lang="en-US"/>
          </a:p>
        </p:txBody>
      </p:sp>
      <p:sp>
        <p:nvSpPr>
          <p:cNvPr id="5" name="Footer Placeholder 4"/>
          <p:cNvSpPr>
            <a:spLocks noGrp="1"/>
          </p:cNvSpPr>
          <p:nvPr>
            <p:ph type="ftr" sz="quarter" idx="11"/>
          </p:nvPr>
        </p:nvSpPr>
        <p:spPr/>
        <p:txBody>
          <a:bodyPr/>
          <a:lstStyle/>
          <a:p>
            <a:r>
              <a:rPr lang="en-US"/>
              <a:t>Copyright © 2007 - 2019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39</a:t>
            </a:fld>
            <a:endParaRPr lang="en-US"/>
          </a:p>
        </p:txBody>
      </p:sp>
    </p:spTree>
    <p:extLst>
      <p:ext uri="{BB962C8B-B14F-4D97-AF65-F5344CB8AC3E}">
        <p14:creationId xmlns:p14="http://schemas.microsoft.com/office/powerpoint/2010/main" val="1219817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Syntax</a:t>
            </a:r>
          </a:p>
        </p:txBody>
      </p:sp>
      <p:sp>
        <p:nvSpPr>
          <p:cNvPr id="4" name="Date Placeholder 3"/>
          <p:cNvSpPr>
            <a:spLocks noGrp="1"/>
          </p:cNvSpPr>
          <p:nvPr>
            <p:ph type="dt" sz="half" idx="10"/>
          </p:nvPr>
        </p:nvSpPr>
        <p:spPr/>
        <p:txBody>
          <a:bodyPr/>
          <a:lstStyle/>
          <a:p>
            <a:fld id="{BAC3CA83-B2B7-4AFB-A86A-449F34A311CD}" type="datetime1">
              <a:rPr lang="en-US" sz="900" smtClean="0"/>
              <a:t>1/22/2019</a:t>
            </a:fld>
            <a:endParaRPr lang="en-US" sz="900" dirty="0"/>
          </a:p>
        </p:txBody>
      </p:sp>
      <p:sp>
        <p:nvSpPr>
          <p:cNvPr id="6" name="Footer Placeholder 5"/>
          <p:cNvSpPr>
            <a:spLocks noGrp="1"/>
          </p:cNvSpPr>
          <p:nvPr>
            <p:ph type="ftr" sz="quarter" idx="11"/>
          </p:nvPr>
        </p:nvSpPr>
        <p:spPr>
          <a:prstGeom prst="rect">
            <a:avLst/>
          </a:prstGeom>
        </p:spPr>
        <p:txBody>
          <a:bodyPr/>
          <a:lstStyle/>
          <a:p>
            <a:r>
              <a:rPr lang="en-US"/>
              <a:t>Copyright © 2007 - 2019 Carl M. Burnett</a:t>
            </a: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BDC207AC-44E2-4E0C-A861-3776DCCCA189}" type="slidenum">
              <a:rPr lang="en-US" smtClean="0"/>
              <a:pPr>
                <a:defRPr/>
              </a:pPr>
              <a:t>4</a:t>
            </a:fld>
            <a:endParaRPr lang="en-US" dirty="0"/>
          </a:p>
        </p:txBody>
      </p:sp>
      <p:sp>
        <p:nvSpPr>
          <p:cNvPr id="9" name="TextBox 8"/>
          <p:cNvSpPr txBox="1"/>
          <p:nvPr/>
        </p:nvSpPr>
        <p:spPr>
          <a:xfrm>
            <a:off x="489249" y="1672977"/>
            <a:ext cx="7045134" cy="369332"/>
          </a:xfrm>
          <a:prstGeom prst="rect">
            <a:avLst/>
          </a:prstGeom>
          <a:noFill/>
        </p:spPr>
        <p:txBody>
          <a:bodyPr wrap="none" rtlCol="0">
            <a:spAutoFit/>
          </a:bodyPr>
          <a:lstStyle/>
          <a:p>
            <a:r>
              <a:rPr lang="en-US" b="1" dirty="0">
                <a:latin typeface="+mj-lt"/>
              </a:rPr>
              <a:t>A CSS rule has two main parts: a selector, and one or more declarations:</a:t>
            </a:r>
          </a:p>
        </p:txBody>
      </p:sp>
      <p:grpSp>
        <p:nvGrpSpPr>
          <p:cNvPr id="3" name="Group 2"/>
          <p:cNvGrpSpPr/>
          <p:nvPr/>
        </p:nvGrpSpPr>
        <p:grpSpPr>
          <a:xfrm>
            <a:off x="893988" y="2156252"/>
            <a:ext cx="991962" cy="784116"/>
            <a:chOff x="893988" y="2875002"/>
            <a:chExt cx="991962" cy="1045488"/>
          </a:xfrm>
        </p:grpSpPr>
        <p:sp>
          <p:nvSpPr>
            <p:cNvPr id="7" name="Rounded Rectangle 6"/>
            <p:cNvSpPr/>
            <p:nvPr/>
          </p:nvSpPr>
          <p:spPr>
            <a:xfrm>
              <a:off x="971550" y="3303270"/>
              <a:ext cx="914400" cy="6172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mj-lt"/>
                  <a:cs typeface="Courier New" panose="02070309020205020404" pitchFamily="49" charset="0"/>
                </a:rPr>
                <a:t>h1</a:t>
              </a:r>
            </a:p>
          </p:txBody>
        </p:sp>
        <p:sp>
          <p:nvSpPr>
            <p:cNvPr id="11" name="Rectangle 10"/>
            <p:cNvSpPr/>
            <p:nvPr/>
          </p:nvSpPr>
          <p:spPr>
            <a:xfrm>
              <a:off x="893988" y="2875002"/>
              <a:ext cx="959878" cy="492443"/>
            </a:xfrm>
            <a:prstGeom prst="rect">
              <a:avLst/>
            </a:prstGeom>
          </p:spPr>
          <p:txBody>
            <a:bodyPr wrap="none">
              <a:spAutoFit/>
            </a:bodyPr>
            <a:lstStyle/>
            <a:p>
              <a:r>
                <a:rPr lang="en-US" b="1" dirty="0">
                  <a:latin typeface="+mj-lt"/>
                </a:rPr>
                <a:t>Selector</a:t>
              </a:r>
              <a:endParaRPr lang="en-US" dirty="0">
                <a:latin typeface="+mj-lt"/>
              </a:endParaRPr>
            </a:p>
          </p:txBody>
        </p:sp>
      </p:grpSp>
      <p:grpSp>
        <p:nvGrpSpPr>
          <p:cNvPr id="10" name="Group 9"/>
          <p:cNvGrpSpPr/>
          <p:nvPr/>
        </p:nvGrpSpPr>
        <p:grpSpPr>
          <a:xfrm>
            <a:off x="2346960" y="2156254"/>
            <a:ext cx="4773930" cy="1284894"/>
            <a:chOff x="2346960" y="2875002"/>
            <a:chExt cx="4773930" cy="1713190"/>
          </a:xfrm>
        </p:grpSpPr>
        <p:sp>
          <p:nvSpPr>
            <p:cNvPr id="8" name="Rounded Rectangle 7"/>
            <p:cNvSpPr/>
            <p:nvPr/>
          </p:nvSpPr>
          <p:spPr>
            <a:xfrm>
              <a:off x="2346960" y="3303270"/>
              <a:ext cx="4773930" cy="6172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mj-lt"/>
                  <a:cs typeface="Courier New" panose="02070309020205020404" pitchFamily="49" charset="0"/>
                </a:rPr>
                <a:t>{</a:t>
              </a:r>
              <a:r>
                <a:rPr lang="en-US" sz="2000" b="1" dirty="0" err="1">
                  <a:solidFill>
                    <a:schemeClr val="tx1"/>
                  </a:solidFill>
                  <a:latin typeface="+mj-lt"/>
                  <a:cs typeface="Courier New" panose="02070309020205020404" pitchFamily="49" charset="0"/>
                </a:rPr>
                <a:t>color:blue</a:t>
              </a:r>
              <a:r>
                <a:rPr lang="en-US" sz="2000" b="1" dirty="0">
                  <a:solidFill>
                    <a:schemeClr val="tx1"/>
                  </a:solidFill>
                  <a:latin typeface="+mj-lt"/>
                  <a:cs typeface="Courier New" panose="02070309020205020404" pitchFamily="49" charset="0"/>
                </a:rPr>
                <a:t>; font-size:12px;}</a:t>
              </a:r>
            </a:p>
          </p:txBody>
        </p:sp>
        <p:sp>
          <p:nvSpPr>
            <p:cNvPr id="12" name="Rectangle 11"/>
            <p:cNvSpPr/>
            <p:nvPr/>
          </p:nvSpPr>
          <p:spPr>
            <a:xfrm>
              <a:off x="2693189" y="2875002"/>
              <a:ext cx="1283557" cy="492442"/>
            </a:xfrm>
            <a:prstGeom prst="rect">
              <a:avLst/>
            </a:prstGeom>
          </p:spPr>
          <p:txBody>
            <a:bodyPr wrap="none">
              <a:spAutoFit/>
            </a:bodyPr>
            <a:lstStyle/>
            <a:p>
              <a:r>
                <a:rPr lang="en-US" b="1" dirty="0">
                  <a:latin typeface="+mj-lt"/>
                </a:rPr>
                <a:t>Declaration</a:t>
              </a:r>
              <a:endParaRPr lang="en-US" dirty="0">
                <a:latin typeface="+mj-lt"/>
              </a:endParaRPr>
            </a:p>
          </p:txBody>
        </p:sp>
        <p:sp>
          <p:nvSpPr>
            <p:cNvPr id="13" name="Rectangle 12"/>
            <p:cNvSpPr/>
            <p:nvPr/>
          </p:nvSpPr>
          <p:spPr>
            <a:xfrm>
              <a:off x="4733925" y="2875002"/>
              <a:ext cx="1283557" cy="492442"/>
            </a:xfrm>
            <a:prstGeom prst="rect">
              <a:avLst/>
            </a:prstGeom>
          </p:spPr>
          <p:txBody>
            <a:bodyPr wrap="none">
              <a:spAutoFit/>
            </a:bodyPr>
            <a:lstStyle/>
            <a:p>
              <a:r>
                <a:rPr lang="en-US" b="1" dirty="0">
                  <a:latin typeface="+mj-lt"/>
                </a:rPr>
                <a:t>Declaration</a:t>
              </a:r>
              <a:endParaRPr lang="en-US" dirty="0">
                <a:latin typeface="+mj-lt"/>
              </a:endParaRPr>
            </a:p>
          </p:txBody>
        </p:sp>
        <p:sp>
          <p:nvSpPr>
            <p:cNvPr id="14" name="TextBox 13"/>
            <p:cNvSpPr txBox="1"/>
            <p:nvPr/>
          </p:nvSpPr>
          <p:spPr>
            <a:xfrm>
              <a:off x="2477259" y="4090154"/>
              <a:ext cx="1020216" cy="492442"/>
            </a:xfrm>
            <a:prstGeom prst="rect">
              <a:avLst/>
            </a:prstGeom>
            <a:noFill/>
          </p:spPr>
          <p:txBody>
            <a:bodyPr wrap="none" rtlCol="0">
              <a:spAutoFit/>
            </a:bodyPr>
            <a:lstStyle/>
            <a:p>
              <a:r>
                <a:rPr lang="en-US" b="1" dirty="0">
                  <a:latin typeface="+mj-lt"/>
                </a:rPr>
                <a:t>Property</a:t>
              </a:r>
            </a:p>
          </p:txBody>
        </p:sp>
        <p:sp>
          <p:nvSpPr>
            <p:cNvPr id="15" name="TextBox 14"/>
            <p:cNvSpPr txBox="1"/>
            <p:nvPr/>
          </p:nvSpPr>
          <p:spPr>
            <a:xfrm>
              <a:off x="3610903" y="4090154"/>
              <a:ext cx="716928" cy="492442"/>
            </a:xfrm>
            <a:prstGeom prst="rect">
              <a:avLst/>
            </a:prstGeom>
            <a:noFill/>
          </p:spPr>
          <p:txBody>
            <a:bodyPr wrap="none" rtlCol="0">
              <a:spAutoFit/>
            </a:bodyPr>
            <a:lstStyle/>
            <a:p>
              <a:r>
                <a:rPr lang="en-US" b="1" dirty="0">
                  <a:latin typeface="+mj-lt"/>
                </a:rPr>
                <a:t>Value</a:t>
              </a:r>
            </a:p>
          </p:txBody>
        </p:sp>
        <p:sp>
          <p:nvSpPr>
            <p:cNvPr id="16" name="TextBox 15"/>
            <p:cNvSpPr txBox="1"/>
            <p:nvPr/>
          </p:nvSpPr>
          <p:spPr>
            <a:xfrm>
              <a:off x="4733925" y="4095749"/>
              <a:ext cx="1020216" cy="492442"/>
            </a:xfrm>
            <a:prstGeom prst="rect">
              <a:avLst/>
            </a:prstGeom>
            <a:noFill/>
          </p:spPr>
          <p:txBody>
            <a:bodyPr wrap="none" rtlCol="0">
              <a:spAutoFit/>
            </a:bodyPr>
            <a:lstStyle/>
            <a:p>
              <a:r>
                <a:rPr lang="en-US" b="1" dirty="0">
                  <a:latin typeface="+mj-lt"/>
                </a:rPr>
                <a:t>Property</a:t>
              </a:r>
            </a:p>
          </p:txBody>
        </p:sp>
        <p:sp>
          <p:nvSpPr>
            <p:cNvPr id="17" name="TextBox 16"/>
            <p:cNvSpPr txBox="1"/>
            <p:nvPr/>
          </p:nvSpPr>
          <p:spPr>
            <a:xfrm>
              <a:off x="5867569" y="4095750"/>
              <a:ext cx="716928" cy="492442"/>
            </a:xfrm>
            <a:prstGeom prst="rect">
              <a:avLst/>
            </a:prstGeom>
            <a:noFill/>
          </p:spPr>
          <p:txBody>
            <a:bodyPr wrap="none" rtlCol="0">
              <a:spAutoFit/>
            </a:bodyPr>
            <a:lstStyle/>
            <a:p>
              <a:r>
                <a:rPr lang="en-US" b="1" dirty="0">
                  <a:latin typeface="+mj-lt"/>
                </a:rPr>
                <a:t>Value</a:t>
              </a:r>
            </a:p>
          </p:txBody>
        </p:sp>
        <p:cxnSp>
          <p:nvCxnSpPr>
            <p:cNvPr id="19" name="Straight Arrow Connector 18"/>
            <p:cNvCxnSpPr>
              <a:stCxn id="14" idx="0"/>
            </p:cNvCxnSpPr>
            <p:nvPr/>
          </p:nvCxnSpPr>
          <p:spPr>
            <a:xfrm flipV="1">
              <a:off x="2987367" y="3771901"/>
              <a:ext cx="56714" cy="31825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973721" y="3787140"/>
              <a:ext cx="0" cy="31825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285398" y="3775710"/>
              <a:ext cx="0" cy="31825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261299" y="3764280"/>
              <a:ext cx="0" cy="31825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25453105"/>
      </p:ext>
    </p:extLst>
  </p:cSld>
  <p:clrMapOvr>
    <a:masterClrMapping/>
  </p:clrMapOvr>
  <mc:AlternateContent xmlns:mc="http://schemas.openxmlformats.org/markup-compatibility/2006" xmlns:p14="http://schemas.microsoft.com/office/powerpoint/2010/main">
    <mc:Choice Requires="p14">
      <p:transition spd="med" p14:dur="700" advTm="78947">
        <p:fade/>
      </p:transition>
    </mc:Choice>
    <mc:Fallback xmlns="">
      <p:transition spd="med" advTm="7894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550" y="1371655"/>
            <a:ext cx="8229600" cy="2031325"/>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Quantity:&lt;input type="text" name="quantity" value="1" </a:t>
            </a:r>
          </a:p>
          <a:p>
            <a:r>
              <a:rPr lang="en-US" sz="1400" b="1" dirty="0">
                <a:latin typeface="Courier New" panose="02070309020205020404" pitchFamily="49" charset="0"/>
                <a:cs typeface="Courier New" panose="02070309020205020404" pitchFamily="49" charset="0"/>
              </a:rPr>
              <a:t>                size="5" </a:t>
            </a:r>
            <a:r>
              <a:rPr lang="en-US" sz="1400" b="1" dirty="0" err="1">
                <a:latin typeface="Courier New" panose="02070309020205020404" pitchFamily="49" charset="0"/>
                <a:cs typeface="Courier New" panose="02070309020205020404" pitchFamily="49" charset="0"/>
              </a:rPr>
              <a:t>readonly</a:t>
            </a:r>
            <a:r>
              <a:rPr lang="en-US" sz="1400" b="1" dirty="0">
                <a:latin typeface="Courier New" panose="02070309020205020404" pitchFamily="49" charset="0"/>
                <a:cs typeface="Courier New" panose="02070309020205020404" pitchFamily="49" charset="0"/>
              </a:rPr>
              <a:t>&gt;&lt;</a:t>
            </a:r>
            <a:r>
              <a:rPr lang="en-US" sz="1400" b="1" dirty="0" err="1">
                <a:latin typeface="Courier New" panose="02070309020205020404" pitchFamily="49" charset="0"/>
                <a:cs typeface="Courier New" panose="02070309020205020404" pitchFamily="49" charset="0"/>
              </a:rPr>
              <a:t>br</a:t>
            </a:r>
            <a:r>
              <a:rPr lang="en-US" sz="1400" b="1" dirty="0">
                <a:latin typeface="Courier New" panose="02070309020205020404" pitchFamily="49" charset="0"/>
                <a:cs typeface="Courier New" panose="02070309020205020404" pitchFamily="49" charset="0"/>
              </a:rPr>
              <a:t>&gt;&lt;</a:t>
            </a:r>
            <a:r>
              <a:rPr lang="en-US" sz="1400" b="1" dirty="0" err="1">
                <a:latin typeface="Courier New" panose="02070309020205020404" pitchFamily="49" charset="0"/>
                <a:cs typeface="Courier New" panose="02070309020205020404" pitchFamily="49" charset="0"/>
              </a:rPr>
              <a:t>br</a:t>
            </a:r>
            <a:r>
              <a:rPr lang="en-US" sz="1400" b="1" dirty="0">
                <a:latin typeface="Courier New" panose="02070309020205020404" pitchFamily="49" charset="0"/>
                <a:cs typeface="Courier New" panose="02070309020205020404" pitchFamily="49" charset="0"/>
              </a:rPr>
              <a:t>&gt;</a:t>
            </a:r>
          </a:p>
          <a:p>
            <a:r>
              <a:rPr lang="en-US" sz="1400" b="1" dirty="0">
                <a:latin typeface="Courier New" panose="02070309020205020404" pitchFamily="49" charset="0"/>
                <a:cs typeface="Courier New" panose="02070309020205020404" pitchFamily="49" charset="0"/>
              </a:rPr>
              <a:t>Username:&lt;input type="text" name="username" </a:t>
            </a:r>
          </a:p>
          <a:p>
            <a:r>
              <a:rPr lang="en-US" sz="1400" b="1" dirty="0">
                <a:latin typeface="Courier New" panose="02070309020205020404" pitchFamily="49" charset="0"/>
                <a:cs typeface="Courier New" panose="02070309020205020404" pitchFamily="49" charset="0"/>
              </a:rPr>
              <a:t>                autofocus&gt;&lt;</a:t>
            </a:r>
            <a:r>
              <a:rPr lang="en-US" sz="1400" b="1" dirty="0" err="1">
                <a:latin typeface="Courier New" panose="02070309020205020404" pitchFamily="49" charset="0"/>
                <a:cs typeface="Courier New" panose="02070309020205020404" pitchFamily="49" charset="0"/>
              </a:rPr>
              <a:t>br</a:t>
            </a:r>
            <a:r>
              <a:rPr lang="en-US" sz="1400" b="1" dirty="0">
                <a:latin typeface="Courier New" panose="02070309020205020404" pitchFamily="49" charset="0"/>
                <a:cs typeface="Courier New" panose="02070309020205020404" pitchFamily="49" charset="0"/>
              </a:rPr>
              <a:t>&gt;&lt;</a:t>
            </a:r>
            <a:r>
              <a:rPr lang="en-US" sz="1400" b="1" dirty="0" err="1">
                <a:latin typeface="Courier New" panose="02070309020205020404" pitchFamily="49" charset="0"/>
                <a:cs typeface="Courier New" panose="02070309020205020404" pitchFamily="49" charset="0"/>
              </a:rPr>
              <a:t>br</a:t>
            </a:r>
            <a:r>
              <a:rPr lang="en-US" sz="1400" b="1" dirty="0">
                <a:latin typeface="Courier New" panose="02070309020205020404" pitchFamily="49" charset="0"/>
                <a:cs typeface="Courier New" panose="02070309020205020404" pitchFamily="49" charset="0"/>
              </a:rPr>
              <a:t>&gt;</a:t>
            </a:r>
          </a:p>
          <a:p>
            <a:r>
              <a:rPr lang="en-US" sz="1400" b="1" dirty="0">
                <a:latin typeface="Courier New" panose="02070309020205020404" pitchFamily="49" charset="0"/>
                <a:cs typeface="Courier New" panose="02070309020205020404" pitchFamily="49" charset="0"/>
              </a:rPr>
              <a:t>Password:&lt;input type="password" name="password" </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maxlength</a:t>
            </a:r>
            <a:r>
              <a:rPr lang="en-US" sz="1400" b="1" dirty="0">
                <a:latin typeface="Courier New" panose="02070309020205020404" pitchFamily="49" charset="0"/>
                <a:cs typeface="Courier New" panose="02070309020205020404" pitchFamily="49" charset="0"/>
              </a:rPr>
              <a:t>="6"</a:t>
            </a:r>
          </a:p>
          <a:p>
            <a:r>
              <a:rPr lang="en-US" sz="1400" b="1" dirty="0">
                <a:latin typeface="Courier New" panose="02070309020205020404" pitchFamily="49" charset="0"/>
                <a:cs typeface="Courier New" panose="02070309020205020404" pitchFamily="49" charset="0"/>
              </a:rPr>
              <a:t>                placeholder="Enter your password"&gt;&lt;</a:t>
            </a:r>
            <a:r>
              <a:rPr lang="en-US" sz="1400" b="1" dirty="0" err="1">
                <a:latin typeface="Courier New" panose="02070309020205020404" pitchFamily="49" charset="0"/>
                <a:cs typeface="Courier New" panose="02070309020205020404" pitchFamily="49" charset="0"/>
              </a:rPr>
              <a:t>br</a:t>
            </a:r>
            <a:r>
              <a:rPr lang="en-US" sz="1400" b="1" dirty="0">
                <a:latin typeface="Courier New" panose="02070309020205020404" pitchFamily="49" charset="0"/>
                <a:cs typeface="Courier New" panose="02070309020205020404" pitchFamily="49" charset="0"/>
              </a:rPr>
              <a:t>&gt;&lt;</a:t>
            </a:r>
            <a:r>
              <a:rPr lang="en-US" sz="1400" b="1" dirty="0" err="1">
                <a:latin typeface="Courier New" panose="02070309020205020404" pitchFamily="49" charset="0"/>
                <a:cs typeface="Courier New" panose="02070309020205020404" pitchFamily="49" charset="0"/>
              </a:rPr>
              <a:t>br</a:t>
            </a:r>
            <a:r>
              <a:rPr lang="en-US" sz="1400" b="1" dirty="0">
                <a:latin typeface="Courier New" panose="02070309020205020404" pitchFamily="49" charset="0"/>
                <a:cs typeface="Courier New" panose="02070309020205020404" pitchFamily="49" charset="0"/>
              </a:rPr>
              <a:t>&gt;	</a:t>
            </a:r>
          </a:p>
          <a:p>
            <a:r>
              <a:rPr lang="en-US" sz="1400" b="1" dirty="0">
                <a:latin typeface="Courier New" panose="02070309020205020404" pitchFamily="49" charset="0"/>
                <a:cs typeface="Courier New" panose="02070309020205020404" pitchFamily="49" charset="0"/>
              </a:rPr>
              <a:t>Hidden:&lt;input type="hidden" name="</a:t>
            </a:r>
            <a:r>
              <a:rPr lang="en-US" sz="1400" b="1" dirty="0" err="1">
                <a:latin typeface="Courier New" panose="02070309020205020404" pitchFamily="49" charset="0"/>
                <a:cs typeface="Courier New" panose="02070309020205020404" pitchFamily="49" charset="0"/>
              </a:rPr>
              <a:t>productid</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value="widget"&gt;</a:t>
            </a:r>
          </a:p>
        </p:txBody>
      </p:sp>
      <p:sp>
        <p:nvSpPr>
          <p:cNvPr id="3" name="Rectangle 2"/>
          <p:cNvSpPr/>
          <p:nvPr/>
        </p:nvSpPr>
        <p:spPr>
          <a:xfrm>
            <a:off x="452647" y="666750"/>
            <a:ext cx="5388848" cy="707886"/>
          </a:xfrm>
          <a:prstGeom prst="rect">
            <a:avLst/>
          </a:prstGeom>
        </p:spPr>
        <p:txBody>
          <a:bodyPr wrap="none">
            <a:spAutoFit/>
          </a:bodyPr>
          <a:lstStyle/>
          <a:p>
            <a:r>
              <a:rPr lang="en-US" sz="4000" b="1" dirty="0">
                <a:solidFill>
                  <a:schemeClr val="accent3">
                    <a:lumMod val="50000"/>
                  </a:schemeClr>
                </a:solidFill>
                <a:effectLst>
                  <a:outerShdw blurRad="38100" dist="38100" dir="2700000" algn="tl">
                    <a:srgbClr val="000000">
                      <a:alpha val="43137"/>
                    </a:srgbClr>
                  </a:outerShdw>
                </a:effectLst>
                <a:latin typeface="+mj-lt"/>
              </a:rPr>
              <a:t>The HTML for Text Fields</a:t>
            </a:r>
          </a:p>
        </p:txBody>
      </p:sp>
      <p:sp>
        <p:nvSpPr>
          <p:cNvPr id="9" name="Rounded Rectangle 8">
            <a:hlinkClick r:id="rId3"/>
          </p:cNvPr>
          <p:cNvSpPr/>
          <p:nvPr/>
        </p:nvSpPr>
        <p:spPr>
          <a:xfrm>
            <a:off x="3450287" y="3522176"/>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4" name="Date Placeholder 3"/>
          <p:cNvSpPr>
            <a:spLocks noGrp="1"/>
          </p:cNvSpPr>
          <p:nvPr>
            <p:ph type="dt" sz="half" idx="10"/>
          </p:nvPr>
        </p:nvSpPr>
        <p:spPr/>
        <p:txBody>
          <a:bodyPr/>
          <a:lstStyle/>
          <a:p>
            <a:fld id="{CCA06F4F-F309-428C-97F0-881F6B9F99E2}" type="datetime1">
              <a:rPr lang="en-US" smtClean="0"/>
              <a:t>1/22/2019</a:t>
            </a:fld>
            <a:endParaRPr lang="en-US"/>
          </a:p>
        </p:txBody>
      </p:sp>
      <p:sp>
        <p:nvSpPr>
          <p:cNvPr id="5" name="Footer Placeholder 4"/>
          <p:cNvSpPr>
            <a:spLocks noGrp="1"/>
          </p:cNvSpPr>
          <p:nvPr>
            <p:ph type="ftr" sz="quarter" idx="11"/>
          </p:nvPr>
        </p:nvSpPr>
        <p:spPr/>
        <p:txBody>
          <a:bodyPr/>
          <a:lstStyle/>
          <a:p>
            <a:r>
              <a:rPr lang="en-US"/>
              <a:t>Copyright © 2007 - 2019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40</a:t>
            </a:fld>
            <a:endParaRPr lang="en-US"/>
          </a:p>
        </p:txBody>
      </p:sp>
    </p:spTree>
    <p:extLst>
      <p:ext uri="{BB962C8B-B14F-4D97-AF65-F5344CB8AC3E}">
        <p14:creationId xmlns:p14="http://schemas.microsoft.com/office/powerpoint/2010/main" val="63337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5" y="697706"/>
            <a:ext cx="8353425" cy="502444"/>
          </a:xfrm>
        </p:spPr>
        <p:txBody>
          <a:bodyPr>
            <a:noAutofit/>
          </a:bodyPr>
          <a:lstStyle/>
          <a:p>
            <a:r>
              <a:rPr lang="en-US" sz="3200" dirty="0"/>
              <a:t>Attributes of Radio Buttons and Check Boxes</a:t>
            </a:r>
          </a:p>
        </p:txBody>
      </p:sp>
      <p:graphicFrame>
        <p:nvGraphicFramePr>
          <p:cNvPr id="6" name="Content Placeholder 3"/>
          <p:cNvGraphicFramePr>
            <a:graphicFrameLocks/>
          </p:cNvGraphicFramePr>
          <p:nvPr>
            <p:extLst/>
          </p:nvPr>
        </p:nvGraphicFramePr>
        <p:xfrm>
          <a:off x="419588" y="1227774"/>
          <a:ext cx="8304824" cy="1127760"/>
        </p:xfrm>
        <a:graphic>
          <a:graphicData uri="http://schemas.openxmlformats.org/drawingml/2006/table">
            <a:tbl>
              <a:tblPr firstRow="1" bandRow="1">
                <a:tableStyleId>{93296810-A885-4BE3-A3E7-6D5BEEA58F35}</a:tableStyleId>
              </a:tblPr>
              <a:tblGrid>
                <a:gridCol w="1774972">
                  <a:extLst>
                    <a:ext uri="{9D8B030D-6E8A-4147-A177-3AD203B41FA5}">
                      <a16:colId xmlns:a16="http://schemas.microsoft.com/office/drawing/2014/main" val="20000"/>
                    </a:ext>
                  </a:extLst>
                </a:gridCol>
                <a:gridCol w="6529852">
                  <a:extLst>
                    <a:ext uri="{9D8B030D-6E8A-4147-A177-3AD203B41FA5}">
                      <a16:colId xmlns:a16="http://schemas.microsoft.com/office/drawing/2014/main" val="20001"/>
                    </a:ext>
                  </a:extLst>
                </a:gridCol>
              </a:tblGrid>
              <a:tr h="278130">
                <a:tc>
                  <a:txBody>
                    <a:bodyPr/>
                    <a:lstStyle/>
                    <a:p>
                      <a:r>
                        <a:rPr lang="en-US" sz="1400" dirty="0">
                          <a:solidFill>
                            <a:schemeClr val="tx1"/>
                          </a:solidFill>
                          <a:latin typeface="+mj-lt"/>
                        </a:rPr>
                        <a:t>Attributes</a:t>
                      </a:r>
                    </a:p>
                  </a:txBody>
                  <a:tcPr marT="34290" marB="34290"/>
                </a:tc>
                <a:tc>
                  <a:txBody>
                    <a:bodyPr/>
                    <a:lstStyle/>
                    <a:p>
                      <a:r>
                        <a:rPr lang="en-US" sz="1400" dirty="0">
                          <a:solidFill>
                            <a:schemeClr val="tx1"/>
                          </a:solidFill>
                          <a:latin typeface="+mj-lt"/>
                        </a:rPr>
                        <a:t>Descriptions</a:t>
                      </a:r>
                    </a:p>
                  </a:txBody>
                  <a:tcPr marT="34290" marB="34290"/>
                </a:tc>
                <a:extLst>
                  <a:ext uri="{0D108BD9-81ED-4DB2-BD59-A6C34878D82A}">
                    <a16:rowId xmlns:a16="http://schemas.microsoft.com/office/drawing/2014/main" val="10000"/>
                  </a:ext>
                </a:extLst>
              </a:tr>
              <a:tr h="278130">
                <a:tc>
                  <a:txBody>
                    <a:bodyPr/>
                    <a:lstStyle/>
                    <a:p>
                      <a:pPr lvl="0"/>
                      <a:r>
                        <a:rPr lang="en-US" sz="1300" b="1" kern="1200" dirty="0">
                          <a:solidFill>
                            <a:schemeClr val="dk1"/>
                          </a:solidFill>
                          <a:effectLst/>
                          <a:latin typeface="+mj-lt"/>
                          <a:ea typeface="+mn-ea"/>
                          <a:cs typeface="Courier New" panose="02070309020205020404" pitchFamily="49" charset="0"/>
                        </a:rPr>
                        <a:t>type</a:t>
                      </a:r>
                    </a:p>
                  </a:txBody>
                  <a:tcPr marT="34290" marB="34290"/>
                </a:tc>
                <a:tc>
                  <a:txBody>
                    <a:bodyPr/>
                    <a:lstStyle/>
                    <a:p>
                      <a:r>
                        <a:rPr lang="en-US" sz="1400" dirty="0">
                          <a:latin typeface="+mj-lt"/>
                        </a:rPr>
                        <a:t>Radio</a:t>
                      </a:r>
                      <a:r>
                        <a:rPr lang="en-US" sz="1400" baseline="0" dirty="0">
                          <a:latin typeface="+mj-lt"/>
                        </a:rPr>
                        <a:t> or checkbox</a:t>
                      </a:r>
                      <a:endParaRPr lang="en-US" sz="1400" dirty="0">
                        <a:latin typeface="+mj-lt"/>
                      </a:endParaRPr>
                    </a:p>
                  </a:txBody>
                  <a:tcPr marT="34290" marB="34290"/>
                </a:tc>
                <a:extLst>
                  <a:ext uri="{0D108BD9-81ED-4DB2-BD59-A6C34878D82A}">
                    <a16:rowId xmlns:a16="http://schemas.microsoft.com/office/drawing/2014/main" val="10001"/>
                  </a:ext>
                </a:extLst>
              </a:tr>
              <a:tr h="278130">
                <a:tc>
                  <a:txBody>
                    <a:bodyPr/>
                    <a:lstStyle/>
                    <a:p>
                      <a:pPr lvl="0"/>
                      <a:r>
                        <a:rPr lang="en-US" sz="1300" b="1" kern="1200" dirty="0">
                          <a:solidFill>
                            <a:schemeClr val="dk1"/>
                          </a:solidFill>
                          <a:effectLst/>
                          <a:latin typeface="+mj-lt"/>
                          <a:ea typeface="+mn-ea"/>
                          <a:cs typeface="Courier New" panose="02070309020205020404" pitchFamily="49" charset="0"/>
                        </a:rPr>
                        <a:t>value</a:t>
                      </a:r>
                    </a:p>
                  </a:txBody>
                  <a:tcPr marT="34290" marB="34290"/>
                </a:tc>
                <a:tc>
                  <a:txBody>
                    <a:bodyPr/>
                    <a:lstStyle/>
                    <a:p>
                      <a:r>
                        <a:rPr lang="en-US" sz="1400" dirty="0">
                          <a:latin typeface="+mj-lt"/>
                        </a:rPr>
                        <a:t>Value Submitted</a:t>
                      </a:r>
                    </a:p>
                  </a:txBody>
                  <a:tcPr marT="34290" marB="34290"/>
                </a:tc>
                <a:extLst>
                  <a:ext uri="{0D108BD9-81ED-4DB2-BD59-A6C34878D82A}">
                    <a16:rowId xmlns:a16="http://schemas.microsoft.com/office/drawing/2014/main" val="10002"/>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dk1"/>
                          </a:solidFill>
                          <a:effectLst/>
                          <a:latin typeface="+mj-lt"/>
                          <a:ea typeface="+mn-ea"/>
                          <a:cs typeface="Courier New" panose="02070309020205020404" pitchFamily="49" charset="0"/>
                        </a:rPr>
                        <a:t>checked</a:t>
                      </a:r>
                    </a:p>
                  </a:txBody>
                  <a:tcPr marT="34290" marB="34290"/>
                </a:tc>
                <a:tc>
                  <a:txBody>
                    <a:bodyPr/>
                    <a:lstStyle/>
                    <a:p>
                      <a:r>
                        <a:rPr lang="en-US" sz="1400" dirty="0">
                          <a:latin typeface="+mj-lt"/>
                        </a:rPr>
                        <a:t>Boolean </a:t>
                      </a:r>
                    </a:p>
                  </a:txBody>
                  <a:tcPr marT="34290" marB="34290"/>
                </a:tc>
                <a:extLst>
                  <a:ext uri="{0D108BD9-81ED-4DB2-BD59-A6C34878D82A}">
                    <a16:rowId xmlns:a16="http://schemas.microsoft.com/office/drawing/2014/main" val="10003"/>
                  </a:ext>
                </a:extLst>
              </a:tr>
            </a:tbl>
          </a:graphicData>
        </a:graphic>
      </p:graphicFrame>
      <p:sp>
        <p:nvSpPr>
          <p:cNvPr id="7" name="Rectangle 6"/>
          <p:cNvSpPr/>
          <p:nvPr/>
        </p:nvSpPr>
        <p:spPr>
          <a:xfrm>
            <a:off x="409575" y="2454656"/>
            <a:ext cx="8324850" cy="2462213"/>
          </a:xfrm>
          <a:prstGeom prst="rect">
            <a:avLst/>
          </a:prstGeom>
        </p:spPr>
        <p:txBody>
          <a:bodyPr wrap="square">
            <a:spAutoFit/>
          </a:bodyPr>
          <a:lstStyle/>
          <a:p>
            <a:r>
              <a:rPr lang="en-US" sz="1100" b="1" dirty="0">
                <a:latin typeface="Courier New" panose="02070309020205020404" pitchFamily="49" charset="0"/>
                <a:cs typeface="Courier New" panose="02070309020205020404" pitchFamily="49" charset="0"/>
              </a:rPr>
              <a:t>Crust:&lt;</a:t>
            </a:r>
            <a:r>
              <a:rPr lang="en-US" sz="1100" b="1" dirty="0" err="1">
                <a:latin typeface="Courier New" panose="02070309020205020404" pitchFamily="49" charset="0"/>
                <a:cs typeface="Courier New" panose="02070309020205020404" pitchFamily="49" charset="0"/>
              </a:rPr>
              <a:t>br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&lt;input type="radio" name="crust" value="thin"&gt;</a:t>
            </a:r>
          </a:p>
          <a:p>
            <a:r>
              <a:rPr lang="en-US" sz="1100" b="1" dirty="0">
                <a:latin typeface="Courier New" panose="02070309020205020404" pitchFamily="49" charset="0"/>
                <a:cs typeface="Courier New" panose="02070309020205020404" pitchFamily="49" charset="0"/>
              </a:rPr>
              <a:t>    Thin Crust&lt;</a:t>
            </a:r>
            <a:r>
              <a:rPr lang="en-US" sz="1100" b="1" dirty="0" err="1">
                <a:latin typeface="Courier New" panose="02070309020205020404" pitchFamily="49" charset="0"/>
                <a:cs typeface="Courier New" panose="02070309020205020404" pitchFamily="49" charset="0"/>
              </a:rPr>
              <a:t>br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&lt;input type="radio" name="crust" value="deep" checked&gt;</a:t>
            </a:r>
          </a:p>
          <a:p>
            <a:r>
              <a:rPr lang="en-US" sz="1100" b="1" dirty="0">
                <a:latin typeface="Courier New" panose="02070309020205020404" pitchFamily="49" charset="0"/>
                <a:cs typeface="Courier New" panose="02070309020205020404" pitchFamily="49" charset="0"/>
              </a:rPr>
              <a:t>    Deep Dish&lt;</a:t>
            </a:r>
            <a:r>
              <a:rPr lang="en-US" sz="1100" b="1" dirty="0" err="1">
                <a:latin typeface="Courier New" panose="02070309020205020404" pitchFamily="49" charset="0"/>
                <a:cs typeface="Courier New" panose="02070309020205020404" pitchFamily="49" charset="0"/>
              </a:rPr>
              <a:t>br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&lt;input type="radio" name="crust" value="hand"&gt;</a:t>
            </a:r>
          </a:p>
          <a:p>
            <a:r>
              <a:rPr lang="en-US" sz="1100" b="1" dirty="0">
                <a:latin typeface="Courier New" panose="02070309020205020404" pitchFamily="49" charset="0"/>
                <a:cs typeface="Courier New" panose="02070309020205020404" pitchFamily="49" charset="0"/>
              </a:rPr>
              <a:t>    Hand Tossed&lt;</a:t>
            </a:r>
            <a:r>
              <a:rPr lang="en-US" sz="1100" b="1" dirty="0" err="1">
                <a:latin typeface="Courier New" panose="02070309020205020404" pitchFamily="49" charset="0"/>
                <a:cs typeface="Courier New" panose="02070309020205020404" pitchFamily="49" charset="0"/>
              </a:rPr>
              <a:t>br</a:t>
            </a:r>
            <a:r>
              <a:rPr lang="en-US" sz="1100" b="1" dirty="0">
                <a:latin typeface="Courier New" panose="02070309020205020404" pitchFamily="49" charset="0"/>
                <a:cs typeface="Courier New" panose="02070309020205020404" pitchFamily="49" charset="0"/>
              </a:rPr>
              <a:t>&gt;&lt;</a:t>
            </a:r>
            <a:r>
              <a:rPr lang="en-US" sz="1100" b="1" dirty="0" err="1">
                <a:latin typeface="Courier New" panose="02070309020205020404" pitchFamily="49" charset="0"/>
                <a:cs typeface="Courier New" panose="02070309020205020404" pitchFamily="49" charset="0"/>
              </a:rPr>
              <a:t>br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Toppings:&lt;</a:t>
            </a:r>
            <a:r>
              <a:rPr lang="en-US" sz="1100" b="1" dirty="0" err="1">
                <a:latin typeface="Courier New" panose="02070309020205020404" pitchFamily="49" charset="0"/>
                <a:cs typeface="Courier New" panose="02070309020205020404" pitchFamily="49" charset="0"/>
              </a:rPr>
              <a:t>br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&lt;input type="checkbox" name="topping1" value="pepperoni"&gt;</a:t>
            </a:r>
          </a:p>
          <a:p>
            <a:r>
              <a:rPr lang="en-US" sz="1100" b="1" dirty="0">
                <a:latin typeface="Courier New" panose="02070309020205020404" pitchFamily="49" charset="0"/>
                <a:cs typeface="Courier New" panose="02070309020205020404" pitchFamily="49" charset="0"/>
              </a:rPr>
              <a:t>    Pepperoni&lt;</a:t>
            </a:r>
            <a:r>
              <a:rPr lang="en-US" sz="1100" b="1" dirty="0" err="1">
                <a:latin typeface="Courier New" panose="02070309020205020404" pitchFamily="49" charset="0"/>
                <a:cs typeface="Courier New" panose="02070309020205020404" pitchFamily="49" charset="0"/>
              </a:rPr>
              <a:t>br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&lt;input type="checkbox" name="topping2" value="mushrooms"&gt;</a:t>
            </a:r>
          </a:p>
          <a:p>
            <a:r>
              <a:rPr lang="en-US" sz="1100" b="1" dirty="0">
                <a:latin typeface="Courier New" panose="02070309020205020404" pitchFamily="49" charset="0"/>
                <a:cs typeface="Courier New" panose="02070309020205020404" pitchFamily="49" charset="0"/>
              </a:rPr>
              <a:t>    Mushrooms&lt;</a:t>
            </a:r>
            <a:r>
              <a:rPr lang="en-US" sz="1100" b="1" dirty="0" err="1">
                <a:latin typeface="Courier New" panose="02070309020205020404" pitchFamily="49" charset="0"/>
                <a:cs typeface="Courier New" panose="02070309020205020404" pitchFamily="49" charset="0"/>
              </a:rPr>
              <a:t>br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&lt;input type="checkbox" name="topping3" value="olives"&gt;</a:t>
            </a:r>
          </a:p>
          <a:p>
            <a:r>
              <a:rPr lang="en-US" sz="1100" b="1" dirty="0">
                <a:latin typeface="Courier New" panose="02070309020205020404" pitchFamily="49" charset="0"/>
                <a:cs typeface="Courier New" panose="02070309020205020404" pitchFamily="49" charset="0"/>
              </a:rPr>
              <a:t>    Olives</a:t>
            </a:r>
          </a:p>
        </p:txBody>
      </p:sp>
      <p:sp>
        <p:nvSpPr>
          <p:cNvPr id="8" name="Rounded Rectangle 7">
            <a:hlinkClick r:id="rId3"/>
          </p:cNvPr>
          <p:cNvSpPr/>
          <p:nvPr/>
        </p:nvSpPr>
        <p:spPr>
          <a:xfrm>
            <a:off x="6471059" y="3805889"/>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3" name="Date Placeholder 2"/>
          <p:cNvSpPr>
            <a:spLocks noGrp="1"/>
          </p:cNvSpPr>
          <p:nvPr>
            <p:ph type="dt" sz="half" idx="10"/>
          </p:nvPr>
        </p:nvSpPr>
        <p:spPr/>
        <p:txBody>
          <a:bodyPr/>
          <a:lstStyle/>
          <a:p>
            <a:fld id="{33D91A76-75DA-4D7C-AB76-3AE650F7B5FB}" type="datetime1">
              <a:rPr lang="en-US" smtClean="0"/>
              <a:t>1/22/2019</a:t>
            </a:fld>
            <a:endParaRPr lang="en-US"/>
          </a:p>
        </p:txBody>
      </p:sp>
      <p:sp>
        <p:nvSpPr>
          <p:cNvPr id="4" name="Footer Placeholder 3"/>
          <p:cNvSpPr>
            <a:spLocks noGrp="1"/>
          </p:cNvSpPr>
          <p:nvPr>
            <p:ph type="ftr" sz="quarter" idx="11"/>
          </p:nvPr>
        </p:nvSpPr>
        <p:spPr/>
        <p:txBody>
          <a:bodyPr/>
          <a:lstStyle/>
          <a:p>
            <a:r>
              <a:rPr lang="en-US"/>
              <a:t>Copyright © 2007 - 2019 Carl M. Burnett</a:t>
            </a:r>
          </a:p>
        </p:txBody>
      </p:sp>
      <p:sp>
        <p:nvSpPr>
          <p:cNvPr id="5" name="Slide Number Placeholder 4"/>
          <p:cNvSpPr>
            <a:spLocks noGrp="1"/>
          </p:cNvSpPr>
          <p:nvPr>
            <p:ph type="sldNum" sz="quarter" idx="12"/>
          </p:nvPr>
        </p:nvSpPr>
        <p:spPr/>
        <p:txBody>
          <a:bodyPr/>
          <a:lstStyle/>
          <a:p>
            <a:fld id="{3D46CBA2-ECE5-4BE9-B546-6761E0E67089}" type="slidenum">
              <a:rPr lang="en-US" smtClean="0"/>
              <a:t>41</a:t>
            </a:fld>
            <a:endParaRPr lang="en-US"/>
          </a:p>
        </p:txBody>
      </p:sp>
    </p:spTree>
    <p:extLst>
      <p:ext uri="{BB962C8B-B14F-4D97-AF65-F5344CB8AC3E}">
        <p14:creationId xmlns:p14="http://schemas.microsoft.com/office/powerpoint/2010/main" val="299077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519684"/>
          </a:xfrm>
        </p:spPr>
        <p:txBody>
          <a:bodyPr>
            <a:noAutofit/>
          </a:bodyPr>
          <a:lstStyle/>
          <a:p>
            <a:r>
              <a:rPr lang="en-US" sz="3200" dirty="0"/>
              <a:t>Attributes of </a:t>
            </a:r>
            <a:r>
              <a:rPr lang="en-US" sz="3200" dirty="0" err="1"/>
              <a:t>Optgroup</a:t>
            </a:r>
            <a:r>
              <a:rPr lang="en-US" sz="3200" dirty="0"/>
              <a:t> and Option Element </a:t>
            </a:r>
          </a:p>
        </p:txBody>
      </p:sp>
      <p:graphicFrame>
        <p:nvGraphicFramePr>
          <p:cNvPr id="6" name="Content Placeholder 3"/>
          <p:cNvGraphicFramePr>
            <a:graphicFrameLocks/>
          </p:cNvGraphicFramePr>
          <p:nvPr>
            <p:extLst/>
          </p:nvPr>
        </p:nvGraphicFramePr>
        <p:xfrm>
          <a:off x="419588" y="1201579"/>
          <a:ext cx="8304825" cy="1127760"/>
        </p:xfrm>
        <a:graphic>
          <a:graphicData uri="http://schemas.openxmlformats.org/drawingml/2006/table">
            <a:tbl>
              <a:tblPr firstRow="1" bandRow="1">
                <a:tableStyleId>{93296810-A885-4BE3-A3E7-6D5BEEA58F35}</a:tableStyleId>
              </a:tblPr>
              <a:tblGrid>
                <a:gridCol w="1454932">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5249693">
                  <a:extLst>
                    <a:ext uri="{9D8B030D-6E8A-4147-A177-3AD203B41FA5}">
                      <a16:colId xmlns:a16="http://schemas.microsoft.com/office/drawing/2014/main" val="20002"/>
                    </a:ext>
                  </a:extLst>
                </a:gridCol>
              </a:tblGrid>
              <a:tr h="278130">
                <a:tc>
                  <a:txBody>
                    <a:bodyPr/>
                    <a:lstStyle/>
                    <a:p>
                      <a:r>
                        <a:rPr lang="en-US" sz="1400" dirty="0">
                          <a:solidFill>
                            <a:schemeClr val="tx1"/>
                          </a:solidFill>
                          <a:latin typeface="+mj-lt"/>
                        </a:rPr>
                        <a:t>Element</a:t>
                      </a:r>
                    </a:p>
                  </a:txBody>
                  <a:tcPr marT="34290" marB="34290"/>
                </a:tc>
                <a:tc>
                  <a:txBody>
                    <a:bodyPr/>
                    <a:lstStyle/>
                    <a:p>
                      <a:r>
                        <a:rPr lang="en-US" sz="1400" dirty="0">
                          <a:solidFill>
                            <a:schemeClr val="tx1"/>
                          </a:solidFill>
                          <a:latin typeface="+mj-lt"/>
                        </a:rPr>
                        <a:t>Attributes</a:t>
                      </a:r>
                    </a:p>
                  </a:txBody>
                  <a:tcPr marT="34290" marB="34290"/>
                </a:tc>
                <a:tc>
                  <a:txBody>
                    <a:bodyPr/>
                    <a:lstStyle/>
                    <a:p>
                      <a:r>
                        <a:rPr lang="en-US" sz="1400" dirty="0">
                          <a:solidFill>
                            <a:schemeClr val="tx1"/>
                          </a:solidFill>
                          <a:latin typeface="+mj-lt"/>
                        </a:rPr>
                        <a:t>Descriptions</a:t>
                      </a:r>
                    </a:p>
                  </a:txBody>
                  <a:tcPr marT="34290" marB="34290"/>
                </a:tc>
                <a:extLst>
                  <a:ext uri="{0D108BD9-81ED-4DB2-BD59-A6C34878D82A}">
                    <a16:rowId xmlns:a16="http://schemas.microsoft.com/office/drawing/2014/main" val="10000"/>
                  </a:ext>
                </a:extLst>
              </a:tr>
              <a:tr h="278130">
                <a:tc>
                  <a:txBody>
                    <a:bodyPr/>
                    <a:lstStyle/>
                    <a:p>
                      <a:pPr lvl="0"/>
                      <a:r>
                        <a:rPr lang="en-US" sz="1300" b="1" kern="1200" dirty="0" err="1">
                          <a:solidFill>
                            <a:schemeClr val="dk1"/>
                          </a:solidFill>
                          <a:effectLst/>
                          <a:latin typeface="+mj-lt"/>
                          <a:ea typeface="+mn-ea"/>
                          <a:cs typeface="Courier New" panose="02070309020205020404" pitchFamily="49" charset="0"/>
                        </a:rPr>
                        <a:t>optgroup</a:t>
                      </a:r>
                      <a:endParaRPr lang="en-US" sz="1300" b="1" kern="1200" dirty="0">
                        <a:solidFill>
                          <a:schemeClr val="dk1"/>
                        </a:solidFill>
                        <a:effectLst/>
                        <a:latin typeface="+mj-lt"/>
                        <a:ea typeface="+mn-ea"/>
                        <a:cs typeface="Courier New" panose="02070309020205020404" pitchFamily="49" charset="0"/>
                      </a:endParaRPr>
                    </a:p>
                  </a:txBody>
                  <a:tcPr marT="34290" marB="34290"/>
                </a:tc>
                <a:tc>
                  <a:txBody>
                    <a:bodyPr/>
                    <a:lstStyle/>
                    <a:p>
                      <a:pPr lvl="0"/>
                      <a:r>
                        <a:rPr lang="en-US" sz="1300" b="1" kern="1200" dirty="0">
                          <a:solidFill>
                            <a:schemeClr val="dk1"/>
                          </a:solidFill>
                          <a:effectLst/>
                          <a:latin typeface="+mj-lt"/>
                          <a:ea typeface="+mn-ea"/>
                          <a:cs typeface="Courier New" panose="02070309020205020404" pitchFamily="49" charset="0"/>
                        </a:rPr>
                        <a:t>Label</a:t>
                      </a:r>
                    </a:p>
                  </a:txBody>
                  <a:tcPr marT="34290" marB="34290"/>
                </a:tc>
                <a:tc>
                  <a:txBody>
                    <a:bodyPr/>
                    <a:lstStyle/>
                    <a:p>
                      <a:r>
                        <a:rPr lang="en-US" sz="1400" dirty="0">
                          <a:latin typeface="+mj-lt"/>
                        </a:rPr>
                        <a:t>Text used to identify group</a:t>
                      </a:r>
                    </a:p>
                  </a:txBody>
                  <a:tcPr marT="34290" marB="34290"/>
                </a:tc>
                <a:extLst>
                  <a:ext uri="{0D108BD9-81ED-4DB2-BD59-A6C34878D82A}">
                    <a16:rowId xmlns:a16="http://schemas.microsoft.com/office/drawing/2014/main" val="10001"/>
                  </a:ext>
                </a:extLst>
              </a:tr>
              <a:tr h="278130">
                <a:tc>
                  <a:txBody>
                    <a:bodyPr/>
                    <a:lstStyle/>
                    <a:p>
                      <a:pPr lvl="0"/>
                      <a:r>
                        <a:rPr lang="en-US" sz="1300" b="1" kern="1200" dirty="0">
                          <a:solidFill>
                            <a:schemeClr val="dk1"/>
                          </a:solidFill>
                          <a:effectLst/>
                          <a:latin typeface="+mj-lt"/>
                          <a:ea typeface="+mn-ea"/>
                          <a:cs typeface="Courier New" panose="02070309020205020404" pitchFamily="49" charset="0"/>
                        </a:rPr>
                        <a:t>option</a:t>
                      </a:r>
                    </a:p>
                  </a:txBody>
                  <a:tcPr marT="34290" marB="34290"/>
                </a:tc>
                <a:tc>
                  <a:txBody>
                    <a:bodyPr/>
                    <a:lstStyle/>
                    <a:p>
                      <a:pPr lvl="0"/>
                      <a:r>
                        <a:rPr lang="en-US" sz="1300" b="1" kern="1200" dirty="0">
                          <a:solidFill>
                            <a:schemeClr val="dk1"/>
                          </a:solidFill>
                          <a:effectLst/>
                          <a:latin typeface="+mj-lt"/>
                          <a:ea typeface="+mn-ea"/>
                          <a:cs typeface="Courier New" panose="02070309020205020404" pitchFamily="49" charset="0"/>
                        </a:rPr>
                        <a:t>value</a:t>
                      </a:r>
                    </a:p>
                  </a:txBody>
                  <a:tcPr marT="34290" marB="34290"/>
                </a:tc>
                <a:tc>
                  <a:txBody>
                    <a:bodyPr/>
                    <a:lstStyle/>
                    <a:p>
                      <a:r>
                        <a:rPr lang="en-US" sz="1400" dirty="0">
                          <a:latin typeface="+mj-lt"/>
                        </a:rPr>
                        <a:t>Value sent to server</a:t>
                      </a:r>
                    </a:p>
                  </a:txBody>
                  <a:tcPr marT="34290" marB="34290"/>
                </a:tc>
                <a:extLst>
                  <a:ext uri="{0D108BD9-81ED-4DB2-BD59-A6C34878D82A}">
                    <a16:rowId xmlns:a16="http://schemas.microsoft.com/office/drawing/2014/main" val="10002"/>
                  </a:ext>
                </a:extLst>
              </a:tr>
              <a:tr h="278130">
                <a:tc>
                  <a:txBody>
                    <a:bodyPr/>
                    <a:lstStyle/>
                    <a:p>
                      <a:pPr lvl="0"/>
                      <a:r>
                        <a:rPr lang="en-US" sz="1300" b="1" kern="1200" dirty="0">
                          <a:solidFill>
                            <a:schemeClr val="dk1"/>
                          </a:solidFill>
                          <a:effectLst/>
                          <a:latin typeface="+mj-lt"/>
                          <a:ea typeface="+mn-ea"/>
                          <a:cs typeface="Courier New" panose="02070309020205020404" pitchFamily="49" charset="0"/>
                        </a:rPr>
                        <a:t>option</a:t>
                      </a:r>
                    </a:p>
                  </a:txBody>
                  <a:tcPr marT="34290" marB="34290"/>
                </a:tc>
                <a:tc>
                  <a:txBody>
                    <a:bodyPr/>
                    <a:lstStyle/>
                    <a:p>
                      <a:pPr lvl="0"/>
                      <a:r>
                        <a:rPr lang="en-US" sz="1300" b="1" kern="1200" dirty="0">
                          <a:solidFill>
                            <a:schemeClr val="dk1"/>
                          </a:solidFill>
                          <a:effectLst/>
                          <a:latin typeface="+mj-lt"/>
                          <a:ea typeface="+mn-ea"/>
                          <a:cs typeface="Courier New" panose="02070309020205020404" pitchFamily="49" charset="0"/>
                        </a:rPr>
                        <a:t>selected</a:t>
                      </a:r>
                    </a:p>
                  </a:txBody>
                  <a:tcPr marT="34290" marB="34290"/>
                </a:tc>
                <a:tc>
                  <a:txBody>
                    <a:bodyPr/>
                    <a:lstStyle/>
                    <a:p>
                      <a:r>
                        <a:rPr lang="en-US" sz="1400" dirty="0">
                          <a:latin typeface="+mj-lt"/>
                        </a:rPr>
                        <a:t>Boolean</a:t>
                      </a:r>
                      <a:r>
                        <a:rPr lang="en-US" sz="1400" baseline="0" dirty="0">
                          <a:latin typeface="+mj-lt"/>
                        </a:rPr>
                        <a:t> value</a:t>
                      </a:r>
                      <a:endParaRPr lang="en-US" sz="1400" dirty="0">
                        <a:latin typeface="+mj-lt"/>
                      </a:endParaRPr>
                    </a:p>
                  </a:txBody>
                  <a:tcPr marT="34290" marB="34290"/>
                </a:tc>
                <a:extLst>
                  <a:ext uri="{0D108BD9-81ED-4DB2-BD59-A6C34878D82A}">
                    <a16:rowId xmlns:a16="http://schemas.microsoft.com/office/drawing/2014/main" val="10003"/>
                  </a:ext>
                </a:extLst>
              </a:tr>
            </a:tbl>
          </a:graphicData>
        </a:graphic>
      </p:graphicFrame>
      <p:sp>
        <p:nvSpPr>
          <p:cNvPr id="8" name="Rectangle 7"/>
          <p:cNvSpPr/>
          <p:nvPr/>
        </p:nvSpPr>
        <p:spPr>
          <a:xfrm>
            <a:off x="466725" y="2469808"/>
            <a:ext cx="6400800" cy="2292935"/>
          </a:xfrm>
          <a:prstGeom prst="rect">
            <a:avLst/>
          </a:prstGeom>
        </p:spPr>
        <p:txBody>
          <a:bodyPr wrap="square">
            <a:spAutoFit/>
          </a:bodyPr>
          <a:lstStyle/>
          <a:p>
            <a:r>
              <a:rPr lang="en-US" sz="1100" b="1" dirty="0">
                <a:latin typeface="Courier New" panose="02070309020205020404" pitchFamily="49" charset="0"/>
                <a:cs typeface="Courier New" panose="02070309020205020404" pitchFamily="49" charset="0"/>
              </a:rPr>
              <a:t>Style:&lt;</a:t>
            </a:r>
            <a:r>
              <a:rPr lang="en-US" sz="1100" b="1" dirty="0" err="1">
                <a:latin typeface="Courier New" panose="02070309020205020404" pitchFamily="49" charset="0"/>
                <a:cs typeface="Courier New" panose="02070309020205020404" pitchFamily="49" charset="0"/>
              </a:rPr>
              <a:t>br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&lt;select name="</a:t>
            </a:r>
            <a:r>
              <a:rPr lang="en-US" sz="1100" b="1" dirty="0" err="1">
                <a:latin typeface="Courier New" panose="02070309020205020404" pitchFamily="49" charset="0"/>
                <a:cs typeface="Courier New" panose="02070309020205020404" pitchFamily="49" charset="0"/>
              </a:rPr>
              <a:t>style_and_size</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optgroup</a:t>
            </a:r>
            <a:r>
              <a:rPr lang="en-US" sz="1100" b="1" dirty="0">
                <a:latin typeface="Courier New" panose="02070309020205020404" pitchFamily="49" charset="0"/>
                <a:cs typeface="Courier New" panose="02070309020205020404" pitchFamily="49" charset="0"/>
              </a:rPr>
              <a:t> label="The New Yorker"&gt;</a:t>
            </a:r>
          </a:p>
          <a:p>
            <a:r>
              <a:rPr lang="en-US" sz="1100" b="1" dirty="0">
                <a:latin typeface="Courier New" panose="02070309020205020404" pitchFamily="49" charset="0"/>
                <a:cs typeface="Courier New" panose="02070309020205020404" pitchFamily="49" charset="0"/>
              </a:rPr>
              <a:t>        &lt;option value="ny10"&gt;10"&lt;/option&gt;</a:t>
            </a:r>
          </a:p>
          <a:p>
            <a:r>
              <a:rPr lang="en-US" sz="1100" b="1" dirty="0">
                <a:latin typeface="Courier New" panose="02070309020205020404" pitchFamily="49" charset="0"/>
                <a:cs typeface="Courier New" panose="02070309020205020404" pitchFamily="49" charset="0"/>
              </a:rPr>
              <a:t>        &lt;option value="ny12"&gt;12"&lt;/option&gt;</a:t>
            </a:r>
          </a:p>
          <a:p>
            <a:r>
              <a:rPr lang="en-US" sz="1100" b="1" dirty="0">
                <a:latin typeface="Courier New" panose="02070309020205020404" pitchFamily="49" charset="0"/>
                <a:cs typeface="Courier New" panose="02070309020205020404" pitchFamily="49" charset="0"/>
              </a:rPr>
              <a:t>        &lt;option value="ny16"&gt;16"&lt;/option&gt;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optgroup</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optgroup</a:t>
            </a:r>
            <a:r>
              <a:rPr lang="en-US" sz="1100" b="1" dirty="0">
                <a:latin typeface="Courier New" panose="02070309020205020404" pitchFamily="49" charset="0"/>
                <a:cs typeface="Courier New" panose="02070309020205020404" pitchFamily="49" charset="0"/>
              </a:rPr>
              <a:t> label="The Chicago"&gt;</a:t>
            </a:r>
          </a:p>
          <a:p>
            <a:r>
              <a:rPr lang="en-US" sz="1100" b="1" dirty="0">
                <a:latin typeface="Courier New" panose="02070309020205020404" pitchFamily="49" charset="0"/>
                <a:cs typeface="Courier New" panose="02070309020205020404" pitchFamily="49" charset="0"/>
              </a:rPr>
              <a:t>        &lt;option value="chi10"&gt;10"&lt;/option&gt;</a:t>
            </a:r>
          </a:p>
          <a:p>
            <a:r>
              <a:rPr lang="en-US" sz="1100" b="1" dirty="0">
                <a:latin typeface="Courier New" panose="02070309020205020404" pitchFamily="49" charset="0"/>
                <a:cs typeface="Courier New" panose="02070309020205020404" pitchFamily="49" charset="0"/>
              </a:rPr>
              <a:t>        &lt;option value="chi12"&gt;12"&lt;/option&gt;</a:t>
            </a:r>
          </a:p>
          <a:p>
            <a:r>
              <a:rPr lang="en-US" sz="1100" b="1" dirty="0">
                <a:latin typeface="Courier New" panose="02070309020205020404" pitchFamily="49" charset="0"/>
                <a:cs typeface="Courier New" panose="02070309020205020404" pitchFamily="49" charset="0"/>
              </a:rPr>
              <a:t>        &lt;option value="chi16"&gt;16"&lt;/option&gt;</a:t>
            </a:r>
          </a:p>
          <a:p>
            <a:r>
              <a:rPr lang="en-US" sz="1100" b="1" dirty="0">
                <a:latin typeface="Courier New" panose="02070309020205020404" pitchFamily="49" charset="0"/>
                <a:cs typeface="Courier New" panose="02070309020205020404" pitchFamily="49" charset="0"/>
              </a:rPr>
              <a:t>    &lt;/</a:t>
            </a:r>
            <a:r>
              <a:rPr lang="en-US" sz="1100" b="1" dirty="0" err="1">
                <a:latin typeface="Courier New" panose="02070309020205020404" pitchFamily="49" charset="0"/>
                <a:cs typeface="Courier New" panose="02070309020205020404" pitchFamily="49" charset="0"/>
              </a:rPr>
              <a:t>optgroup</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&lt;/select&gt;</a:t>
            </a:r>
          </a:p>
        </p:txBody>
      </p:sp>
      <p:sp>
        <p:nvSpPr>
          <p:cNvPr id="9" name="Rounded Rectangle 8">
            <a:hlinkClick r:id="rId3"/>
          </p:cNvPr>
          <p:cNvSpPr/>
          <p:nvPr/>
        </p:nvSpPr>
        <p:spPr>
          <a:xfrm>
            <a:off x="6201389" y="3867150"/>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4" name="Date Placeholder 3"/>
          <p:cNvSpPr>
            <a:spLocks noGrp="1"/>
          </p:cNvSpPr>
          <p:nvPr>
            <p:ph type="dt" sz="half" idx="10"/>
          </p:nvPr>
        </p:nvSpPr>
        <p:spPr/>
        <p:txBody>
          <a:bodyPr/>
          <a:lstStyle/>
          <a:p>
            <a:fld id="{6F09BF8F-E6CF-48F4-A5AB-92A90BADAD6E}" type="datetime1">
              <a:rPr lang="en-US" smtClean="0"/>
              <a:t>1/22/2019</a:t>
            </a:fld>
            <a:endParaRPr lang="en-US"/>
          </a:p>
        </p:txBody>
      </p:sp>
      <p:sp>
        <p:nvSpPr>
          <p:cNvPr id="5" name="Footer Placeholder 4"/>
          <p:cNvSpPr>
            <a:spLocks noGrp="1"/>
          </p:cNvSpPr>
          <p:nvPr>
            <p:ph type="ftr" sz="quarter" idx="11"/>
          </p:nvPr>
        </p:nvSpPr>
        <p:spPr/>
        <p:txBody>
          <a:bodyPr/>
          <a:lstStyle/>
          <a:p>
            <a:r>
              <a:rPr lang="en-US"/>
              <a:t>Copyright © 2007 - 2019 Carl M. Burnett</a:t>
            </a:r>
          </a:p>
        </p:txBody>
      </p:sp>
      <p:sp>
        <p:nvSpPr>
          <p:cNvPr id="7" name="Slide Number Placeholder 6"/>
          <p:cNvSpPr>
            <a:spLocks noGrp="1"/>
          </p:cNvSpPr>
          <p:nvPr>
            <p:ph type="sldNum" sz="quarter" idx="12"/>
          </p:nvPr>
        </p:nvSpPr>
        <p:spPr/>
        <p:txBody>
          <a:bodyPr/>
          <a:lstStyle/>
          <a:p>
            <a:fld id="{3D46CBA2-ECE5-4BE9-B546-6761E0E67089}" type="slidenum">
              <a:rPr lang="en-US" smtClean="0"/>
              <a:t>42</a:t>
            </a:fld>
            <a:endParaRPr lang="en-US"/>
          </a:p>
        </p:txBody>
      </p:sp>
    </p:spTree>
    <p:extLst>
      <p:ext uri="{BB962C8B-B14F-4D97-AF65-F5344CB8AC3E}">
        <p14:creationId xmlns:p14="http://schemas.microsoft.com/office/powerpoint/2010/main" val="366343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519684"/>
          </a:xfrm>
        </p:spPr>
        <p:txBody>
          <a:bodyPr>
            <a:noAutofit/>
          </a:bodyPr>
          <a:lstStyle/>
          <a:p>
            <a:r>
              <a:rPr lang="en-US" sz="3200" b="1" dirty="0">
                <a:effectLst>
                  <a:outerShdw blurRad="38100" dist="38100" dir="2700000" algn="tl">
                    <a:srgbClr val="000000">
                      <a:alpha val="43137"/>
                    </a:srgbClr>
                  </a:outerShdw>
                </a:effectLst>
              </a:rPr>
              <a:t>Attributes of Select Element for List Boxes</a:t>
            </a:r>
          </a:p>
        </p:txBody>
      </p:sp>
      <p:graphicFrame>
        <p:nvGraphicFramePr>
          <p:cNvPr id="6" name="Content Placeholder 3"/>
          <p:cNvGraphicFramePr>
            <a:graphicFrameLocks/>
          </p:cNvGraphicFramePr>
          <p:nvPr>
            <p:extLst/>
          </p:nvPr>
        </p:nvGraphicFramePr>
        <p:xfrm>
          <a:off x="419588" y="1210152"/>
          <a:ext cx="8304824" cy="845820"/>
        </p:xfrm>
        <a:graphic>
          <a:graphicData uri="http://schemas.openxmlformats.org/drawingml/2006/table">
            <a:tbl>
              <a:tblPr firstRow="1" bandRow="1">
                <a:tableStyleId>{93296810-A885-4BE3-A3E7-6D5BEEA58F35}</a:tableStyleId>
              </a:tblPr>
              <a:tblGrid>
                <a:gridCol w="2015002">
                  <a:extLst>
                    <a:ext uri="{9D8B030D-6E8A-4147-A177-3AD203B41FA5}">
                      <a16:colId xmlns:a16="http://schemas.microsoft.com/office/drawing/2014/main" val="20000"/>
                    </a:ext>
                  </a:extLst>
                </a:gridCol>
                <a:gridCol w="6289822">
                  <a:extLst>
                    <a:ext uri="{9D8B030D-6E8A-4147-A177-3AD203B41FA5}">
                      <a16:colId xmlns:a16="http://schemas.microsoft.com/office/drawing/2014/main" val="20001"/>
                    </a:ext>
                  </a:extLst>
                </a:gridCol>
              </a:tblGrid>
              <a:tr h="278130">
                <a:tc>
                  <a:txBody>
                    <a:bodyPr/>
                    <a:lstStyle/>
                    <a:p>
                      <a:r>
                        <a:rPr lang="en-US" sz="1400" dirty="0">
                          <a:solidFill>
                            <a:schemeClr val="tx1"/>
                          </a:solidFill>
                          <a:latin typeface="+mj-lt"/>
                        </a:rPr>
                        <a:t>Attributes</a:t>
                      </a:r>
                    </a:p>
                  </a:txBody>
                  <a:tcPr marT="34290" marB="34290"/>
                </a:tc>
                <a:tc>
                  <a:txBody>
                    <a:bodyPr/>
                    <a:lstStyle/>
                    <a:p>
                      <a:r>
                        <a:rPr lang="en-US" sz="1400" dirty="0">
                          <a:solidFill>
                            <a:schemeClr val="tx1"/>
                          </a:solidFill>
                          <a:latin typeface="+mj-lt"/>
                        </a:rPr>
                        <a:t>Descriptions</a:t>
                      </a:r>
                    </a:p>
                  </a:txBody>
                  <a:tcPr marT="34290" marB="34290"/>
                </a:tc>
                <a:extLst>
                  <a:ext uri="{0D108BD9-81ED-4DB2-BD59-A6C34878D82A}">
                    <a16:rowId xmlns:a16="http://schemas.microsoft.com/office/drawing/2014/main" val="10000"/>
                  </a:ext>
                </a:extLst>
              </a:tr>
              <a:tr h="278130">
                <a:tc>
                  <a:txBody>
                    <a:bodyPr/>
                    <a:lstStyle/>
                    <a:p>
                      <a:pPr lvl="0"/>
                      <a:r>
                        <a:rPr lang="en-US" sz="1300" b="1" kern="1200" dirty="0">
                          <a:solidFill>
                            <a:schemeClr val="dk1"/>
                          </a:solidFill>
                          <a:effectLst/>
                          <a:latin typeface="+mj-lt"/>
                          <a:ea typeface="+mn-ea"/>
                          <a:cs typeface="Courier New" panose="02070309020205020404" pitchFamily="49" charset="0"/>
                        </a:rPr>
                        <a:t>size</a:t>
                      </a:r>
                    </a:p>
                  </a:txBody>
                  <a:tcPr marT="34290" marB="34290"/>
                </a:tc>
                <a:tc>
                  <a:txBody>
                    <a:bodyPr/>
                    <a:lstStyle/>
                    <a:p>
                      <a:r>
                        <a:rPr lang="en-US" sz="1400" dirty="0">
                          <a:latin typeface="+mj-lt"/>
                        </a:rPr>
                        <a:t>Number if</a:t>
                      </a:r>
                      <a:r>
                        <a:rPr lang="en-US" sz="1400" baseline="0" dirty="0">
                          <a:latin typeface="+mj-lt"/>
                        </a:rPr>
                        <a:t> item to display</a:t>
                      </a:r>
                      <a:endParaRPr lang="en-US" sz="1400" dirty="0">
                        <a:latin typeface="+mj-lt"/>
                      </a:endParaRPr>
                    </a:p>
                  </a:txBody>
                  <a:tcPr marT="34290" marB="34290"/>
                </a:tc>
                <a:extLst>
                  <a:ext uri="{0D108BD9-81ED-4DB2-BD59-A6C34878D82A}">
                    <a16:rowId xmlns:a16="http://schemas.microsoft.com/office/drawing/2014/main" val="10001"/>
                  </a:ext>
                </a:extLst>
              </a:tr>
              <a:tr h="278130">
                <a:tc>
                  <a:txBody>
                    <a:bodyPr/>
                    <a:lstStyle/>
                    <a:p>
                      <a:r>
                        <a:rPr lang="en-US" sz="1300" b="1" kern="1200" dirty="0">
                          <a:solidFill>
                            <a:schemeClr val="dk1"/>
                          </a:solidFill>
                          <a:effectLst/>
                          <a:latin typeface="+mj-lt"/>
                          <a:ea typeface="+mn-ea"/>
                          <a:cs typeface="Courier New" panose="02070309020205020404" pitchFamily="49" charset="0"/>
                        </a:rPr>
                        <a:t>multiple</a:t>
                      </a:r>
                      <a:endParaRPr lang="en-US" sz="1300" b="1" dirty="0">
                        <a:latin typeface="+mj-lt"/>
                        <a:cs typeface="Courier New" panose="02070309020205020404" pitchFamily="49" charset="0"/>
                      </a:endParaRPr>
                    </a:p>
                  </a:txBody>
                  <a:tcPr marT="34290" marB="34290"/>
                </a:tc>
                <a:tc>
                  <a:txBody>
                    <a:bodyPr/>
                    <a:lstStyle/>
                    <a:p>
                      <a:r>
                        <a:rPr lang="en-US" sz="1400" dirty="0">
                          <a:latin typeface="+mj-lt"/>
                        </a:rPr>
                        <a:t>Boolean for multiple</a:t>
                      </a:r>
                      <a:r>
                        <a:rPr lang="en-US" sz="1400" baseline="0" dirty="0">
                          <a:latin typeface="+mj-lt"/>
                        </a:rPr>
                        <a:t> select</a:t>
                      </a:r>
                      <a:endParaRPr lang="en-US" sz="1400" dirty="0">
                        <a:latin typeface="+mj-lt"/>
                      </a:endParaRPr>
                    </a:p>
                  </a:txBody>
                  <a:tcPr marT="34290" marB="34290"/>
                </a:tc>
                <a:extLst>
                  <a:ext uri="{0D108BD9-81ED-4DB2-BD59-A6C34878D82A}">
                    <a16:rowId xmlns:a16="http://schemas.microsoft.com/office/drawing/2014/main" val="10002"/>
                  </a:ext>
                </a:extLst>
              </a:tr>
            </a:tbl>
          </a:graphicData>
        </a:graphic>
      </p:graphicFrame>
      <p:sp>
        <p:nvSpPr>
          <p:cNvPr id="7" name="Rectangle 6"/>
          <p:cNvSpPr/>
          <p:nvPr/>
        </p:nvSpPr>
        <p:spPr>
          <a:xfrm>
            <a:off x="485774" y="2274177"/>
            <a:ext cx="6391275" cy="2031325"/>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&lt;select name="toppings" size="4" multiple&gt;</a:t>
            </a:r>
          </a:p>
          <a:p>
            <a:r>
              <a:rPr lang="en-US" sz="1400" b="1" dirty="0">
                <a:latin typeface="Courier New" panose="02070309020205020404" pitchFamily="49" charset="0"/>
                <a:cs typeface="Courier New" panose="02070309020205020404" pitchFamily="49" charset="0"/>
              </a:rPr>
              <a:t>    &lt;option value="pepperoni"&gt;Pepperoni&lt;/option&gt;</a:t>
            </a:r>
          </a:p>
          <a:p>
            <a:r>
              <a:rPr lang="en-US" sz="1400" b="1" dirty="0">
                <a:latin typeface="Courier New" panose="02070309020205020404" pitchFamily="49" charset="0"/>
                <a:cs typeface="Courier New" panose="02070309020205020404" pitchFamily="49" charset="0"/>
              </a:rPr>
              <a:t>    &lt;option value="sausage" selected&gt;Sausage&lt;/option&gt;</a:t>
            </a:r>
          </a:p>
          <a:p>
            <a:r>
              <a:rPr lang="en-US" sz="1400" b="1" dirty="0">
                <a:latin typeface="Courier New" panose="02070309020205020404" pitchFamily="49" charset="0"/>
                <a:cs typeface="Courier New" panose="02070309020205020404" pitchFamily="49" charset="0"/>
              </a:rPr>
              <a:t>    &lt;option value="mushrooms"&gt;Mushrooms&lt;/option&gt;</a:t>
            </a:r>
          </a:p>
          <a:p>
            <a:r>
              <a:rPr lang="en-US" sz="1400" b="1" dirty="0">
                <a:latin typeface="Courier New" panose="02070309020205020404" pitchFamily="49" charset="0"/>
                <a:cs typeface="Courier New" panose="02070309020205020404" pitchFamily="49" charset="0"/>
              </a:rPr>
              <a:t>    &lt;option value="olives"&gt;Black olives&lt;/option&gt;</a:t>
            </a:r>
          </a:p>
          <a:p>
            <a:r>
              <a:rPr lang="en-US" sz="1400" b="1" dirty="0">
                <a:latin typeface="Courier New" panose="02070309020205020404" pitchFamily="49" charset="0"/>
                <a:cs typeface="Courier New" panose="02070309020205020404" pitchFamily="49" charset="0"/>
              </a:rPr>
              <a:t>    &lt;option value="onions"&gt;Onions&lt;/option&gt;</a:t>
            </a:r>
          </a:p>
          <a:p>
            <a:r>
              <a:rPr lang="en-US" sz="1400" b="1" dirty="0">
                <a:latin typeface="Courier New" panose="02070309020205020404" pitchFamily="49" charset="0"/>
                <a:cs typeface="Courier New" panose="02070309020205020404" pitchFamily="49" charset="0"/>
              </a:rPr>
              <a:t>    &lt;option value="bacon"&gt;Canadian bacon&lt;/option&gt;</a:t>
            </a:r>
          </a:p>
          <a:p>
            <a:r>
              <a:rPr lang="en-US" sz="1400" b="1" dirty="0">
                <a:latin typeface="Courier New" panose="02070309020205020404" pitchFamily="49" charset="0"/>
                <a:cs typeface="Courier New" panose="02070309020205020404" pitchFamily="49" charset="0"/>
              </a:rPr>
              <a:t>    &lt;option value="pineapple"&gt;Pineapple&lt;/option&gt;</a:t>
            </a:r>
          </a:p>
          <a:p>
            <a:r>
              <a:rPr lang="en-US" sz="1400" b="1" dirty="0">
                <a:latin typeface="Courier New" panose="02070309020205020404" pitchFamily="49" charset="0"/>
                <a:cs typeface="Courier New" panose="02070309020205020404" pitchFamily="49" charset="0"/>
              </a:rPr>
              <a:t>&lt;/select&gt;</a:t>
            </a:r>
          </a:p>
        </p:txBody>
      </p:sp>
      <p:sp>
        <p:nvSpPr>
          <p:cNvPr id="8" name="Rounded Rectangle 7">
            <a:hlinkClick r:id="rId3"/>
          </p:cNvPr>
          <p:cNvSpPr/>
          <p:nvPr/>
        </p:nvSpPr>
        <p:spPr>
          <a:xfrm>
            <a:off x="6556784" y="3619205"/>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3" name="Date Placeholder 2"/>
          <p:cNvSpPr>
            <a:spLocks noGrp="1"/>
          </p:cNvSpPr>
          <p:nvPr>
            <p:ph type="dt" sz="half" idx="10"/>
          </p:nvPr>
        </p:nvSpPr>
        <p:spPr/>
        <p:txBody>
          <a:bodyPr/>
          <a:lstStyle/>
          <a:p>
            <a:fld id="{FC5271D3-A755-47C0-9F1E-864026EBD8AC}" type="datetime1">
              <a:rPr lang="en-US" smtClean="0"/>
              <a:t>1/22/2019</a:t>
            </a:fld>
            <a:endParaRPr lang="en-US"/>
          </a:p>
        </p:txBody>
      </p:sp>
      <p:sp>
        <p:nvSpPr>
          <p:cNvPr id="4" name="Footer Placeholder 3"/>
          <p:cNvSpPr>
            <a:spLocks noGrp="1"/>
          </p:cNvSpPr>
          <p:nvPr>
            <p:ph type="ftr" sz="quarter" idx="11"/>
          </p:nvPr>
        </p:nvSpPr>
        <p:spPr/>
        <p:txBody>
          <a:bodyPr/>
          <a:lstStyle/>
          <a:p>
            <a:r>
              <a:rPr lang="en-US"/>
              <a:t>Copyright © 2007 - 2019 Carl M. Burnett</a:t>
            </a:r>
          </a:p>
        </p:txBody>
      </p:sp>
      <p:sp>
        <p:nvSpPr>
          <p:cNvPr id="5" name="Slide Number Placeholder 4"/>
          <p:cNvSpPr>
            <a:spLocks noGrp="1"/>
          </p:cNvSpPr>
          <p:nvPr>
            <p:ph type="sldNum" sz="quarter" idx="12"/>
          </p:nvPr>
        </p:nvSpPr>
        <p:spPr/>
        <p:txBody>
          <a:bodyPr/>
          <a:lstStyle/>
          <a:p>
            <a:fld id="{3D46CBA2-ECE5-4BE9-B546-6761E0E67089}" type="slidenum">
              <a:rPr lang="en-US" smtClean="0"/>
              <a:t>43</a:t>
            </a:fld>
            <a:endParaRPr lang="en-US"/>
          </a:p>
        </p:txBody>
      </p:sp>
    </p:spTree>
    <p:extLst>
      <p:ext uri="{BB962C8B-B14F-4D97-AF65-F5344CB8AC3E}">
        <p14:creationId xmlns:p14="http://schemas.microsoft.com/office/powerpoint/2010/main" val="99513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642938"/>
            <a:ext cx="8324850" cy="360045"/>
          </a:xfrm>
        </p:spPr>
        <p:txBody>
          <a:bodyPr>
            <a:noAutofit/>
          </a:bodyPr>
          <a:lstStyle/>
          <a:p>
            <a:r>
              <a:rPr lang="en-US" sz="3600" b="1" dirty="0">
                <a:effectLst>
                  <a:outerShdw blurRad="38100" dist="38100" dir="2700000" algn="tl">
                    <a:srgbClr val="000000">
                      <a:alpha val="43137"/>
                    </a:srgbClr>
                  </a:outerShdw>
                </a:effectLst>
              </a:rPr>
              <a:t>Attributes of </a:t>
            </a:r>
            <a:r>
              <a:rPr lang="en-US" sz="3600" b="1" dirty="0" err="1">
                <a:effectLst>
                  <a:outerShdw blurRad="38100" dist="38100" dir="2700000" algn="tl">
                    <a:srgbClr val="000000">
                      <a:alpha val="43137"/>
                    </a:srgbClr>
                  </a:outerShdw>
                </a:effectLst>
              </a:rPr>
              <a:t>Textarea</a:t>
            </a:r>
            <a:r>
              <a:rPr lang="en-US" sz="3600" b="1" dirty="0">
                <a:effectLst>
                  <a:outerShdw blurRad="38100" dist="38100" dir="2700000" algn="tl">
                    <a:srgbClr val="000000">
                      <a:alpha val="43137"/>
                    </a:srgbClr>
                  </a:outerShdw>
                </a:effectLst>
              </a:rPr>
              <a:t> Element</a:t>
            </a:r>
          </a:p>
        </p:txBody>
      </p:sp>
      <p:graphicFrame>
        <p:nvGraphicFramePr>
          <p:cNvPr id="6" name="Content Placeholder 3"/>
          <p:cNvGraphicFramePr>
            <a:graphicFrameLocks/>
          </p:cNvGraphicFramePr>
          <p:nvPr>
            <p:extLst/>
          </p:nvPr>
        </p:nvGraphicFramePr>
        <p:xfrm>
          <a:off x="419588" y="1098709"/>
          <a:ext cx="8304824" cy="1127760"/>
        </p:xfrm>
        <a:graphic>
          <a:graphicData uri="http://schemas.openxmlformats.org/drawingml/2006/table">
            <a:tbl>
              <a:tblPr firstRow="1" bandRow="1">
                <a:tableStyleId>{93296810-A885-4BE3-A3E7-6D5BEEA58F35}</a:tableStyleId>
              </a:tblPr>
              <a:tblGrid>
                <a:gridCol w="2003572">
                  <a:extLst>
                    <a:ext uri="{9D8B030D-6E8A-4147-A177-3AD203B41FA5}">
                      <a16:colId xmlns:a16="http://schemas.microsoft.com/office/drawing/2014/main" val="20000"/>
                    </a:ext>
                  </a:extLst>
                </a:gridCol>
                <a:gridCol w="6301252">
                  <a:extLst>
                    <a:ext uri="{9D8B030D-6E8A-4147-A177-3AD203B41FA5}">
                      <a16:colId xmlns:a16="http://schemas.microsoft.com/office/drawing/2014/main" val="20001"/>
                    </a:ext>
                  </a:extLst>
                </a:gridCol>
              </a:tblGrid>
              <a:tr h="278130">
                <a:tc>
                  <a:txBody>
                    <a:bodyPr/>
                    <a:lstStyle/>
                    <a:p>
                      <a:r>
                        <a:rPr lang="en-US" sz="1400" dirty="0"/>
                        <a:t>Attributes</a:t>
                      </a:r>
                    </a:p>
                  </a:txBody>
                  <a:tcPr marT="34290" marB="34290"/>
                </a:tc>
                <a:tc>
                  <a:txBody>
                    <a:bodyPr/>
                    <a:lstStyle/>
                    <a:p>
                      <a:r>
                        <a:rPr lang="en-US" sz="1400" dirty="0"/>
                        <a:t>Descriptions</a:t>
                      </a:r>
                    </a:p>
                  </a:txBody>
                  <a:tcPr marT="34290" marB="34290"/>
                </a:tc>
                <a:extLst>
                  <a:ext uri="{0D108BD9-81ED-4DB2-BD59-A6C34878D82A}">
                    <a16:rowId xmlns:a16="http://schemas.microsoft.com/office/drawing/2014/main" val="10000"/>
                  </a:ext>
                </a:extLst>
              </a:tr>
              <a:tr h="278130">
                <a:tc>
                  <a:txBody>
                    <a:bodyPr/>
                    <a:lstStyle/>
                    <a:p>
                      <a:pPr lvl="0"/>
                      <a:r>
                        <a:rPr lang="en-US" sz="1400" b="1" kern="1200" dirty="0">
                          <a:solidFill>
                            <a:schemeClr val="dk1"/>
                          </a:solidFill>
                          <a:effectLst/>
                          <a:latin typeface="Courier New" panose="02070309020205020404" pitchFamily="49" charset="0"/>
                          <a:ea typeface="+mn-ea"/>
                          <a:cs typeface="Courier New" panose="02070309020205020404" pitchFamily="49" charset="0"/>
                        </a:rPr>
                        <a:t>rows</a:t>
                      </a:r>
                    </a:p>
                  </a:txBody>
                  <a:tcPr marT="34290" marB="34290"/>
                </a:tc>
                <a:tc>
                  <a:txBody>
                    <a:bodyPr/>
                    <a:lstStyle/>
                    <a:p>
                      <a:r>
                        <a:rPr lang="en-US" sz="1400" dirty="0"/>
                        <a:t>Approximate number of rows</a:t>
                      </a:r>
                    </a:p>
                  </a:txBody>
                  <a:tcPr marT="34290" marB="34290"/>
                </a:tc>
                <a:extLst>
                  <a:ext uri="{0D108BD9-81ED-4DB2-BD59-A6C34878D82A}">
                    <a16:rowId xmlns:a16="http://schemas.microsoft.com/office/drawing/2014/main" val="10001"/>
                  </a:ext>
                </a:extLst>
              </a:tr>
              <a:tr h="278130">
                <a:tc>
                  <a:txBody>
                    <a:bodyPr/>
                    <a:lstStyle/>
                    <a:p>
                      <a:r>
                        <a:rPr lang="en-US" sz="1400" b="1" kern="1200" dirty="0">
                          <a:solidFill>
                            <a:schemeClr val="dk1"/>
                          </a:solidFill>
                          <a:effectLst/>
                          <a:latin typeface="Courier New" panose="02070309020205020404" pitchFamily="49" charset="0"/>
                          <a:ea typeface="+mn-ea"/>
                          <a:cs typeface="Courier New" panose="02070309020205020404" pitchFamily="49" charset="0"/>
                        </a:rPr>
                        <a:t>cols</a:t>
                      </a:r>
                      <a:endParaRPr lang="en-US" sz="1400" b="1" dirty="0">
                        <a:latin typeface="Courier New" panose="02070309020205020404" pitchFamily="49" charset="0"/>
                        <a:cs typeface="Courier New" panose="02070309020205020404" pitchFamily="49" charset="0"/>
                      </a:endParaRPr>
                    </a:p>
                  </a:txBody>
                  <a:tcPr marT="34290" marB="34290"/>
                </a:tc>
                <a:tc>
                  <a:txBody>
                    <a:bodyPr/>
                    <a:lstStyle/>
                    <a:p>
                      <a:r>
                        <a:rPr lang="en-US" sz="1400" dirty="0"/>
                        <a:t>Approximate number of columns</a:t>
                      </a:r>
                    </a:p>
                  </a:txBody>
                  <a:tcPr marT="34290" marB="34290"/>
                </a:tc>
                <a:extLst>
                  <a:ext uri="{0D108BD9-81ED-4DB2-BD59-A6C34878D82A}">
                    <a16:rowId xmlns:a16="http://schemas.microsoft.com/office/drawing/2014/main" val="10002"/>
                  </a:ext>
                </a:extLst>
              </a:tr>
              <a:tr h="278130">
                <a:tc>
                  <a:txBody>
                    <a:bodyPr/>
                    <a:lstStyle/>
                    <a:p>
                      <a:r>
                        <a:rPr lang="en-US" sz="1400" b="1" kern="1200" dirty="0">
                          <a:solidFill>
                            <a:schemeClr val="dk1"/>
                          </a:solidFill>
                          <a:effectLst/>
                          <a:latin typeface="Courier New" panose="02070309020205020404" pitchFamily="49" charset="0"/>
                          <a:ea typeface="+mn-ea"/>
                          <a:cs typeface="Courier New" panose="02070309020205020404" pitchFamily="49" charset="0"/>
                        </a:rPr>
                        <a:t>wrap</a:t>
                      </a:r>
                      <a:endParaRPr lang="en-US" sz="1400" b="1" dirty="0">
                        <a:latin typeface="Courier New" panose="02070309020205020404" pitchFamily="49" charset="0"/>
                        <a:cs typeface="Courier New" panose="02070309020205020404" pitchFamily="49" charset="0"/>
                      </a:endParaRPr>
                    </a:p>
                  </a:txBody>
                  <a:tcPr marT="34290" marB="34290"/>
                </a:tc>
                <a:tc>
                  <a:txBody>
                    <a:bodyPr/>
                    <a:lstStyle/>
                    <a:p>
                      <a:r>
                        <a:rPr lang="en-US" sz="1400" dirty="0"/>
                        <a:t>Text wrap specifications</a:t>
                      </a:r>
                      <a:r>
                        <a:rPr lang="en-US" sz="1400" baseline="0" dirty="0"/>
                        <a:t>: hard | soft (default)</a:t>
                      </a:r>
                      <a:endParaRPr lang="en-US" sz="1400" dirty="0"/>
                    </a:p>
                  </a:txBody>
                  <a:tcPr marT="34290" marB="34290"/>
                </a:tc>
                <a:extLst>
                  <a:ext uri="{0D108BD9-81ED-4DB2-BD59-A6C34878D82A}">
                    <a16:rowId xmlns:a16="http://schemas.microsoft.com/office/drawing/2014/main" val="10003"/>
                  </a:ext>
                </a:extLst>
              </a:tr>
            </a:tbl>
          </a:graphicData>
        </a:graphic>
      </p:graphicFrame>
      <p:sp>
        <p:nvSpPr>
          <p:cNvPr id="9" name="Rectangle 8"/>
          <p:cNvSpPr/>
          <p:nvPr/>
        </p:nvSpPr>
        <p:spPr>
          <a:xfrm>
            <a:off x="416780" y="3430447"/>
            <a:ext cx="2338012" cy="461665"/>
          </a:xfrm>
          <a:prstGeom prst="rect">
            <a:avLst/>
          </a:prstGeom>
        </p:spPr>
        <p:txBody>
          <a:bodyPr wrap="none">
            <a:spAutoFit/>
          </a:bodyPr>
          <a:lstStyle/>
          <a:p>
            <a:pPr lvl="0"/>
            <a:r>
              <a:rPr lang="en-US" sz="2400" b="1" dirty="0">
                <a:solidFill>
                  <a:schemeClr val="accent3">
                    <a:lumMod val="50000"/>
                  </a:schemeClr>
                </a:solidFill>
                <a:effectLst>
                  <a:outerShdw blurRad="38100" dist="38100" dir="2700000" algn="tl">
                    <a:srgbClr val="000000">
                      <a:alpha val="43137"/>
                    </a:srgbClr>
                  </a:outerShdw>
                </a:effectLst>
                <a:latin typeface="+mj-lt"/>
              </a:rPr>
              <a:t>CSS for Text Area</a:t>
            </a:r>
          </a:p>
        </p:txBody>
      </p:sp>
      <p:sp>
        <p:nvSpPr>
          <p:cNvPr id="3" name="Rectangle 2"/>
          <p:cNvSpPr/>
          <p:nvPr/>
        </p:nvSpPr>
        <p:spPr>
          <a:xfrm>
            <a:off x="416781" y="2228769"/>
            <a:ext cx="2736647" cy="461665"/>
          </a:xfrm>
          <a:prstGeom prst="rect">
            <a:avLst/>
          </a:prstGeom>
        </p:spPr>
        <p:txBody>
          <a:bodyPr wrap="none">
            <a:spAutoFit/>
          </a:bodyPr>
          <a:lstStyle/>
          <a:p>
            <a:r>
              <a:rPr lang="en-US" sz="2400" b="1" kern="0" dirty="0">
                <a:solidFill>
                  <a:schemeClr val="accent3">
                    <a:lumMod val="50000"/>
                  </a:schemeClr>
                </a:solidFill>
                <a:effectLst>
                  <a:outerShdw blurRad="38100" dist="38100" dir="2700000" algn="tl">
                    <a:srgbClr val="000000">
                      <a:alpha val="43137"/>
                    </a:srgbClr>
                  </a:outerShdw>
                </a:effectLst>
                <a:latin typeface="+mj-lt"/>
              </a:rPr>
              <a:t>HTML for Text Area </a:t>
            </a:r>
          </a:p>
        </p:txBody>
      </p:sp>
      <p:sp>
        <p:nvSpPr>
          <p:cNvPr id="4" name="Rectangle 3"/>
          <p:cNvSpPr/>
          <p:nvPr/>
        </p:nvSpPr>
        <p:spPr>
          <a:xfrm>
            <a:off x="416780" y="2571751"/>
            <a:ext cx="6853736" cy="954107"/>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Comments:&lt;</a:t>
            </a:r>
            <a:r>
              <a:rPr lang="en-US" sz="1400" b="1" dirty="0" err="1">
                <a:latin typeface="Courier New" panose="02070309020205020404" pitchFamily="49" charset="0"/>
                <a:cs typeface="Courier New" panose="02070309020205020404" pitchFamily="49" charset="0"/>
              </a:rPr>
              <a:t>br</a:t>
            </a:r>
            <a:r>
              <a:rPr lang="en-US" sz="1400" b="1" dirty="0">
                <a:latin typeface="Courier New" panose="02070309020205020404" pitchFamily="49" charset="0"/>
                <a:cs typeface="Courier New" panose="02070309020205020404" pitchFamily="49" charset="0"/>
              </a:rPr>
              <a:t>&gt;</a:t>
            </a:r>
          </a:p>
          <a:p>
            <a:r>
              <a:rPr lang="en-US" sz="1400" b="1" dirty="0">
                <a:latin typeface="Courier New" panose="02070309020205020404" pitchFamily="49" charset="0"/>
                <a:cs typeface="Courier New" panose="02070309020205020404" pitchFamily="49" charset="0"/>
              </a:rPr>
              <a:t>&lt;</a:t>
            </a:r>
            <a:r>
              <a:rPr lang="en-US" sz="1400" b="1" dirty="0" err="1">
                <a:latin typeface="Courier New" panose="02070309020205020404" pitchFamily="49" charset="0"/>
                <a:cs typeface="Courier New" panose="02070309020205020404" pitchFamily="49" charset="0"/>
              </a:rPr>
              <a:t>textarea</a:t>
            </a:r>
            <a:r>
              <a:rPr lang="en-US" sz="1400" b="1" dirty="0">
                <a:latin typeface="Courier New" panose="02070309020205020404" pitchFamily="49" charset="0"/>
                <a:cs typeface="Courier New" panose="02070309020205020404" pitchFamily="49" charset="0"/>
              </a:rPr>
              <a:t> name="comments" placeholder="If you have any comments, please enter them here."&gt;</a:t>
            </a:r>
          </a:p>
          <a:p>
            <a:r>
              <a:rPr lang="en-US" sz="1400" b="1" dirty="0">
                <a:latin typeface="Courier New" panose="02070309020205020404" pitchFamily="49" charset="0"/>
                <a:cs typeface="Courier New" panose="02070309020205020404" pitchFamily="49" charset="0"/>
              </a:rPr>
              <a:t>&lt;/</a:t>
            </a:r>
            <a:r>
              <a:rPr lang="en-US" sz="1400" b="1" dirty="0" err="1">
                <a:latin typeface="Courier New" panose="02070309020205020404" pitchFamily="49" charset="0"/>
                <a:cs typeface="Courier New" panose="02070309020205020404" pitchFamily="49" charset="0"/>
              </a:rPr>
              <a:t>textarea</a:t>
            </a:r>
            <a:r>
              <a:rPr lang="en-US" sz="1400" b="1" dirty="0">
                <a:latin typeface="Courier New" panose="02070309020205020404" pitchFamily="49" charset="0"/>
                <a:cs typeface="Courier New" panose="02070309020205020404" pitchFamily="49" charset="0"/>
              </a:rPr>
              <a:t>&gt;</a:t>
            </a:r>
          </a:p>
        </p:txBody>
      </p:sp>
      <p:sp>
        <p:nvSpPr>
          <p:cNvPr id="5" name="Rectangle 4"/>
          <p:cNvSpPr/>
          <p:nvPr/>
        </p:nvSpPr>
        <p:spPr>
          <a:xfrm>
            <a:off x="416781" y="3809083"/>
            <a:ext cx="5614677" cy="954107"/>
          </a:xfrm>
          <a:prstGeom prst="rect">
            <a:avLst/>
          </a:prstGeom>
        </p:spPr>
        <p:txBody>
          <a:bodyPr wrap="square">
            <a:spAutoFit/>
          </a:bodyPr>
          <a:lstStyle/>
          <a:p>
            <a:r>
              <a:rPr lang="en-US" sz="1400" b="1" dirty="0" err="1">
                <a:latin typeface="Courier New" panose="02070309020205020404" pitchFamily="49" charset="0"/>
                <a:cs typeface="Courier New" panose="02070309020205020404" pitchFamily="49" charset="0"/>
              </a:rPr>
              <a:t>textarea</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height: 5em;</a:t>
            </a:r>
          </a:p>
          <a:p>
            <a:r>
              <a:rPr lang="en-US" sz="1400" b="1" dirty="0">
                <a:latin typeface="Courier New" panose="02070309020205020404" pitchFamily="49" charset="0"/>
                <a:cs typeface="Courier New" panose="02070309020205020404" pitchFamily="49" charset="0"/>
              </a:rPr>
              <a:t>    width: 25em; </a:t>
            </a:r>
          </a:p>
          <a:p>
            <a:r>
              <a:rPr lang="en-US" sz="1400" b="1" dirty="0">
                <a:latin typeface="Courier New" panose="02070309020205020404" pitchFamily="49" charset="0"/>
                <a:cs typeface="Courier New" panose="02070309020205020404" pitchFamily="49" charset="0"/>
              </a:rPr>
              <a:t>    font-family: Arial, Helvetica, sans-serif; }</a:t>
            </a:r>
          </a:p>
        </p:txBody>
      </p:sp>
      <p:sp>
        <p:nvSpPr>
          <p:cNvPr id="14" name="Rounded Rectangle 13">
            <a:hlinkClick r:id="rId3"/>
          </p:cNvPr>
          <p:cNvSpPr/>
          <p:nvPr/>
        </p:nvSpPr>
        <p:spPr>
          <a:xfrm>
            <a:off x="6642509" y="4007287"/>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7" name="Date Placeholder 6"/>
          <p:cNvSpPr>
            <a:spLocks noGrp="1"/>
          </p:cNvSpPr>
          <p:nvPr>
            <p:ph type="dt" sz="half" idx="10"/>
          </p:nvPr>
        </p:nvSpPr>
        <p:spPr/>
        <p:txBody>
          <a:bodyPr/>
          <a:lstStyle/>
          <a:p>
            <a:fld id="{F6B508D4-B40E-4EF8-8C06-9E5335ED022F}" type="datetime1">
              <a:rPr lang="en-US" smtClean="0"/>
              <a:t>1/22/2019</a:t>
            </a:fld>
            <a:endParaRPr lang="en-US"/>
          </a:p>
        </p:txBody>
      </p:sp>
      <p:sp>
        <p:nvSpPr>
          <p:cNvPr id="8" name="Footer Placeholder 7"/>
          <p:cNvSpPr>
            <a:spLocks noGrp="1"/>
          </p:cNvSpPr>
          <p:nvPr>
            <p:ph type="ftr" sz="quarter" idx="11"/>
          </p:nvPr>
        </p:nvSpPr>
        <p:spPr/>
        <p:txBody>
          <a:bodyPr/>
          <a:lstStyle/>
          <a:p>
            <a:r>
              <a:rPr lang="en-US"/>
              <a:t>Copyright © 2007 - 2019 Carl M. Burnett</a:t>
            </a:r>
          </a:p>
        </p:txBody>
      </p:sp>
      <p:sp>
        <p:nvSpPr>
          <p:cNvPr id="10" name="Slide Number Placeholder 9"/>
          <p:cNvSpPr>
            <a:spLocks noGrp="1"/>
          </p:cNvSpPr>
          <p:nvPr>
            <p:ph type="sldNum" sz="quarter" idx="12"/>
          </p:nvPr>
        </p:nvSpPr>
        <p:spPr/>
        <p:txBody>
          <a:bodyPr/>
          <a:lstStyle/>
          <a:p>
            <a:fld id="{3D46CBA2-ECE5-4BE9-B546-6761E0E67089}" type="slidenum">
              <a:rPr lang="en-US" smtClean="0"/>
              <a:t>44</a:t>
            </a:fld>
            <a:endParaRPr lang="en-US"/>
          </a:p>
        </p:txBody>
      </p:sp>
    </p:spTree>
    <p:extLst>
      <p:ext uri="{BB962C8B-B14F-4D97-AF65-F5344CB8AC3E}">
        <p14:creationId xmlns:p14="http://schemas.microsoft.com/office/powerpoint/2010/main" val="333785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1" y="625793"/>
            <a:ext cx="8362950" cy="345757"/>
          </a:xfrm>
        </p:spPr>
        <p:txBody>
          <a:bodyPr>
            <a:noAutofit/>
          </a:bodyPr>
          <a:lstStyle/>
          <a:p>
            <a:r>
              <a:rPr lang="en-US" sz="3600" b="1" dirty="0">
                <a:effectLst>
                  <a:outerShdw blurRad="38100" dist="38100" dir="2700000" algn="tl">
                    <a:srgbClr val="000000">
                      <a:alpha val="43137"/>
                    </a:srgbClr>
                  </a:outerShdw>
                </a:effectLst>
              </a:rPr>
              <a:t>The HTML for a form with label elements</a:t>
            </a:r>
          </a:p>
        </p:txBody>
      </p:sp>
      <p:graphicFrame>
        <p:nvGraphicFramePr>
          <p:cNvPr id="7" name="Content Placeholder 3"/>
          <p:cNvGraphicFramePr>
            <a:graphicFrameLocks/>
          </p:cNvGraphicFramePr>
          <p:nvPr>
            <p:extLst/>
          </p:nvPr>
        </p:nvGraphicFramePr>
        <p:xfrm>
          <a:off x="419588" y="1098709"/>
          <a:ext cx="8304824" cy="762000"/>
        </p:xfrm>
        <a:graphic>
          <a:graphicData uri="http://schemas.openxmlformats.org/drawingml/2006/table">
            <a:tbl>
              <a:tblPr firstRow="1" bandRow="1">
                <a:tableStyleId>{93296810-A885-4BE3-A3E7-6D5BEEA58F35}</a:tableStyleId>
              </a:tblPr>
              <a:tblGrid>
                <a:gridCol w="2003572">
                  <a:extLst>
                    <a:ext uri="{9D8B030D-6E8A-4147-A177-3AD203B41FA5}">
                      <a16:colId xmlns:a16="http://schemas.microsoft.com/office/drawing/2014/main" val="20000"/>
                    </a:ext>
                  </a:extLst>
                </a:gridCol>
                <a:gridCol w="6301252">
                  <a:extLst>
                    <a:ext uri="{9D8B030D-6E8A-4147-A177-3AD203B41FA5}">
                      <a16:colId xmlns:a16="http://schemas.microsoft.com/office/drawing/2014/main" val="20001"/>
                    </a:ext>
                  </a:extLst>
                </a:gridCol>
              </a:tblGrid>
              <a:tr h="278130">
                <a:tc>
                  <a:txBody>
                    <a:bodyPr/>
                    <a:lstStyle/>
                    <a:p>
                      <a:r>
                        <a:rPr lang="en-US" sz="1400" dirty="0">
                          <a:solidFill>
                            <a:schemeClr val="tx1"/>
                          </a:solidFill>
                          <a:latin typeface="+mj-lt"/>
                        </a:rPr>
                        <a:t>Attributes</a:t>
                      </a:r>
                    </a:p>
                  </a:txBody>
                  <a:tcPr marT="34290" marB="34290"/>
                </a:tc>
                <a:tc>
                  <a:txBody>
                    <a:bodyPr/>
                    <a:lstStyle/>
                    <a:p>
                      <a:r>
                        <a:rPr lang="en-US" sz="1400" dirty="0">
                          <a:solidFill>
                            <a:schemeClr val="tx1"/>
                          </a:solidFill>
                          <a:latin typeface="+mj-lt"/>
                        </a:rPr>
                        <a:t>Descriptions</a:t>
                      </a:r>
                    </a:p>
                  </a:txBody>
                  <a:tcPr marT="34290" marB="34290"/>
                </a:tc>
                <a:extLst>
                  <a:ext uri="{0D108BD9-81ED-4DB2-BD59-A6C34878D82A}">
                    <a16:rowId xmlns:a16="http://schemas.microsoft.com/office/drawing/2014/main" val="10000"/>
                  </a:ext>
                </a:extLst>
              </a:tr>
              <a:tr h="480060">
                <a:tc>
                  <a:txBody>
                    <a:bodyPr/>
                    <a:lstStyle/>
                    <a:p>
                      <a:pPr lvl="0"/>
                      <a:r>
                        <a:rPr lang="en-US" sz="1400" b="1" kern="1200" dirty="0">
                          <a:solidFill>
                            <a:schemeClr val="dk1"/>
                          </a:solidFill>
                          <a:effectLst/>
                          <a:latin typeface="+mj-lt"/>
                          <a:ea typeface="+mn-ea"/>
                          <a:cs typeface="Courier New" panose="02070309020205020404" pitchFamily="49" charset="0"/>
                        </a:rPr>
                        <a:t>for</a:t>
                      </a:r>
                    </a:p>
                  </a:txBody>
                  <a:tcPr marT="34290" marB="34290"/>
                </a:tc>
                <a:tc>
                  <a:txBody>
                    <a:bodyPr/>
                    <a:lstStyle/>
                    <a:p>
                      <a:r>
                        <a:rPr lang="en-US" sz="1400" dirty="0">
                          <a:latin typeface="+mj-lt"/>
                        </a:rPr>
                        <a:t>Set the id of the related control. id</a:t>
                      </a:r>
                      <a:r>
                        <a:rPr lang="en-US" sz="1400" baseline="0" dirty="0">
                          <a:latin typeface="+mj-lt"/>
                        </a:rPr>
                        <a:t> required for form that use labels for attributes.</a:t>
                      </a:r>
                      <a:endParaRPr lang="en-US" sz="1400" dirty="0">
                        <a:latin typeface="+mj-lt"/>
                      </a:endParaRPr>
                    </a:p>
                  </a:txBody>
                  <a:tcPr marT="34290" marB="34290"/>
                </a:tc>
                <a:extLst>
                  <a:ext uri="{0D108BD9-81ED-4DB2-BD59-A6C34878D82A}">
                    <a16:rowId xmlns:a16="http://schemas.microsoft.com/office/drawing/2014/main" val="10001"/>
                  </a:ext>
                </a:extLst>
              </a:tr>
            </a:tbl>
          </a:graphicData>
        </a:graphic>
      </p:graphicFrame>
      <p:sp>
        <p:nvSpPr>
          <p:cNvPr id="3" name="Rectangle 2"/>
          <p:cNvSpPr/>
          <p:nvPr/>
        </p:nvSpPr>
        <p:spPr>
          <a:xfrm>
            <a:off x="400051" y="1965327"/>
            <a:ext cx="6448425" cy="2677656"/>
          </a:xfrm>
          <a:prstGeom prst="rect">
            <a:avLst/>
          </a:prstGeom>
        </p:spPr>
        <p:txBody>
          <a:bodyPr wrap="square">
            <a:spAutoFit/>
          </a:bodyPr>
          <a:lstStyle/>
          <a:p>
            <a:r>
              <a:rPr lang="en-US" sz="1200" b="1" dirty="0">
                <a:latin typeface="Courier New" panose="02070309020205020404" pitchFamily="49" charset="0"/>
                <a:cs typeface="Courier New" panose="02070309020205020404" pitchFamily="49" charset="0"/>
              </a:rPr>
              <a:t>&lt;label for="quantity" id="quantity"&gt;Quantity:&lt;/label&gt;</a:t>
            </a:r>
          </a:p>
          <a:p>
            <a:r>
              <a:rPr lang="en-US" sz="1200" b="1" dirty="0">
                <a:latin typeface="Courier New" panose="02070309020205020404" pitchFamily="49" charset="0"/>
                <a:cs typeface="Courier New" panose="02070309020205020404" pitchFamily="49" charset="0"/>
              </a:rPr>
              <a:t>&lt;input type="text" name="quantity" id="quantity" </a:t>
            </a:r>
          </a:p>
          <a:p>
            <a:r>
              <a:rPr lang="en-US" sz="1200" b="1" dirty="0">
                <a:latin typeface="Courier New" panose="02070309020205020404" pitchFamily="49" charset="0"/>
                <a:cs typeface="Courier New" panose="02070309020205020404" pitchFamily="49" charset="0"/>
              </a:rPr>
              <a:t>       value="1" size="5"&gt;&lt;</a:t>
            </a:r>
            <a:r>
              <a:rPr lang="en-US" sz="1200" b="1" dirty="0" err="1">
                <a:latin typeface="Courier New" panose="02070309020205020404" pitchFamily="49" charset="0"/>
                <a:cs typeface="Courier New" panose="02070309020205020404" pitchFamily="49" charset="0"/>
              </a:rPr>
              <a:t>br</a:t>
            </a:r>
            <a:r>
              <a:rPr lang="en-US" sz="1200" b="1" dirty="0">
                <a:latin typeface="Courier New" panose="02070309020205020404" pitchFamily="49" charset="0"/>
                <a:cs typeface="Courier New" panose="02070309020205020404" pitchFamily="49" charset="0"/>
              </a:rPr>
              <a:t>&gt;&lt;</a:t>
            </a:r>
            <a:r>
              <a:rPr lang="en-US" sz="1200" b="1" dirty="0" err="1">
                <a:latin typeface="Courier New" panose="02070309020205020404" pitchFamily="49" charset="0"/>
                <a:cs typeface="Courier New" panose="02070309020205020404" pitchFamily="49" charset="0"/>
              </a:rPr>
              <a:t>br</a:t>
            </a:r>
            <a:r>
              <a:rPr lang="en-US" sz="1200" b="1" dirty="0">
                <a:latin typeface="Courier New" panose="02070309020205020404" pitchFamily="49" charset="0"/>
                <a:cs typeface="Courier New" panose="02070309020205020404" pitchFamily="49" charset="0"/>
              </a:rPr>
              <a:t>&gt;</a:t>
            </a:r>
          </a:p>
          <a:p>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Crust:&lt;</a:t>
            </a:r>
            <a:r>
              <a:rPr lang="en-US" sz="1200" b="1" dirty="0" err="1">
                <a:latin typeface="Courier New" panose="02070309020205020404" pitchFamily="49" charset="0"/>
                <a:cs typeface="Courier New" panose="02070309020205020404" pitchFamily="49" charset="0"/>
              </a:rPr>
              <a:t>br</a:t>
            </a:r>
            <a:r>
              <a:rPr lang="en-US" sz="1200" b="1" dirty="0">
                <a:latin typeface="Courier New" panose="02070309020205020404" pitchFamily="49" charset="0"/>
                <a:cs typeface="Courier New" panose="02070309020205020404" pitchFamily="49" charset="0"/>
              </a:rPr>
              <a:t>&gt;</a:t>
            </a:r>
          </a:p>
          <a:p>
            <a:r>
              <a:rPr lang="en-US" sz="1200" b="1" dirty="0">
                <a:latin typeface="Courier New" panose="02070309020205020404" pitchFamily="49" charset="0"/>
                <a:cs typeface="Courier New" panose="02070309020205020404" pitchFamily="49" charset="0"/>
              </a:rPr>
              <a:t>&lt;input type="radio" name="crust" id="crust1"</a:t>
            </a:r>
          </a:p>
          <a:p>
            <a:r>
              <a:rPr lang="en-US" sz="1200" b="1" dirty="0">
                <a:latin typeface="Courier New" panose="02070309020205020404" pitchFamily="49" charset="0"/>
                <a:cs typeface="Courier New" panose="02070309020205020404" pitchFamily="49" charset="0"/>
              </a:rPr>
              <a:t>       value="thin"&gt;</a:t>
            </a:r>
          </a:p>
          <a:p>
            <a:r>
              <a:rPr lang="en-US" sz="1200" b="1" dirty="0">
                <a:latin typeface="Courier New" panose="02070309020205020404" pitchFamily="49" charset="0"/>
                <a:cs typeface="Courier New" panose="02070309020205020404" pitchFamily="49" charset="0"/>
              </a:rPr>
              <a:t>&lt;label for="crust1"&gt;Thin Crust&lt;/label&gt;&lt;</a:t>
            </a:r>
            <a:r>
              <a:rPr lang="en-US" sz="1200" b="1" dirty="0" err="1">
                <a:latin typeface="Courier New" panose="02070309020205020404" pitchFamily="49" charset="0"/>
                <a:cs typeface="Courier New" panose="02070309020205020404" pitchFamily="49" charset="0"/>
              </a:rPr>
              <a:t>br</a:t>
            </a:r>
            <a:r>
              <a:rPr lang="en-US" sz="1200" b="1" dirty="0">
                <a:latin typeface="Courier New" panose="02070309020205020404" pitchFamily="49" charset="0"/>
                <a:cs typeface="Courier New" panose="02070309020205020404" pitchFamily="49" charset="0"/>
              </a:rPr>
              <a:t>&gt;</a:t>
            </a:r>
          </a:p>
          <a:p>
            <a:r>
              <a:rPr lang="en-US" sz="1200" b="1" dirty="0">
                <a:latin typeface="Courier New" panose="02070309020205020404" pitchFamily="49" charset="0"/>
                <a:cs typeface="Courier New" panose="02070309020205020404" pitchFamily="49" charset="0"/>
              </a:rPr>
              <a:t>&lt;input type="radio" name="crust" id="crust2" </a:t>
            </a:r>
          </a:p>
          <a:p>
            <a:r>
              <a:rPr lang="en-US" sz="1200" b="1" dirty="0">
                <a:latin typeface="Courier New" panose="02070309020205020404" pitchFamily="49" charset="0"/>
                <a:cs typeface="Courier New" panose="02070309020205020404" pitchFamily="49" charset="0"/>
              </a:rPr>
              <a:t>       value="deep"&gt;</a:t>
            </a:r>
          </a:p>
          <a:p>
            <a:r>
              <a:rPr lang="en-US" sz="1200" b="1" dirty="0">
                <a:latin typeface="Courier New" panose="02070309020205020404" pitchFamily="49" charset="0"/>
                <a:cs typeface="Courier New" panose="02070309020205020404" pitchFamily="49" charset="0"/>
              </a:rPr>
              <a:t>&lt;label for="crust2"&gt;Deep Dish&lt;/label&gt;&lt;</a:t>
            </a:r>
            <a:r>
              <a:rPr lang="en-US" sz="1200" b="1" dirty="0" err="1">
                <a:latin typeface="Courier New" panose="02070309020205020404" pitchFamily="49" charset="0"/>
                <a:cs typeface="Courier New" panose="02070309020205020404" pitchFamily="49" charset="0"/>
              </a:rPr>
              <a:t>br</a:t>
            </a:r>
            <a:r>
              <a:rPr lang="en-US" sz="1200" b="1" dirty="0">
                <a:latin typeface="Courier New" panose="02070309020205020404" pitchFamily="49" charset="0"/>
                <a:cs typeface="Courier New" panose="02070309020205020404" pitchFamily="49" charset="0"/>
              </a:rPr>
              <a:t>&gt;</a:t>
            </a:r>
          </a:p>
          <a:p>
            <a:r>
              <a:rPr lang="en-US" sz="1200" b="1" dirty="0">
                <a:latin typeface="Courier New" panose="02070309020205020404" pitchFamily="49" charset="0"/>
                <a:cs typeface="Courier New" panose="02070309020205020404" pitchFamily="49" charset="0"/>
              </a:rPr>
              <a:t>&lt;input type="radio" name="crust" id="crust3"</a:t>
            </a:r>
          </a:p>
          <a:p>
            <a:r>
              <a:rPr lang="en-US" sz="1200" b="1" dirty="0">
                <a:latin typeface="Courier New" panose="02070309020205020404" pitchFamily="49" charset="0"/>
                <a:cs typeface="Courier New" panose="02070309020205020404" pitchFamily="49" charset="0"/>
              </a:rPr>
              <a:t>       value="hand"&gt;</a:t>
            </a:r>
          </a:p>
          <a:p>
            <a:r>
              <a:rPr lang="en-US" sz="1200" b="1" dirty="0">
                <a:latin typeface="Courier New" panose="02070309020205020404" pitchFamily="49" charset="0"/>
                <a:cs typeface="Courier New" panose="02070309020205020404" pitchFamily="49" charset="0"/>
              </a:rPr>
              <a:t>&lt;label for="crust3"&gt;Hand Tossed&lt;/label&gt;&lt;</a:t>
            </a:r>
            <a:r>
              <a:rPr lang="en-US" sz="1200" b="1" dirty="0" err="1">
                <a:latin typeface="Courier New" panose="02070309020205020404" pitchFamily="49" charset="0"/>
                <a:cs typeface="Courier New" panose="02070309020205020404" pitchFamily="49" charset="0"/>
              </a:rPr>
              <a:t>br</a:t>
            </a:r>
            <a:r>
              <a:rPr lang="en-US" sz="1200" b="1" dirty="0">
                <a:latin typeface="Courier New" panose="02070309020205020404" pitchFamily="49" charset="0"/>
                <a:cs typeface="Courier New" panose="02070309020205020404" pitchFamily="49" charset="0"/>
              </a:rPr>
              <a:t>&gt;&lt;</a:t>
            </a:r>
            <a:r>
              <a:rPr lang="en-US" sz="1200" b="1" dirty="0" err="1">
                <a:latin typeface="Courier New" panose="02070309020205020404" pitchFamily="49" charset="0"/>
                <a:cs typeface="Courier New" panose="02070309020205020404" pitchFamily="49" charset="0"/>
              </a:rPr>
              <a:t>br</a:t>
            </a:r>
            <a:r>
              <a:rPr lang="en-US" sz="1200" b="1" dirty="0">
                <a:latin typeface="Courier New" panose="02070309020205020404" pitchFamily="49" charset="0"/>
                <a:cs typeface="Courier New" panose="02070309020205020404" pitchFamily="49" charset="0"/>
              </a:rPr>
              <a:t>&gt;</a:t>
            </a:r>
          </a:p>
        </p:txBody>
      </p:sp>
      <p:sp>
        <p:nvSpPr>
          <p:cNvPr id="9" name="Rounded Rectangle 8">
            <a:hlinkClick r:id="rId3"/>
          </p:cNvPr>
          <p:cNvSpPr/>
          <p:nvPr/>
        </p:nvSpPr>
        <p:spPr>
          <a:xfrm>
            <a:off x="6406501" y="4056648"/>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4" name="Date Placeholder 3"/>
          <p:cNvSpPr>
            <a:spLocks noGrp="1"/>
          </p:cNvSpPr>
          <p:nvPr>
            <p:ph type="dt" sz="half" idx="10"/>
          </p:nvPr>
        </p:nvSpPr>
        <p:spPr/>
        <p:txBody>
          <a:bodyPr/>
          <a:lstStyle/>
          <a:p>
            <a:fld id="{4651C128-681F-4F56-AAF8-8EF936BB9C59}" type="datetime1">
              <a:rPr lang="en-US" smtClean="0"/>
              <a:t>1/22/2019</a:t>
            </a:fld>
            <a:endParaRPr lang="en-US"/>
          </a:p>
        </p:txBody>
      </p:sp>
      <p:sp>
        <p:nvSpPr>
          <p:cNvPr id="5" name="Footer Placeholder 4"/>
          <p:cNvSpPr>
            <a:spLocks noGrp="1"/>
          </p:cNvSpPr>
          <p:nvPr>
            <p:ph type="ftr" sz="quarter" idx="11"/>
          </p:nvPr>
        </p:nvSpPr>
        <p:spPr/>
        <p:txBody>
          <a:bodyPr/>
          <a:lstStyle/>
          <a:p>
            <a:r>
              <a:rPr lang="en-US"/>
              <a:t>Copyright © 2007 - 2019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45</a:t>
            </a:fld>
            <a:endParaRPr lang="en-US"/>
          </a:p>
        </p:txBody>
      </p:sp>
    </p:spTree>
    <p:extLst>
      <p:ext uri="{BB962C8B-B14F-4D97-AF65-F5344CB8AC3E}">
        <p14:creationId xmlns:p14="http://schemas.microsoft.com/office/powerpoint/2010/main" val="21176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effectLst>
                  <a:outerShdw blurRad="38100" dist="38100" dir="2700000" algn="tl">
                    <a:srgbClr val="000000">
                      <a:alpha val="43137"/>
                    </a:srgbClr>
                  </a:outerShdw>
                </a:effectLst>
              </a:rPr>
              <a:t>HTML that uses </a:t>
            </a:r>
            <a:r>
              <a:rPr lang="en-US" sz="3200" b="1" dirty="0" err="1">
                <a:effectLst>
                  <a:outerShdw blurRad="38100" dist="38100" dir="2700000" algn="tl">
                    <a:srgbClr val="000000">
                      <a:alpha val="43137"/>
                    </a:srgbClr>
                  </a:outerShdw>
                </a:effectLst>
              </a:rPr>
              <a:t>fieldset</a:t>
            </a:r>
            <a:r>
              <a:rPr lang="en-US" sz="3200" b="1" dirty="0">
                <a:effectLst>
                  <a:outerShdw blurRad="38100" dist="38100" dir="2700000" algn="tl">
                    <a:srgbClr val="000000">
                      <a:alpha val="43137"/>
                    </a:srgbClr>
                  </a:outerShdw>
                </a:effectLst>
              </a:rPr>
              <a:t> and legend elements</a:t>
            </a:r>
          </a:p>
        </p:txBody>
      </p:sp>
      <p:sp>
        <p:nvSpPr>
          <p:cNvPr id="3" name="Rectangle 2"/>
          <p:cNvSpPr/>
          <p:nvPr/>
        </p:nvSpPr>
        <p:spPr>
          <a:xfrm>
            <a:off x="390526" y="1532763"/>
            <a:ext cx="6467475" cy="3108543"/>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&lt;form name="order" action="</a:t>
            </a:r>
            <a:r>
              <a:rPr lang="en-US" sz="1400" b="1" dirty="0" err="1">
                <a:latin typeface="Courier New" panose="02070309020205020404" pitchFamily="49" charset="0"/>
                <a:cs typeface="Courier New" panose="02070309020205020404" pitchFamily="49" charset="0"/>
              </a:rPr>
              <a:t>order.php</a:t>
            </a:r>
            <a:r>
              <a:rPr lang="en-US" sz="1400" b="1" dirty="0">
                <a:latin typeface="Courier New" panose="02070309020205020404" pitchFamily="49" charset="0"/>
                <a:cs typeface="Courier New" panose="02070309020205020404" pitchFamily="49" charset="0"/>
              </a:rPr>
              <a:t>" method="post"&gt;</a:t>
            </a:r>
          </a:p>
          <a:p>
            <a:r>
              <a:rPr lang="en-US" sz="1400" b="1" dirty="0">
                <a:latin typeface="Courier New" panose="02070309020205020404" pitchFamily="49" charset="0"/>
                <a:cs typeface="Courier New" panose="02070309020205020404" pitchFamily="49" charset="0"/>
              </a:rPr>
              <a:t>&lt;</a:t>
            </a:r>
            <a:r>
              <a:rPr lang="en-US" sz="1400" b="1" dirty="0" err="1">
                <a:latin typeface="Courier New" panose="02070309020205020404" pitchFamily="49" charset="0"/>
                <a:cs typeface="Courier New" panose="02070309020205020404" pitchFamily="49" charset="0"/>
              </a:rPr>
              <a:t>fieldset</a:t>
            </a:r>
            <a:r>
              <a:rPr lang="en-US" sz="1400" b="1" dirty="0">
                <a:latin typeface="Courier New" panose="02070309020205020404" pitchFamily="49" charset="0"/>
                <a:cs typeface="Courier New" panose="02070309020205020404" pitchFamily="49" charset="0"/>
              </a:rPr>
              <a:t>&gt;</a:t>
            </a:r>
          </a:p>
          <a:p>
            <a:r>
              <a:rPr lang="en-US" sz="1400" b="1" dirty="0">
                <a:latin typeface="Courier New" panose="02070309020205020404" pitchFamily="49" charset="0"/>
                <a:cs typeface="Courier New" panose="02070309020205020404" pitchFamily="49" charset="0"/>
              </a:rPr>
              <a:t>    &lt;legend&gt;Crust&lt;/legend&gt;</a:t>
            </a:r>
          </a:p>
          <a:p>
            <a:r>
              <a:rPr lang="en-US" sz="1400" b="1" dirty="0">
                <a:latin typeface="Courier New" panose="02070309020205020404" pitchFamily="49" charset="0"/>
                <a:cs typeface="Courier New" panose="02070309020205020404" pitchFamily="49" charset="0"/>
              </a:rPr>
              <a:t>    &lt;input type="radio" name="crust" id="crust1" </a:t>
            </a:r>
          </a:p>
          <a:p>
            <a:r>
              <a:rPr lang="en-US" sz="1400" b="1" dirty="0">
                <a:latin typeface="Courier New" panose="02070309020205020404" pitchFamily="49" charset="0"/>
                <a:cs typeface="Courier New" panose="02070309020205020404" pitchFamily="49" charset="0"/>
              </a:rPr>
              <a:t>           value="thin"&gt;</a:t>
            </a:r>
          </a:p>
          <a:p>
            <a:r>
              <a:rPr lang="en-US" sz="1400" b="1" dirty="0">
                <a:latin typeface="Courier New" panose="02070309020205020404" pitchFamily="49" charset="0"/>
                <a:cs typeface="Courier New" panose="02070309020205020404" pitchFamily="49" charset="0"/>
              </a:rPr>
              <a:t>    &lt;label for="crust1"&gt;Thin Crust&lt;/label&gt;&lt;</a:t>
            </a:r>
            <a:r>
              <a:rPr lang="en-US" sz="1400" b="1" dirty="0" err="1">
                <a:latin typeface="Courier New" panose="02070309020205020404" pitchFamily="49" charset="0"/>
                <a:cs typeface="Courier New" panose="02070309020205020404" pitchFamily="49" charset="0"/>
              </a:rPr>
              <a:t>br</a:t>
            </a:r>
            <a:r>
              <a:rPr lang="en-US" sz="1400" b="1" dirty="0">
                <a:latin typeface="Courier New" panose="02070309020205020404" pitchFamily="49" charset="0"/>
                <a:cs typeface="Courier New" panose="02070309020205020404" pitchFamily="49" charset="0"/>
              </a:rPr>
              <a:t>&gt;</a:t>
            </a:r>
          </a:p>
          <a:p>
            <a:r>
              <a:rPr lang="en-US" sz="1400" b="1" dirty="0">
                <a:latin typeface="Courier New" panose="02070309020205020404" pitchFamily="49" charset="0"/>
                <a:cs typeface="Courier New" panose="02070309020205020404" pitchFamily="49" charset="0"/>
              </a:rPr>
              <a:t>    &lt;input type="radio" name="crust" id="crust2" </a:t>
            </a:r>
          </a:p>
          <a:p>
            <a:r>
              <a:rPr lang="en-US" sz="1400" b="1" dirty="0">
                <a:latin typeface="Courier New" panose="02070309020205020404" pitchFamily="49" charset="0"/>
                <a:cs typeface="Courier New" panose="02070309020205020404" pitchFamily="49" charset="0"/>
              </a:rPr>
              <a:t>           value="deep"&gt;</a:t>
            </a:r>
          </a:p>
          <a:p>
            <a:r>
              <a:rPr lang="en-US" sz="1400" b="1" dirty="0">
                <a:latin typeface="Courier New" panose="02070309020205020404" pitchFamily="49" charset="0"/>
                <a:cs typeface="Courier New" panose="02070309020205020404" pitchFamily="49" charset="0"/>
              </a:rPr>
              <a:t>    &lt;label for="crust2"&gt;Deep Dish&lt;/label&gt;&lt;</a:t>
            </a:r>
            <a:r>
              <a:rPr lang="en-US" sz="1400" b="1" dirty="0" err="1">
                <a:latin typeface="Courier New" panose="02070309020205020404" pitchFamily="49" charset="0"/>
                <a:cs typeface="Courier New" panose="02070309020205020404" pitchFamily="49" charset="0"/>
              </a:rPr>
              <a:t>br</a:t>
            </a:r>
            <a:r>
              <a:rPr lang="en-US" sz="1400" b="1" dirty="0">
                <a:latin typeface="Courier New" panose="02070309020205020404" pitchFamily="49" charset="0"/>
                <a:cs typeface="Courier New" panose="02070309020205020404" pitchFamily="49" charset="0"/>
              </a:rPr>
              <a:t>&gt;</a:t>
            </a:r>
          </a:p>
          <a:p>
            <a:r>
              <a:rPr lang="en-US" sz="1400" b="1" dirty="0">
                <a:latin typeface="Courier New" panose="02070309020205020404" pitchFamily="49" charset="0"/>
                <a:cs typeface="Courier New" panose="02070309020205020404" pitchFamily="49" charset="0"/>
              </a:rPr>
              <a:t>    &lt;input type="radio" name="crust" id="crust3" </a:t>
            </a:r>
          </a:p>
          <a:p>
            <a:r>
              <a:rPr lang="en-US" sz="1400" b="1" dirty="0">
                <a:latin typeface="Courier New" panose="02070309020205020404" pitchFamily="49" charset="0"/>
                <a:cs typeface="Courier New" panose="02070309020205020404" pitchFamily="49" charset="0"/>
              </a:rPr>
              <a:t>           value="hand"&gt;</a:t>
            </a:r>
          </a:p>
          <a:p>
            <a:r>
              <a:rPr lang="en-US" sz="1400" b="1" dirty="0">
                <a:latin typeface="Courier New" panose="02070309020205020404" pitchFamily="49" charset="0"/>
                <a:cs typeface="Courier New" panose="02070309020205020404" pitchFamily="49" charset="0"/>
              </a:rPr>
              <a:t>    &lt;label for="crust3"&gt;Hand Tossed&lt;/label&gt;</a:t>
            </a:r>
          </a:p>
          <a:p>
            <a:r>
              <a:rPr lang="en-US" sz="1400" b="1" dirty="0">
                <a:latin typeface="Courier New" panose="02070309020205020404" pitchFamily="49" charset="0"/>
                <a:cs typeface="Courier New" panose="02070309020205020404" pitchFamily="49" charset="0"/>
              </a:rPr>
              <a:t>&lt;/</a:t>
            </a:r>
            <a:r>
              <a:rPr lang="en-US" sz="1400" b="1" dirty="0" err="1">
                <a:latin typeface="Courier New" panose="02070309020205020404" pitchFamily="49" charset="0"/>
                <a:cs typeface="Courier New" panose="02070309020205020404" pitchFamily="49" charset="0"/>
              </a:rPr>
              <a:t>fieldset</a:t>
            </a:r>
            <a:r>
              <a:rPr lang="en-US" sz="1400" b="1" dirty="0">
                <a:latin typeface="Courier New" panose="02070309020205020404" pitchFamily="49" charset="0"/>
                <a:cs typeface="Courier New" panose="02070309020205020404" pitchFamily="49" charset="0"/>
              </a:rPr>
              <a:t>&gt;</a:t>
            </a:r>
          </a:p>
          <a:p>
            <a:r>
              <a:rPr lang="en-US" sz="1400" b="1" dirty="0">
                <a:latin typeface="Courier New" panose="02070309020205020404" pitchFamily="49" charset="0"/>
                <a:cs typeface="Courier New" panose="02070309020205020404" pitchFamily="49" charset="0"/>
              </a:rPr>
              <a:t>&lt;</a:t>
            </a:r>
            <a:r>
              <a:rPr lang="en-US" sz="1400" b="1" dirty="0" err="1">
                <a:latin typeface="Courier New" panose="02070309020205020404" pitchFamily="49" charset="0"/>
                <a:cs typeface="Courier New" panose="02070309020205020404" pitchFamily="49" charset="0"/>
              </a:rPr>
              <a:t>br</a:t>
            </a:r>
            <a:r>
              <a:rPr lang="en-US" sz="1400" b="1" dirty="0">
                <a:latin typeface="Courier New" panose="02070309020205020404" pitchFamily="49" charset="0"/>
                <a:cs typeface="Courier New" panose="02070309020205020404" pitchFamily="49" charset="0"/>
              </a:rPr>
              <a:t>&gt;</a:t>
            </a:r>
          </a:p>
        </p:txBody>
      </p:sp>
      <p:sp>
        <p:nvSpPr>
          <p:cNvPr id="8" name="Rounded Rectangle 7">
            <a:hlinkClick r:id="rId3"/>
          </p:cNvPr>
          <p:cNvSpPr/>
          <p:nvPr/>
        </p:nvSpPr>
        <p:spPr>
          <a:xfrm>
            <a:off x="6389567" y="4142946"/>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4" name="Date Placeholder 3"/>
          <p:cNvSpPr>
            <a:spLocks noGrp="1"/>
          </p:cNvSpPr>
          <p:nvPr>
            <p:ph type="dt" sz="half" idx="10"/>
          </p:nvPr>
        </p:nvSpPr>
        <p:spPr/>
        <p:txBody>
          <a:bodyPr/>
          <a:lstStyle/>
          <a:p>
            <a:fld id="{DB025E22-065E-4EB8-9575-636400D40CFB}" type="datetime1">
              <a:rPr lang="en-US" smtClean="0"/>
              <a:t>1/22/2019</a:t>
            </a:fld>
            <a:endParaRPr lang="en-US"/>
          </a:p>
        </p:txBody>
      </p:sp>
      <p:sp>
        <p:nvSpPr>
          <p:cNvPr id="5" name="Footer Placeholder 4"/>
          <p:cNvSpPr>
            <a:spLocks noGrp="1"/>
          </p:cNvSpPr>
          <p:nvPr>
            <p:ph type="ftr" sz="quarter" idx="11"/>
          </p:nvPr>
        </p:nvSpPr>
        <p:spPr/>
        <p:txBody>
          <a:bodyPr/>
          <a:lstStyle/>
          <a:p>
            <a:r>
              <a:rPr lang="en-US"/>
              <a:t>Copyright © 2007 - 2019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46</a:t>
            </a:fld>
            <a:endParaRPr lang="en-US"/>
          </a:p>
        </p:txBody>
      </p:sp>
    </p:spTree>
    <p:extLst>
      <p:ext uri="{BB962C8B-B14F-4D97-AF65-F5344CB8AC3E}">
        <p14:creationId xmlns:p14="http://schemas.microsoft.com/office/powerpoint/2010/main" val="229267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468" y="660083"/>
            <a:ext cx="8496533" cy="463867"/>
          </a:xfrm>
        </p:spPr>
        <p:txBody>
          <a:bodyPr>
            <a:noAutofit/>
          </a:bodyPr>
          <a:lstStyle/>
          <a:p>
            <a:r>
              <a:rPr lang="en-US" sz="2800" b="1" dirty="0">
                <a:effectLst>
                  <a:outerShdw blurRad="38100" dist="38100" dir="2700000" algn="tl">
                    <a:srgbClr val="000000">
                      <a:alpha val="43137"/>
                    </a:srgbClr>
                  </a:outerShdw>
                </a:effectLst>
              </a:rPr>
              <a:t>Attributes of the input element for a file upload control</a:t>
            </a:r>
          </a:p>
        </p:txBody>
      </p:sp>
      <p:graphicFrame>
        <p:nvGraphicFramePr>
          <p:cNvPr id="6" name="Content Placeholder 3"/>
          <p:cNvGraphicFramePr>
            <a:graphicFrameLocks/>
          </p:cNvGraphicFramePr>
          <p:nvPr>
            <p:extLst/>
          </p:nvPr>
        </p:nvGraphicFramePr>
        <p:xfrm>
          <a:off x="252730" y="1304450"/>
          <a:ext cx="8304824" cy="845820"/>
        </p:xfrm>
        <a:graphic>
          <a:graphicData uri="http://schemas.openxmlformats.org/drawingml/2006/table">
            <a:tbl>
              <a:tblPr firstRow="1" bandRow="1">
                <a:tableStyleId>{93296810-A885-4BE3-A3E7-6D5BEEA58F35}</a:tableStyleId>
              </a:tblPr>
              <a:tblGrid>
                <a:gridCol w="1442720">
                  <a:extLst>
                    <a:ext uri="{9D8B030D-6E8A-4147-A177-3AD203B41FA5}">
                      <a16:colId xmlns:a16="http://schemas.microsoft.com/office/drawing/2014/main" val="20000"/>
                    </a:ext>
                  </a:extLst>
                </a:gridCol>
                <a:gridCol w="6862104">
                  <a:extLst>
                    <a:ext uri="{9D8B030D-6E8A-4147-A177-3AD203B41FA5}">
                      <a16:colId xmlns:a16="http://schemas.microsoft.com/office/drawing/2014/main" val="20001"/>
                    </a:ext>
                  </a:extLst>
                </a:gridCol>
              </a:tblGrid>
              <a:tr h="278130">
                <a:tc>
                  <a:txBody>
                    <a:bodyPr/>
                    <a:lstStyle/>
                    <a:p>
                      <a:r>
                        <a:rPr lang="en-US" sz="1400" dirty="0">
                          <a:solidFill>
                            <a:schemeClr val="tx1"/>
                          </a:solidFill>
                          <a:latin typeface="+mj-lt"/>
                        </a:rPr>
                        <a:t>Attributes</a:t>
                      </a:r>
                    </a:p>
                  </a:txBody>
                  <a:tcPr marT="34290" marB="34290"/>
                </a:tc>
                <a:tc>
                  <a:txBody>
                    <a:bodyPr/>
                    <a:lstStyle/>
                    <a:p>
                      <a:r>
                        <a:rPr lang="en-US" sz="1400" dirty="0">
                          <a:solidFill>
                            <a:schemeClr val="tx1"/>
                          </a:solidFill>
                          <a:latin typeface="+mj-lt"/>
                        </a:rPr>
                        <a:t>Descriptions</a:t>
                      </a:r>
                    </a:p>
                  </a:txBody>
                  <a:tcPr marT="34290" marB="34290"/>
                </a:tc>
                <a:extLst>
                  <a:ext uri="{0D108BD9-81ED-4DB2-BD59-A6C34878D82A}">
                    <a16:rowId xmlns:a16="http://schemas.microsoft.com/office/drawing/2014/main" val="10000"/>
                  </a:ext>
                </a:extLst>
              </a:tr>
              <a:tr h="278130">
                <a:tc>
                  <a:txBody>
                    <a:bodyPr/>
                    <a:lstStyle/>
                    <a:p>
                      <a:pPr lvl="0"/>
                      <a:r>
                        <a:rPr lang="en-US" sz="1300" b="1" kern="1200" dirty="0">
                          <a:solidFill>
                            <a:schemeClr val="dk1"/>
                          </a:solidFill>
                          <a:effectLst/>
                          <a:latin typeface="+mj-lt"/>
                          <a:ea typeface="+mn-ea"/>
                          <a:cs typeface="Courier New" panose="02070309020205020404" pitchFamily="49" charset="0"/>
                        </a:rPr>
                        <a:t>accept</a:t>
                      </a:r>
                    </a:p>
                  </a:txBody>
                  <a:tcPr marT="34290" marB="34290"/>
                </a:tc>
                <a:tc>
                  <a:txBody>
                    <a:bodyPr/>
                    <a:lstStyle/>
                    <a:p>
                      <a:r>
                        <a:rPr lang="en-US" sz="1400" dirty="0">
                          <a:latin typeface="+mj-lt"/>
                        </a:rPr>
                        <a:t>The types of files accepted for upload. </a:t>
                      </a:r>
                    </a:p>
                  </a:txBody>
                  <a:tcPr marT="34290" marB="34290"/>
                </a:tc>
                <a:extLst>
                  <a:ext uri="{0D108BD9-81ED-4DB2-BD59-A6C34878D82A}">
                    <a16:rowId xmlns:a16="http://schemas.microsoft.com/office/drawing/2014/main" val="10001"/>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dk1"/>
                          </a:solidFill>
                          <a:effectLst/>
                          <a:latin typeface="+mj-lt"/>
                          <a:ea typeface="+mn-ea"/>
                          <a:cs typeface="Courier New" panose="02070309020205020404" pitchFamily="49" charset="0"/>
                        </a:rPr>
                        <a:t>multiple</a:t>
                      </a:r>
                    </a:p>
                  </a:txBody>
                  <a:tcPr marT="34290" marB="34290"/>
                </a:tc>
                <a:tc>
                  <a:txBody>
                    <a:bodyPr/>
                    <a:lstStyle/>
                    <a:p>
                      <a:r>
                        <a:rPr lang="en-US" sz="1400" dirty="0">
                          <a:latin typeface="+mj-lt"/>
                        </a:rPr>
                        <a:t>Boolean attribute to upload more than one file.</a:t>
                      </a:r>
                    </a:p>
                  </a:txBody>
                  <a:tcPr marT="34290" marB="34290"/>
                </a:tc>
                <a:extLst>
                  <a:ext uri="{0D108BD9-81ED-4DB2-BD59-A6C34878D82A}">
                    <a16:rowId xmlns:a16="http://schemas.microsoft.com/office/drawing/2014/main" val="10002"/>
                  </a:ext>
                </a:extLst>
              </a:tr>
            </a:tbl>
          </a:graphicData>
        </a:graphic>
      </p:graphicFrame>
      <p:sp>
        <p:nvSpPr>
          <p:cNvPr id="4" name="Rectangle 3"/>
          <p:cNvSpPr/>
          <p:nvPr/>
        </p:nvSpPr>
        <p:spPr>
          <a:xfrm>
            <a:off x="266468" y="2937663"/>
            <a:ext cx="5638800" cy="1384995"/>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&lt;form name="</a:t>
            </a:r>
            <a:r>
              <a:rPr lang="en-US" sz="1400" b="1" dirty="0" err="1">
                <a:latin typeface="Courier New" panose="02070309020205020404" pitchFamily="49" charset="0"/>
                <a:cs typeface="Courier New" panose="02070309020205020404" pitchFamily="49" charset="0"/>
              </a:rPr>
              <a:t>upload_form</a:t>
            </a:r>
            <a:r>
              <a:rPr lang="en-US" sz="1400" b="1" dirty="0">
                <a:latin typeface="Courier New" panose="02070309020205020404" pitchFamily="49" charset="0"/>
                <a:cs typeface="Courier New" panose="02070309020205020404" pitchFamily="49" charset="0"/>
              </a:rPr>
              <a:t>" action="</a:t>
            </a:r>
            <a:r>
              <a:rPr lang="en-US" sz="1400" b="1" dirty="0" err="1">
                <a:latin typeface="Courier New" panose="02070309020205020404" pitchFamily="49" charset="0"/>
                <a:cs typeface="Courier New" panose="02070309020205020404" pitchFamily="49" charset="0"/>
              </a:rPr>
              <a:t>sendemail.php</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method="post" </a:t>
            </a:r>
            <a:r>
              <a:rPr lang="en-US" sz="1400" b="1" dirty="0" err="1">
                <a:latin typeface="Courier New" panose="02070309020205020404" pitchFamily="49" charset="0"/>
                <a:cs typeface="Courier New" panose="02070309020205020404" pitchFamily="49" charset="0"/>
              </a:rPr>
              <a:t>enctype</a:t>
            </a:r>
            <a:r>
              <a:rPr lang="en-US" sz="1400" b="1" dirty="0">
                <a:latin typeface="Courier New" panose="02070309020205020404" pitchFamily="49" charset="0"/>
                <a:cs typeface="Courier New" panose="02070309020205020404" pitchFamily="49" charset="0"/>
              </a:rPr>
              <a:t>="multipart/form-data"&gt;</a:t>
            </a:r>
          </a:p>
          <a:p>
            <a:r>
              <a:rPr lang="en-US" sz="1400" b="1" dirty="0">
                <a:latin typeface="Courier New" panose="02070309020205020404" pitchFamily="49" charset="0"/>
                <a:cs typeface="Courier New" panose="02070309020205020404" pitchFamily="49" charset="0"/>
              </a:rPr>
              <a:t>    Attach an image:&lt;</a:t>
            </a:r>
            <a:r>
              <a:rPr lang="en-US" sz="1400" b="1" dirty="0" err="1">
                <a:latin typeface="Courier New" panose="02070309020205020404" pitchFamily="49" charset="0"/>
                <a:cs typeface="Courier New" panose="02070309020205020404" pitchFamily="49" charset="0"/>
              </a:rPr>
              <a:t>br</a:t>
            </a:r>
            <a:r>
              <a:rPr lang="en-US" sz="1400" b="1" dirty="0">
                <a:latin typeface="Courier New" panose="02070309020205020404" pitchFamily="49" charset="0"/>
                <a:cs typeface="Courier New" panose="02070309020205020404" pitchFamily="49" charset="0"/>
              </a:rPr>
              <a:t>&gt;</a:t>
            </a:r>
          </a:p>
          <a:p>
            <a:r>
              <a:rPr lang="en-US" sz="1400" b="1" dirty="0">
                <a:latin typeface="Courier New" panose="02070309020205020404" pitchFamily="49" charset="0"/>
                <a:cs typeface="Courier New" panose="02070309020205020404" pitchFamily="49" charset="0"/>
              </a:rPr>
              <a:t>    &lt;input type="file" name="</a:t>
            </a:r>
            <a:r>
              <a:rPr lang="en-US" sz="1400" b="1" dirty="0" err="1">
                <a:latin typeface="Courier New" panose="02070309020205020404" pitchFamily="49" charset="0"/>
                <a:cs typeface="Courier New" panose="02070309020205020404" pitchFamily="49" charset="0"/>
              </a:rPr>
              <a:t>fileupload</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accept="image/jpeg, image/gif"&gt;</a:t>
            </a:r>
          </a:p>
          <a:p>
            <a:r>
              <a:rPr lang="en-US" sz="1400" b="1" dirty="0">
                <a:latin typeface="Courier New" panose="02070309020205020404" pitchFamily="49" charset="0"/>
                <a:cs typeface="Courier New" panose="02070309020205020404" pitchFamily="49" charset="0"/>
              </a:rPr>
              <a:t>&lt;/form&gt;</a:t>
            </a:r>
          </a:p>
        </p:txBody>
      </p:sp>
      <p:sp>
        <p:nvSpPr>
          <p:cNvPr id="5" name="Rectangle 4"/>
          <p:cNvSpPr/>
          <p:nvPr/>
        </p:nvSpPr>
        <p:spPr>
          <a:xfrm>
            <a:off x="266468" y="2364001"/>
            <a:ext cx="4637360" cy="523220"/>
          </a:xfrm>
          <a:prstGeom prst="rect">
            <a:avLst/>
          </a:prstGeom>
        </p:spPr>
        <p:txBody>
          <a:bodyPr wrap="none">
            <a:spAutoFit/>
          </a:bodyPr>
          <a:lstStyle/>
          <a:p>
            <a:r>
              <a:rPr lang="en-US" sz="2800" b="1" dirty="0">
                <a:solidFill>
                  <a:schemeClr val="accent3">
                    <a:lumMod val="50000"/>
                  </a:schemeClr>
                </a:solidFill>
                <a:effectLst>
                  <a:outerShdw blurRad="38100" dist="38100" dir="2700000" algn="tl">
                    <a:srgbClr val="000000">
                      <a:alpha val="43137"/>
                    </a:srgbClr>
                  </a:outerShdw>
                </a:effectLst>
                <a:latin typeface="+mj-lt"/>
              </a:rPr>
              <a:t>HTML for a file upload control</a:t>
            </a:r>
          </a:p>
        </p:txBody>
      </p:sp>
      <p:sp>
        <p:nvSpPr>
          <p:cNvPr id="11" name="Rounded Rectangle 10">
            <a:hlinkClick r:id="rId3"/>
          </p:cNvPr>
          <p:cNvSpPr/>
          <p:nvPr/>
        </p:nvSpPr>
        <p:spPr>
          <a:xfrm>
            <a:off x="6294188" y="4252887"/>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3" name="Date Placeholder 2"/>
          <p:cNvSpPr>
            <a:spLocks noGrp="1"/>
          </p:cNvSpPr>
          <p:nvPr>
            <p:ph type="dt" sz="half" idx="10"/>
          </p:nvPr>
        </p:nvSpPr>
        <p:spPr/>
        <p:txBody>
          <a:bodyPr/>
          <a:lstStyle/>
          <a:p>
            <a:fld id="{9AC16A80-48BF-47E3-8A7E-62545D6C9C48}" type="datetime1">
              <a:rPr lang="en-US" smtClean="0"/>
              <a:t>1/22/2019</a:t>
            </a:fld>
            <a:endParaRPr lang="en-US"/>
          </a:p>
        </p:txBody>
      </p:sp>
      <p:sp>
        <p:nvSpPr>
          <p:cNvPr id="7" name="Footer Placeholder 6"/>
          <p:cNvSpPr>
            <a:spLocks noGrp="1"/>
          </p:cNvSpPr>
          <p:nvPr>
            <p:ph type="ftr" sz="quarter" idx="11"/>
          </p:nvPr>
        </p:nvSpPr>
        <p:spPr/>
        <p:txBody>
          <a:bodyPr/>
          <a:lstStyle/>
          <a:p>
            <a:r>
              <a:rPr lang="en-US"/>
              <a:t>Copyright © 2007 - 2019 Carl M. Burnett</a:t>
            </a:r>
          </a:p>
        </p:txBody>
      </p:sp>
      <p:sp>
        <p:nvSpPr>
          <p:cNvPr id="8" name="Slide Number Placeholder 7"/>
          <p:cNvSpPr>
            <a:spLocks noGrp="1"/>
          </p:cNvSpPr>
          <p:nvPr>
            <p:ph type="sldNum" sz="quarter" idx="12"/>
          </p:nvPr>
        </p:nvSpPr>
        <p:spPr/>
        <p:txBody>
          <a:bodyPr/>
          <a:lstStyle/>
          <a:p>
            <a:fld id="{3D46CBA2-ECE5-4BE9-B546-6761E0E67089}" type="slidenum">
              <a:rPr lang="en-US" smtClean="0"/>
              <a:t>47</a:t>
            </a:fld>
            <a:endParaRPr lang="en-US"/>
          </a:p>
        </p:txBody>
      </p:sp>
    </p:spTree>
    <p:extLst>
      <p:ext uri="{BB962C8B-B14F-4D97-AF65-F5344CB8AC3E}">
        <p14:creationId xmlns:p14="http://schemas.microsoft.com/office/powerpoint/2010/main" val="278933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8305801" cy="514350"/>
          </a:xfrm>
        </p:spPr>
        <p:txBody>
          <a:bodyPr>
            <a:noAutofit/>
          </a:bodyPr>
          <a:lstStyle/>
          <a:p>
            <a:r>
              <a:rPr lang="en-US" sz="3600" b="1" dirty="0">
                <a:effectLst>
                  <a:outerShdw blurRad="38100" dist="38100" dir="2700000" algn="tl">
                    <a:srgbClr val="000000">
                      <a:alpha val="43137"/>
                    </a:srgbClr>
                  </a:outerShdw>
                </a:effectLst>
              </a:rPr>
              <a:t>Aligned label, text box, and button controls</a:t>
            </a:r>
          </a:p>
        </p:txBody>
      </p:sp>
      <p:sp>
        <p:nvSpPr>
          <p:cNvPr id="3" name="Rectangle 2"/>
          <p:cNvSpPr/>
          <p:nvPr/>
        </p:nvSpPr>
        <p:spPr>
          <a:xfrm>
            <a:off x="323850" y="1649376"/>
            <a:ext cx="5114925" cy="3046988"/>
          </a:xfrm>
          <a:prstGeom prst="rect">
            <a:avLst/>
          </a:prstGeom>
        </p:spPr>
        <p:txBody>
          <a:bodyPr wrap="square">
            <a:spAutoFit/>
          </a:bodyPr>
          <a:lstStyle/>
          <a:p>
            <a:r>
              <a:rPr lang="en-US" sz="1200" b="1" dirty="0">
                <a:latin typeface="Courier New" panose="02070309020205020404" pitchFamily="49" charset="0"/>
                <a:cs typeface="Courier New" panose="02070309020205020404" pitchFamily="49" charset="0"/>
              </a:rPr>
              <a:t>&lt;label for="</a:t>
            </a:r>
            <a:r>
              <a:rPr lang="en-US" sz="1200" b="1" dirty="0" err="1">
                <a:latin typeface="Courier New" panose="02070309020205020404" pitchFamily="49" charset="0"/>
                <a:cs typeface="Courier New" panose="02070309020205020404" pitchFamily="49" charset="0"/>
              </a:rPr>
              <a:t>firstname</a:t>
            </a:r>
            <a:r>
              <a:rPr lang="en-US" sz="1200" b="1" dirty="0">
                <a:latin typeface="Courier New" panose="02070309020205020404" pitchFamily="49" charset="0"/>
                <a:cs typeface="Courier New" panose="02070309020205020404" pitchFamily="49" charset="0"/>
              </a:rPr>
              <a:t>"&gt;First name:&lt;/label&gt;</a:t>
            </a:r>
          </a:p>
          <a:p>
            <a:r>
              <a:rPr lang="en-US" sz="1200" b="1" dirty="0">
                <a:latin typeface="Courier New" panose="02070309020205020404" pitchFamily="49" charset="0"/>
                <a:cs typeface="Courier New" panose="02070309020205020404" pitchFamily="49" charset="0"/>
              </a:rPr>
              <a:t>&lt;input type="text" name="</a:t>
            </a:r>
            <a:r>
              <a:rPr lang="en-US" sz="1200" b="1" dirty="0" err="1">
                <a:latin typeface="Courier New" panose="02070309020205020404" pitchFamily="49" charset="0"/>
                <a:cs typeface="Courier New" panose="02070309020205020404" pitchFamily="49" charset="0"/>
              </a:rPr>
              <a:t>firstname</a:t>
            </a:r>
            <a:r>
              <a:rPr lang="en-US" sz="1200" b="1" dirty="0">
                <a:latin typeface="Courier New" panose="02070309020205020404" pitchFamily="49" charset="0"/>
                <a:cs typeface="Courier New" panose="02070309020205020404" pitchFamily="49" charset="0"/>
              </a:rPr>
              <a:t>" id="</a:t>
            </a:r>
            <a:r>
              <a:rPr lang="en-US" sz="1200" b="1" dirty="0" err="1">
                <a:latin typeface="Courier New" panose="02070309020205020404" pitchFamily="49" charset="0"/>
                <a:cs typeface="Courier New" panose="02070309020205020404" pitchFamily="49" charset="0"/>
              </a:rPr>
              <a:t>firstname</a:t>
            </a:r>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autofocus&gt;&lt;</a:t>
            </a:r>
            <a:r>
              <a:rPr lang="en-US" sz="1200" b="1" dirty="0" err="1">
                <a:latin typeface="Courier New" panose="02070309020205020404" pitchFamily="49" charset="0"/>
                <a:cs typeface="Courier New" panose="02070309020205020404" pitchFamily="49" charset="0"/>
              </a:rPr>
              <a:t>br</a:t>
            </a:r>
            <a:r>
              <a:rPr lang="en-US" sz="1200" b="1" dirty="0">
                <a:latin typeface="Courier New" panose="02070309020205020404" pitchFamily="49" charset="0"/>
                <a:cs typeface="Courier New" panose="02070309020205020404" pitchFamily="49" charset="0"/>
              </a:rPr>
              <a:t>&gt;</a:t>
            </a:r>
          </a:p>
          <a:p>
            <a:r>
              <a:rPr lang="en-US" sz="1200" b="1" dirty="0">
                <a:latin typeface="Courier New" panose="02070309020205020404" pitchFamily="49" charset="0"/>
                <a:cs typeface="Courier New" panose="02070309020205020404" pitchFamily="49" charset="0"/>
              </a:rPr>
              <a:t>&lt;label for="</a:t>
            </a:r>
            <a:r>
              <a:rPr lang="en-US" sz="1200" b="1" dirty="0" err="1">
                <a:latin typeface="Courier New" panose="02070309020205020404" pitchFamily="49" charset="0"/>
                <a:cs typeface="Courier New" panose="02070309020205020404" pitchFamily="49" charset="0"/>
              </a:rPr>
              <a:t>lastname</a:t>
            </a:r>
            <a:r>
              <a:rPr lang="en-US" sz="1200" b="1" dirty="0">
                <a:latin typeface="Courier New" panose="02070309020205020404" pitchFamily="49" charset="0"/>
                <a:cs typeface="Courier New" panose="02070309020205020404" pitchFamily="49" charset="0"/>
              </a:rPr>
              <a:t>"&gt;Last name:&lt;/label&gt;</a:t>
            </a:r>
          </a:p>
          <a:p>
            <a:r>
              <a:rPr lang="en-US" sz="1200" b="1" dirty="0">
                <a:latin typeface="Courier New" panose="02070309020205020404" pitchFamily="49" charset="0"/>
                <a:cs typeface="Courier New" panose="02070309020205020404" pitchFamily="49" charset="0"/>
              </a:rPr>
              <a:t>&lt;input type="text" name="</a:t>
            </a:r>
            <a:r>
              <a:rPr lang="en-US" sz="1200" b="1" dirty="0" err="1">
                <a:latin typeface="Courier New" panose="02070309020205020404" pitchFamily="49" charset="0"/>
                <a:cs typeface="Courier New" panose="02070309020205020404" pitchFamily="49" charset="0"/>
              </a:rPr>
              <a:t>lastname</a:t>
            </a:r>
            <a:r>
              <a:rPr lang="en-US" sz="1200" b="1" dirty="0">
                <a:latin typeface="Courier New" panose="02070309020205020404" pitchFamily="49" charset="0"/>
                <a:cs typeface="Courier New" panose="02070309020205020404" pitchFamily="49" charset="0"/>
              </a:rPr>
              <a:t>" id="</a:t>
            </a:r>
            <a:r>
              <a:rPr lang="en-US" sz="1200" b="1" dirty="0" err="1">
                <a:latin typeface="Courier New" panose="02070309020205020404" pitchFamily="49" charset="0"/>
                <a:cs typeface="Courier New" panose="02070309020205020404" pitchFamily="49" charset="0"/>
              </a:rPr>
              <a:t>lastname</a:t>
            </a:r>
            <a:r>
              <a:rPr lang="en-US" sz="1200" b="1" dirty="0">
                <a:latin typeface="Courier New" panose="02070309020205020404" pitchFamily="49" charset="0"/>
                <a:cs typeface="Courier New" panose="02070309020205020404" pitchFamily="49" charset="0"/>
              </a:rPr>
              <a:t>"&gt;&lt;</a:t>
            </a:r>
            <a:r>
              <a:rPr lang="en-US" sz="1200" b="1" dirty="0" err="1">
                <a:latin typeface="Courier New" panose="02070309020205020404" pitchFamily="49" charset="0"/>
                <a:cs typeface="Courier New" panose="02070309020205020404" pitchFamily="49" charset="0"/>
              </a:rPr>
              <a:t>br</a:t>
            </a:r>
            <a:r>
              <a:rPr lang="en-US" sz="1200" b="1" dirty="0">
                <a:latin typeface="Courier New" panose="02070309020205020404" pitchFamily="49" charset="0"/>
                <a:cs typeface="Courier New" panose="02070309020205020404" pitchFamily="49" charset="0"/>
              </a:rPr>
              <a:t>&gt;</a:t>
            </a:r>
          </a:p>
          <a:p>
            <a:r>
              <a:rPr lang="en-US" sz="1200" b="1" dirty="0">
                <a:latin typeface="Courier New" panose="02070309020205020404" pitchFamily="49" charset="0"/>
                <a:cs typeface="Courier New" panose="02070309020205020404" pitchFamily="49" charset="0"/>
              </a:rPr>
              <a:t>&lt;label for="address"&gt;Address:&lt;/label&gt;</a:t>
            </a:r>
          </a:p>
          <a:p>
            <a:r>
              <a:rPr lang="en-US" sz="1200" b="1" dirty="0">
                <a:latin typeface="Courier New" panose="02070309020205020404" pitchFamily="49" charset="0"/>
                <a:cs typeface="Courier New" panose="02070309020205020404" pitchFamily="49" charset="0"/>
              </a:rPr>
              <a:t>&lt;input type="text" name="address" id="address"&gt;&lt;</a:t>
            </a:r>
            <a:r>
              <a:rPr lang="en-US" sz="1200" b="1" dirty="0" err="1">
                <a:latin typeface="Courier New" panose="02070309020205020404" pitchFamily="49" charset="0"/>
                <a:cs typeface="Courier New" panose="02070309020205020404" pitchFamily="49" charset="0"/>
              </a:rPr>
              <a:t>br</a:t>
            </a:r>
            <a:r>
              <a:rPr lang="en-US" sz="1200" b="1" dirty="0">
                <a:latin typeface="Courier New" panose="02070309020205020404" pitchFamily="49" charset="0"/>
                <a:cs typeface="Courier New" panose="02070309020205020404" pitchFamily="49" charset="0"/>
              </a:rPr>
              <a:t>&gt;</a:t>
            </a:r>
          </a:p>
          <a:p>
            <a:r>
              <a:rPr lang="en-US" sz="1200" b="1" dirty="0">
                <a:latin typeface="Courier New" panose="02070309020205020404" pitchFamily="49" charset="0"/>
                <a:cs typeface="Courier New" panose="02070309020205020404" pitchFamily="49" charset="0"/>
              </a:rPr>
              <a:t>&lt;label for="city"&gt;City:&lt;/label&gt;</a:t>
            </a:r>
          </a:p>
          <a:p>
            <a:r>
              <a:rPr lang="en-US" sz="1200" b="1" dirty="0">
                <a:latin typeface="Courier New" panose="02070309020205020404" pitchFamily="49" charset="0"/>
                <a:cs typeface="Courier New" panose="02070309020205020404" pitchFamily="49" charset="0"/>
              </a:rPr>
              <a:t>&lt;input type="text" name="city" id="city"&gt;&lt;</a:t>
            </a:r>
            <a:r>
              <a:rPr lang="en-US" sz="1200" b="1" dirty="0" err="1">
                <a:latin typeface="Courier New" panose="02070309020205020404" pitchFamily="49" charset="0"/>
                <a:cs typeface="Courier New" panose="02070309020205020404" pitchFamily="49" charset="0"/>
              </a:rPr>
              <a:t>br</a:t>
            </a:r>
            <a:r>
              <a:rPr lang="en-US" sz="1200" b="1" dirty="0">
                <a:latin typeface="Courier New" panose="02070309020205020404" pitchFamily="49" charset="0"/>
                <a:cs typeface="Courier New" panose="02070309020205020404" pitchFamily="49" charset="0"/>
              </a:rPr>
              <a:t>&gt;</a:t>
            </a:r>
          </a:p>
          <a:p>
            <a:r>
              <a:rPr lang="en-US" sz="1200" b="1" dirty="0">
                <a:latin typeface="Courier New" panose="02070309020205020404" pitchFamily="49" charset="0"/>
                <a:cs typeface="Courier New" panose="02070309020205020404" pitchFamily="49" charset="0"/>
              </a:rPr>
              <a:t>&lt;label for="state"&gt;State:&lt;/label&gt;</a:t>
            </a:r>
          </a:p>
          <a:p>
            <a:r>
              <a:rPr lang="en-US" sz="1200" b="1" dirty="0">
                <a:latin typeface="Courier New" panose="02070309020205020404" pitchFamily="49" charset="0"/>
                <a:cs typeface="Courier New" panose="02070309020205020404" pitchFamily="49" charset="0"/>
              </a:rPr>
              <a:t>&lt;input type="text" name="state" id="state"&gt;&lt;</a:t>
            </a:r>
            <a:r>
              <a:rPr lang="en-US" sz="1200" b="1" dirty="0" err="1">
                <a:latin typeface="Courier New" panose="02070309020205020404" pitchFamily="49" charset="0"/>
                <a:cs typeface="Courier New" panose="02070309020205020404" pitchFamily="49" charset="0"/>
              </a:rPr>
              <a:t>br</a:t>
            </a:r>
            <a:r>
              <a:rPr lang="en-US" sz="1200" b="1" dirty="0">
                <a:latin typeface="Courier New" panose="02070309020205020404" pitchFamily="49" charset="0"/>
                <a:cs typeface="Courier New" panose="02070309020205020404" pitchFamily="49" charset="0"/>
              </a:rPr>
              <a:t>&gt;</a:t>
            </a:r>
          </a:p>
          <a:p>
            <a:r>
              <a:rPr lang="en-US" sz="1200" b="1" dirty="0">
                <a:latin typeface="Courier New" panose="02070309020205020404" pitchFamily="49" charset="0"/>
                <a:cs typeface="Courier New" panose="02070309020205020404" pitchFamily="49" charset="0"/>
              </a:rPr>
              <a:t>&lt;label for="zip"&gt;Zip code:&lt;/label&gt;</a:t>
            </a:r>
          </a:p>
          <a:p>
            <a:r>
              <a:rPr lang="en-US" sz="1200" b="1" dirty="0">
                <a:latin typeface="Courier New" panose="02070309020205020404" pitchFamily="49" charset="0"/>
                <a:cs typeface="Courier New" panose="02070309020205020404" pitchFamily="49" charset="0"/>
              </a:rPr>
              <a:t>&lt;input type="text" name="zip" id="zip"&gt;&lt;</a:t>
            </a:r>
            <a:r>
              <a:rPr lang="en-US" sz="1200" b="1" dirty="0" err="1">
                <a:latin typeface="Courier New" panose="02070309020205020404" pitchFamily="49" charset="0"/>
                <a:cs typeface="Courier New" panose="02070309020205020404" pitchFamily="49" charset="0"/>
              </a:rPr>
              <a:t>br</a:t>
            </a:r>
            <a:r>
              <a:rPr lang="en-US" sz="1200" b="1" dirty="0">
                <a:latin typeface="Courier New" panose="02070309020205020404" pitchFamily="49" charset="0"/>
                <a:cs typeface="Courier New" panose="02070309020205020404" pitchFamily="49" charset="0"/>
              </a:rPr>
              <a:t>&gt;</a:t>
            </a:r>
          </a:p>
          <a:p>
            <a:r>
              <a:rPr lang="en-US" sz="1200" b="1" dirty="0">
                <a:latin typeface="Courier New" panose="02070309020205020404" pitchFamily="49" charset="0"/>
                <a:cs typeface="Courier New" panose="02070309020205020404" pitchFamily="49" charset="0"/>
              </a:rPr>
              <a:t>&lt;input type="submit" name="register" id="button" </a:t>
            </a:r>
          </a:p>
          <a:p>
            <a:r>
              <a:rPr lang="en-US" sz="1200" b="1" dirty="0">
                <a:latin typeface="Courier New" panose="02070309020205020404" pitchFamily="49" charset="0"/>
                <a:cs typeface="Courier New" panose="02070309020205020404" pitchFamily="49" charset="0"/>
              </a:rPr>
              <a:t>       value="Register"&gt;</a:t>
            </a:r>
          </a:p>
          <a:p>
            <a:r>
              <a:rPr lang="en-US" sz="1200" b="1" dirty="0">
                <a:latin typeface="Courier New" panose="02070309020205020404" pitchFamily="49" charset="0"/>
                <a:cs typeface="Courier New" panose="02070309020205020404" pitchFamily="49" charset="0"/>
              </a:rPr>
              <a:t>&lt;input type="reset" name="reset" id="reset"&gt; </a:t>
            </a:r>
          </a:p>
        </p:txBody>
      </p:sp>
      <p:sp>
        <p:nvSpPr>
          <p:cNvPr id="9" name="Rounded Rectangle 8">
            <a:hlinkClick r:id="rId3"/>
          </p:cNvPr>
          <p:cNvSpPr/>
          <p:nvPr/>
        </p:nvSpPr>
        <p:spPr>
          <a:xfrm>
            <a:off x="6423434" y="4235305"/>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4" name="Rectangle 3"/>
          <p:cNvSpPr/>
          <p:nvPr/>
        </p:nvSpPr>
        <p:spPr>
          <a:xfrm>
            <a:off x="5257800" y="1119930"/>
            <a:ext cx="3723648" cy="523220"/>
          </a:xfrm>
          <a:prstGeom prst="rect">
            <a:avLst/>
          </a:prstGeom>
        </p:spPr>
        <p:txBody>
          <a:bodyPr wrap="none">
            <a:spAutoFit/>
          </a:bodyPr>
          <a:lstStyle/>
          <a:p>
            <a:r>
              <a:rPr lang="en-US" sz="2800" b="1" dirty="0">
                <a:solidFill>
                  <a:schemeClr val="accent3">
                    <a:lumMod val="50000"/>
                  </a:schemeClr>
                </a:solidFill>
                <a:effectLst>
                  <a:outerShdw blurRad="38100" dist="38100" dir="2700000" algn="tl">
                    <a:srgbClr val="000000">
                      <a:alpha val="43137"/>
                    </a:srgbClr>
                  </a:outerShdw>
                </a:effectLst>
                <a:latin typeface="+mj-lt"/>
              </a:rPr>
              <a:t>The CSS for the controls</a:t>
            </a:r>
          </a:p>
        </p:txBody>
      </p:sp>
      <p:sp>
        <p:nvSpPr>
          <p:cNvPr id="11" name="Rectangle 10"/>
          <p:cNvSpPr/>
          <p:nvPr/>
        </p:nvSpPr>
        <p:spPr>
          <a:xfrm>
            <a:off x="338093" y="1047750"/>
            <a:ext cx="4063485" cy="523220"/>
          </a:xfrm>
          <a:prstGeom prst="rect">
            <a:avLst/>
          </a:prstGeom>
        </p:spPr>
        <p:txBody>
          <a:bodyPr wrap="none">
            <a:spAutoFit/>
          </a:bodyPr>
          <a:lstStyle/>
          <a:p>
            <a:r>
              <a:rPr lang="en-US" sz="2800" b="1" dirty="0">
                <a:solidFill>
                  <a:schemeClr val="accent3">
                    <a:lumMod val="50000"/>
                  </a:schemeClr>
                </a:solidFill>
                <a:effectLst>
                  <a:outerShdw blurRad="38100" dist="38100" dir="2700000" algn="tl">
                    <a:srgbClr val="000000">
                      <a:alpha val="43137"/>
                    </a:srgbClr>
                  </a:outerShdw>
                </a:effectLst>
                <a:latin typeface="+mj-lt"/>
              </a:rPr>
              <a:t>The HTML for the controls</a:t>
            </a:r>
          </a:p>
        </p:txBody>
      </p:sp>
      <p:sp>
        <p:nvSpPr>
          <p:cNvPr id="12" name="Rectangle 11"/>
          <p:cNvSpPr/>
          <p:nvPr/>
        </p:nvSpPr>
        <p:spPr>
          <a:xfrm>
            <a:off x="5438774" y="1657654"/>
            <a:ext cx="3038476" cy="1754326"/>
          </a:xfrm>
          <a:prstGeom prst="rect">
            <a:avLst/>
          </a:prstGeom>
        </p:spPr>
        <p:txBody>
          <a:bodyPr wrap="square">
            <a:spAutoFit/>
          </a:bodyPr>
          <a:lstStyle/>
          <a:p>
            <a:r>
              <a:rPr lang="en-US" sz="1200" b="1" dirty="0">
                <a:latin typeface="Courier New" panose="02070309020205020404" pitchFamily="49" charset="0"/>
                <a:cs typeface="Courier New" panose="02070309020205020404" pitchFamily="49" charset="0"/>
              </a:rPr>
              <a:t>label {</a:t>
            </a:r>
          </a:p>
          <a:p>
            <a:r>
              <a:rPr lang="en-US" sz="1200" b="1" dirty="0">
                <a:latin typeface="Courier New" panose="02070309020205020404" pitchFamily="49" charset="0"/>
                <a:cs typeface="Courier New" panose="02070309020205020404" pitchFamily="49" charset="0"/>
              </a:rPr>
              <a:t>    float: left;</a:t>
            </a:r>
          </a:p>
          <a:p>
            <a:r>
              <a:rPr lang="en-US" sz="1200" b="1" dirty="0">
                <a:latin typeface="Courier New" panose="02070309020205020404" pitchFamily="49" charset="0"/>
                <a:cs typeface="Courier New" panose="02070309020205020404" pitchFamily="49" charset="0"/>
              </a:rPr>
              <a:t>    width: 5em;</a:t>
            </a:r>
          </a:p>
          <a:p>
            <a:r>
              <a:rPr lang="en-US" sz="1200" b="1" dirty="0">
                <a:latin typeface="Courier New" panose="02070309020205020404" pitchFamily="49" charset="0"/>
                <a:cs typeface="Courier New" panose="02070309020205020404" pitchFamily="49" charset="0"/>
              </a:rPr>
              <a:t>    text-align: right;}</a:t>
            </a:r>
          </a:p>
          <a:p>
            <a:r>
              <a:rPr lang="en-US" sz="1200" b="1" dirty="0">
                <a:latin typeface="Courier New" panose="02070309020205020404" pitchFamily="49" charset="0"/>
                <a:cs typeface="Courier New" panose="02070309020205020404" pitchFamily="49" charset="0"/>
              </a:rPr>
              <a:t>input {</a:t>
            </a:r>
          </a:p>
          <a:p>
            <a:r>
              <a:rPr lang="en-US" sz="1200" b="1" dirty="0">
                <a:latin typeface="Courier New" panose="02070309020205020404" pitchFamily="49" charset="0"/>
                <a:cs typeface="Courier New" panose="02070309020205020404" pitchFamily="49" charset="0"/>
              </a:rPr>
              <a:t>    margin-left: 1em;</a:t>
            </a:r>
          </a:p>
          <a:p>
            <a:r>
              <a:rPr lang="en-US" sz="1200" b="1" dirty="0">
                <a:latin typeface="Courier New" panose="02070309020205020404" pitchFamily="49" charset="0"/>
                <a:cs typeface="Courier New" panose="02070309020205020404" pitchFamily="49" charset="0"/>
              </a:rPr>
              <a:t>    margin-bottom: .5em;}</a:t>
            </a:r>
          </a:p>
          <a:p>
            <a:r>
              <a:rPr lang="en-US" sz="1200" b="1" dirty="0">
                <a:latin typeface="Courier New" panose="02070309020205020404" pitchFamily="49" charset="0"/>
                <a:cs typeface="Courier New" panose="02070309020205020404" pitchFamily="49" charset="0"/>
              </a:rPr>
              <a:t>#button {</a:t>
            </a:r>
          </a:p>
          <a:p>
            <a:r>
              <a:rPr lang="en-US" sz="1200" b="1" dirty="0">
                <a:latin typeface="Courier New" panose="02070309020205020404" pitchFamily="49" charset="0"/>
                <a:cs typeface="Courier New" panose="02070309020205020404" pitchFamily="49" charset="0"/>
              </a:rPr>
              <a:t>    margin-left: 7em;}</a:t>
            </a:r>
          </a:p>
        </p:txBody>
      </p:sp>
      <p:sp>
        <p:nvSpPr>
          <p:cNvPr id="5" name="Date Placeholder 4"/>
          <p:cNvSpPr>
            <a:spLocks noGrp="1"/>
          </p:cNvSpPr>
          <p:nvPr>
            <p:ph type="dt" sz="half" idx="10"/>
          </p:nvPr>
        </p:nvSpPr>
        <p:spPr/>
        <p:txBody>
          <a:bodyPr/>
          <a:lstStyle/>
          <a:p>
            <a:fld id="{D44230B1-C6BA-4E4D-9495-E08DCB8DED7A}" type="datetime1">
              <a:rPr lang="en-US" smtClean="0"/>
              <a:t>1/22/2019</a:t>
            </a:fld>
            <a:endParaRPr lang="en-US"/>
          </a:p>
        </p:txBody>
      </p:sp>
      <p:sp>
        <p:nvSpPr>
          <p:cNvPr id="6" name="Footer Placeholder 5"/>
          <p:cNvSpPr>
            <a:spLocks noGrp="1"/>
          </p:cNvSpPr>
          <p:nvPr>
            <p:ph type="ftr" sz="quarter" idx="11"/>
          </p:nvPr>
        </p:nvSpPr>
        <p:spPr/>
        <p:txBody>
          <a:bodyPr/>
          <a:lstStyle/>
          <a:p>
            <a:r>
              <a:rPr lang="en-US"/>
              <a:t>Copyright © 2007 - 2019 Carl M. Burnett</a:t>
            </a:r>
          </a:p>
        </p:txBody>
      </p:sp>
      <p:sp>
        <p:nvSpPr>
          <p:cNvPr id="7" name="Slide Number Placeholder 6"/>
          <p:cNvSpPr>
            <a:spLocks noGrp="1"/>
          </p:cNvSpPr>
          <p:nvPr>
            <p:ph type="sldNum" sz="quarter" idx="12"/>
          </p:nvPr>
        </p:nvSpPr>
        <p:spPr/>
        <p:txBody>
          <a:bodyPr/>
          <a:lstStyle/>
          <a:p>
            <a:fld id="{3D46CBA2-ECE5-4BE9-B546-6761E0E67089}" type="slidenum">
              <a:rPr lang="en-US" smtClean="0"/>
              <a:t>48</a:t>
            </a:fld>
            <a:endParaRPr lang="en-US"/>
          </a:p>
        </p:txBody>
      </p:sp>
    </p:spTree>
    <p:extLst>
      <p:ext uri="{BB962C8B-B14F-4D97-AF65-F5344CB8AC3E}">
        <p14:creationId xmlns:p14="http://schemas.microsoft.com/office/powerpoint/2010/main" val="412790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514350"/>
            <a:ext cx="8305801" cy="540067"/>
          </a:xfrm>
        </p:spPr>
        <p:txBody>
          <a:bodyPr>
            <a:noAutofit/>
          </a:bodyPr>
          <a:lstStyle/>
          <a:p>
            <a:r>
              <a:rPr lang="en-US" sz="3600" b="1" dirty="0">
                <a:effectLst>
                  <a:outerShdw blurRad="38100" dist="38100" dir="2700000" algn="tl">
                    <a:srgbClr val="000000">
                      <a:alpha val="43137"/>
                    </a:srgbClr>
                  </a:outerShdw>
                </a:effectLst>
              </a:rPr>
              <a:t>The CSS for the enhanced form</a:t>
            </a:r>
          </a:p>
        </p:txBody>
      </p:sp>
      <p:sp>
        <p:nvSpPr>
          <p:cNvPr id="3" name="Rectangle 2"/>
          <p:cNvSpPr/>
          <p:nvPr/>
        </p:nvSpPr>
        <p:spPr>
          <a:xfrm>
            <a:off x="381000" y="971550"/>
            <a:ext cx="4667250" cy="3785652"/>
          </a:xfrm>
          <a:prstGeom prst="rect">
            <a:avLst/>
          </a:prstGeom>
        </p:spPr>
        <p:txBody>
          <a:bodyPr wrap="square">
            <a:spAutoFit/>
          </a:bodyPr>
          <a:lstStyle/>
          <a:p>
            <a:r>
              <a:rPr lang="en-US" sz="1200" b="1" dirty="0">
                <a:latin typeface="Courier New" panose="02070309020205020404" pitchFamily="49" charset="0"/>
                <a:cs typeface="Courier New" panose="02070309020205020404" pitchFamily="49" charset="0"/>
              </a:rPr>
              <a:t>body {</a:t>
            </a:r>
          </a:p>
          <a:p>
            <a:r>
              <a:rPr lang="en-US" sz="1200" b="1" dirty="0">
                <a:latin typeface="Courier New" panose="02070309020205020404" pitchFamily="49" charset="0"/>
                <a:cs typeface="Courier New" panose="02070309020205020404" pitchFamily="49" charset="0"/>
              </a:rPr>
              <a:t>    font: 90% Arial, Helvetica, sans-serif;</a:t>
            </a:r>
          </a:p>
          <a:p>
            <a:r>
              <a:rPr lang="en-US" sz="1200" b="1" dirty="0">
                <a:latin typeface="Courier New" panose="02070309020205020404" pitchFamily="49" charset="0"/>
                <a:cs typeface="Courier New" panose="02070309020205020404" pitchFamily="49" charset="0"/>
              </a:rPr>
              <a:t>    margin: 20px; }</a:t>
            </a:r>
          </a:p>
          <a:p>
            <a:r>
              <a:rPr lang="en-US" sz="1200" b="1" dirty="0">
                <a:latin typeface="Courier New" panose="02070309020205020404" pitchFamily="49" charset="0"/>
                <a:cs typeface="Courier New" panose="02070309020205020404" pitchFamily="49" charset="0"/>
              </a:rPr>
              <a:t>label {</a:t>
            </a:r>
          </a:p>
          <a:p>
            <a:r>
              <a:rPr lang="en-US" sz="1200" b="1" dirty="0">
                <a:latin typeface="Courier New" panose="02070309020205020404" pitchFamily="49" charset="0"/>
                <a:cs typeface="Courier New" panose="02070309020205020404" pitchFamily="49" charset="0"/>
              </a:rPr>
              <a:t>    color: navy;</a:t>
            </a:r>
          </a:p>
          <a:p>
            <a:r>
              <a:rPr lang="en-US" sz="1200" b="1" dirty="0">
                <a:latin typeface="Courier New" panose="02070309020205020404" pitchFamily="49" charset="0"/>
                <a:cs typeface="Courier New" panose="02070309020205020404" pitchFamily="49" charset="0"/>
              </a:rPr>
              <a:t>    float: left;</a:t>
            </a:r>
          </a:p>
          <a:p>
            <a:r>
              <a:rPr lang="en-US" sz="1200" b="1" dirty="0">
                <a:latin typeface="Courier New" panose="02070309020205020404" pitchFamily="49" charset="0"/>
                <a:cs typeface="Courier New" panose="02070309020205020404" pitchFamily="49" charset="0"/>
              </a:rPr>
              <a:t>    width: 8em;</a:t>
            </a:r>
          </a:p>
          <a:p>
            <a:r>
              <a:rPr lang="en-US" sz="1200" b="1" dirty="0">
                <a:latin typeface="Courier New" panose="02070309020205020404" pitchFamily="49" charset="0"/>
                <a:cs typeface="Courier New" panose="02070309020205020404" pitchFamily="49" charset="0"/>
              </a:rPr>
              <a:t>    font-weight: bold;</a:t>
            </a:r>
          </a:p>
          <a:p>
            <a:r>
              <a:rPr lang="en-US" sz="1200" b="1" dirty="0">
                <a:latin typeface="Courier New" panose="02070309020205020404" pitchFamily="49" charset="0"/>
                <a:cs typeface="Courier New" panose="02070309020205020404" pitchFamily="49" charset="0"/>
              </a:rPr>
              <a:t>    text-align: right;}</a:t>
            </a:r>
          </a:p>
          <a:p>
            <a:r>
              <a:rPr lang="en-US" sz="1200" b="1" dirty="0">
                <a:latin typeface="Courier New" panose="02070309020205020404" pitchFamily="49" charset="0"/>
                <a:cs typeface="Courier New" panose="02070309020205020404" pitchFamily="49" charset="0"/>
              </a:rPr>
              <a:t>input {</a:t>
            </a:r>
          </a:p>
          <a:p>
            <a:r>
              <a:rPr lang="en-US" sz="1200" b="1" dirty="0">
                <a:latin typeface="Courier New" panose="02070309020205020404" pitchFamily="49" charset="0"/>
                <a:cs typeface="Courier New" panose="02070309020205020404" pitchFamily="49" charset="0"/>
              </a:rPr>
              <a:t>    width: 15em;</a:t>
            </a:r>
          </a:p>
          <a:p>
            <a:r>
              <a:rPr lang="en-US" sz="1200" b="1" dirty="0">
                <a:latin typeface="Courier New" panose="02070309020205020404" pitchFamily="49" charset="0"/>
                <a:cs typeface="Courier New" panose="02070309020205020404" pitchFamily="49" charset="0"/>
              </a:rPr>
              <a:t>    margin-left: 1em;</a:t>
            </a:r>
          </a:p>
          <a:p>
            <a:r>
              <a:rPr lang="en-US" sz="1200" b="1" dirty="0">
                <a:latin typeface="Courier New" panose="02070309020205020404" pitchFamily="49" charset="0"/>
                <a:cs typeface="Courier New" panose="02070309020205020404" pitchFamily="49" charset="0"/>
              </a:rPr>
              <a:t>    margin-bottom: .5em;}</a:t>
            </a:r>
          </a:p>
          <a:p>
            <a:r>
              <a:rPr lang="en-US" sz="1200" b="1" dirty="0" err="1">
                <a:latin typeface="Courier New" panose="02070309020205020404" pitchFamily="49" charset="0"/>
                <a:cs typeface="Courier New" panose="02070309020205020404" pitchFamily="49" charset="0"/>
              </a:rPr>
              <a:t>input:focus</a:t>
            </a:r>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border: 2px solid navy; }</a:t>
            </a:r>
          </a:p>
          <a:p>
            <a:r>
              <a:rPr lang="en-US" sz="1200" b="1" dirty="0">
                <a:latin typeface="Courier New" panose="02070309020205020404" pitchFamily="49" charset="0"/>
                <a:cs typeface="Courier New" panose="02070309020205020404" pitchFamily="49" charset="0"/>
              </a:rPr>
              <a:t>#button, #reset {</a:t>
            </a:r>
          </a:p>
          <a:p>
            <a:r>
              <a:rPr lang="en-US" sz="1200" b="1" dirty="0">
                <a:latin typeface="Courier New" panose="02070309020205020404" pitchFamily="49" charset="0"/>
                <a:cs typeface="Courier New" panose="02070309020205020404" pitchFamily="49" charset="0"/>
              </a:rPr>
              <a:t>    width: 7em;</a:t>
            </a:r>
          </a:p>
          <a:p>
            <a:r>
              <a:rPr lang="en-US" sz="1200" b="1" dirty="0">
                <a:latin typeface="Courier New" panose="02070309020205020404" pitchFamily="49" charset="0"/>
                <a:cs typeface="Courier New" panose="02070309020205020404" pitchFamily="49" charset="0"/>
              </a:rPr>
              <a:t>    box-shadow: 2px </a:t>
            </a:r>
            <a:r>
              <a:rPr lang="en-US" sz="1200" b="1" dirty="0" err="1">
                <a:latin typeface="Courier New" panose="02070309020205020404" pitchFamily="49" charset="0"/>
                <a:cs typeface="Courier New" panose="02070309020205020404" pitchFamily="49" charset="0"/>
              </a:rPr>
              <a:t>2px</a:t>
            </a:r>
            <a:r>
              <a:rPr lang="en-US" sz="1200" b="1" dirty="0">
                <a:latin typeface="Courier New" panose="02070309020205020404" pitchFamily="49" charset="0"/>
                <a:cs typeface="Courier New" panose="02070309020205020404" pitchFamily="49" charset="0"/>
              </a:rPr>
              <a:t> 0 navy; </a:t>
            </a:r>
          </a:p>
          <a:p>
            <a:r>
              <a:rPr lang="en-US" sz="1200" b="1" dirty="0">
                <a:latin typeface="Courier New" panose="02070309020205020404" pitchFamily="49" charset="0"/>
                <a:cs typeface="Courier New" panose="02070309020205020404" pitchFamily="49" charset="0"/>
              </a:rPr>
              <a:t>    background-color: silver; }</a:t>
            </a:r>
          </a:p>
          <a:p>
            <a:r>
              <a:rPr lang="en-US" sz="1200" b="1" dirty="0">
                <a:latin typeface="Courier New" panose="02070309020205020404" pitchFamily="49" charset="0"/>
                <a:cs typeface="Courier New" panose="02070309020205020404" pitchFamily="49" charset="0"/>
              </a:rPr>
              <a:t>#button { margin-left: 9.5em; }</a:t>
            </a:r>
          </a:p>
        </p:txBody>
      </p:sp>
      <p:sp>
        <p:nvSpPr>
          <p:cNvPr id="8" name="Rounded Rectangle 7">
            <a:hlinkClick r:id="rId3"/>
          </p:cNvPr>
          <p:cNvSpPr/>
          <p:nvPr/>
        </p:nvSpPr>
        <p:spPr>
          <a:xfrm>
            <a:off x="6423434" y="4296143"/>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4" name="Date Placeholder 3"/>
          <p:cNvSpPr>
            <a:spLocks noGrp="1"/>
          </p:cNvSpPr>
          <p:nvPr>
            <p:ph type="dt" sz="half" idx="10"/>
          </p:nvPr>
        </p:nvSpPr>
        <p:spPr/>
        <p:txBody>
          <a:bodyPr/>
          <a:lstStyle/>
          <a:p>
            <a:fld id="{B3EC6945-BA0A-4329-B280-2BC65D6804F5}" type="datetime1">
              <a:rPr lang="en-US" smtClean="0"/>
              <a:t>1/22/2019</a:t>
            </a:fld>
            <a:endParaRPr lang="en-US"/>
          </a:p>
        </p:txBody>
      </p:sp>
      <p:sp>
        <p:nvSpPr>
          <p:cNvPr id="5" name="Footer Placeholder 4"/>
          <p:cNvSpPr>
            <a:spLocks noGrp="1"/>
          </p:cNvSpPr>
          <p:nvPr>
            <p:ph type="ftr" sz="quarter" idx="11"/>
          </p:nvPr>
        </p:nvSpPr>
        <p:spPr/>
        <p:txBody>
          <a:bodyPr/>
          <a:lstStyle/>
          <a:p>
            <a:r>
              <a:rPr lang="en-US"/>
              <a:t>Copyright © 2007 - 2019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49</a:t>
            </a:fld>
            <a:endParaRPr lang="en-US"/>
          </a:p>
        </p:txBody>
      </p:sp>
    </p:spTree>
    <p:extLst>
      <p:ext uri="{BB962C8B-B14F-4D97-AF65-F5344CB8AC3E}">
        <p14:creationId xmlns:p14="http://schemas.microsoft.com/office/powerpoint/2010/main" val="403219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Code Selectors</a:t>
            </a:r>
          </a:p>
        </p:txBody>
      </p:sp>
      <p:sp>
        <p:nvSpPr>
          <p:cNvPr id="3" name="Content Placeholder 2"/>
          <p:cNvSpPr>
            <a:spLocks noGrp="1"/>
          </p:cNvSpPr>
          <p:nvPr>
            <p:ph idx="1"/>
          </p:nvPr>
        </p:nvSpPr>
        <p:spPr/>
        <p:txBody>
          <a:bodyPr>
            <a:normAutofit lnSpcReduction="10000"/>
          </a:bodyPr>
          <a:lstStyle/>
          <a:p>
            <a:r>
              <a:rPr lang="en-US" dirty="0"/>
              <a:t>All Elements - *</a:t>
            </a:r>
          </a:p>
          <a:p>
            <a:r>
              <a:rPr lang="en-US" dirty="0"/>
              <a:t>By Element Type</a:t>
            </a:r>
          </a:p>
          <a:p>
            <a:pPr lvl="1"/>
            <a:r>
              <a:rPr lang="en-US" sz="2000" dirty="0">
                <a:latin typeface="Courier New" panose="02070309020205020404" pitchFamily="49" charset="0"/>
                <a:cs typeface="Courier New" panose="02070309020205020404" pitchFamily="49" charset="0"/>
              </a:rPr>
              <a:t>h1</a:t>
            </a:r>
          </a:p>
          <a:p>
            <a:pPr lvl="1"/>
            <a:r>
              <a:rPr lang="en-US" sz="2000" dirty="0">
                <a:latin typeface="Courier New" panose="02070309020205020404" pitchFamily="49" charset="0"/>
                <a:cs typeface="Courier New" panose="02070309020205020404" pitchFamily="49" charset="0"/>
              </a:rPr>
              <a:t>p </a:t>
            </a:r>
          </a:p>
          <a:p>
            <a:r>
              <a:rPr lang="en-US" dirty="0"/>
              <a:t>By id</a:t>
            </a:r>
          </a:p>
          <a:p>
            <a:pPr lvl="1"/>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mainsection</a:t>
            </a:r>
            <a:endParaRPr lang="en-US" sz="2000" dirty="0">
              <a:latin typeface="Courier New" panose="02070309020205020404" pitchFamily="49" charset="0"/>
              <a:cs typeface="Courier New" panose="02070309020205020404" pitchFamily="49" charset="0"/>
            </a:endParaRPr>
          </a:p>
          <a:p>
            <a:r>
              <a:rPr lang="en-US" dirty="0"/>
              <a:t>By Class</a:t>
            </a:r>
          </a:p>
          <a:p>
            <a:pPr lvl="1"/>
            <a:r>
              <a:rPr lang="en-US"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maintag</a:t>
            </a:r>
            <a:endParaRPr lang="en-US" dirty="0">
              <a:latin typeface="Courier New" panose="02070309020205020404" pitchFamily="49" charset="0"/>
              <a:cs typeface="Courier New" panose="02070309020205020404" pitchFamily="49" charset="0"/>
            </a:endParaRPr>
          </a:p>
        </p:txBody>
      </p:sp>
      <p:sp>
        <p:nvSpPr>
          <p:cNvPr id="4" name="Date Placeholder 3"/>
          <p:cNvSpPr>
            <a:spLocks noGrp="1"/>
          </p:cNvSpPr>
          <p:nvPr>
            <p:ph type="dt" sz="half" idx="10"/>
          </p:nvPr>
        </p:nvSpPr>
        <p:spPr/>
        <p:txBody>
          <a:bodyPr/>
          <a:lstStyle/>
          <a:p>
            <a:fld id="{B20FED8C-36FF-4107-B304-3247511A8DDE}" type="datetime1">
              <a:rPr lang="en-US" smtClean="0"/>
              <a:t>1/22/2019</a:t>
            </a:fld>
            <a:endParaRPr lang="en-US" dirty="0"/>
          </a:p>
        </p:txBody>
      </p:sp>
      <p:sp>
        <p:nvSpPr>
          <p:cNvPr id="6" name="Footer Placeholder 5"/>
          <p:cNvSpPr>
            <a:spLocks noGrp="1"/>
          </p:cNvSpPr>
          <p:nvPr>
            <p:ph type="ftr" sz="quarter" idx="11"/>
          </p:nvPr>
        </p:nvSpPr>
        <p:spPr>
          <a:prstGeom prst="rect">
            <a:avLst/>
          </a:prstGeom>
        </p:spPr>
        <p:txBody>
          <a:bodyPr/>
          <a:lstStyle/>
          <a:p>
            <a:r>
              <a:rPr lang="en-US"/>
              <a:t>Copyright © 2007 - 2019 Carl M. Burnett</a:t>
            </a: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BDC207AC-44E2-4E0C-A861-3776DCCCA189}" type="slidenum">
              <a:rPr lang="en-US" smtClean="0"/>
              <a:pPr>
                <a:defRPr/>
              </a:pPr>
              <a:t>5</a:t>
            </a:fld>
            <a:endParaRPr lang="en-US" dirty="0"/>
          </a:p>
        </p:txBody>
      </p:sp>
      <p:sp>
        <p:nvSpPr>
          <p:cNvPr id="7" name="Rounded Rectangle 6">
            <a:hlinkClick r:id="rId3"/>
          </p:cNvPr>
          <p:cNvSpPr/>
          <p:nvPr/>
        </p:nvSpPr>
        <p:spPr>
          <a:xfrm>
            <a:off x="4800600" y="2571750"/>
            <a:ext cx="3643385" cy="352751"/>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w3School CSS Code Selector Tester</a:t>
            </a:r>
          </a:p>
        </p:txBody>
      </p:sp>
      <p:sp>
        <p:nvSpPr>
          <p:cNvPr id="8" name="Rounded Rectangle 7">
            <a:hlinkClick r:id="rId4"/>
          </p:cNvPr>
          <p:cNvSpPr/>
          <p:nvPr/>
        </p:nvSpPr>
        <p:spPr>
          <a:xfrm>
            <a:off x="5100077" y="1617229"/>
            <a:ext cx="3343907" cy="352751"/>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w3School CSS Code Selectors</a:t>
            </a:r>
          </a:p>
        </p:txBody>
      </p:sp>
    </p:spTree>
    <p:extLst>
      <p:ext uri="{BB962C8B-B14F-4D97-AF65-F5344CB8AC3E}">
        <p14:creationId xmlns:p14="http://schemas.microsoft.com/office/powerpoint/2010/main" val="143193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264" y="361950"/>
            <a:ext cx="8286149" cy="420053"/>
          </a:xfrm>
        </p:spPr>
        <p:txBody>
          <a:bodyPr>
            <a:noAutofit/>
          </a:bodyPr>
          <a:lstStyle/>
          <a:p>
            <a:r>
              <a:rPr lang="en-US" sz="3200" b="1" dirty="0">
                <a:effectLst>
                  <a:outerShdw blurRad="38100" dist="38100" dir="2700000" algn="tl">
                    <a:srgbClr val="000000">
                      <a:alpha val="43137"/>
                    </a:srgbClr>
                  </a:outerShdw>
                </a:effectLst>
              </a:rPr>
              <a:t>The attributes for tab order and access keys</a:t>
            </a:r>
          </a:p>
        </p:txBody>
      </p:sp>
      <p:graphicFrame>
        <p:nvGraphicFramePr>
          <p:cNvPr id="6" name="Content Placeholder 3"/>
          <p:cNvGraphicFramePr>
            <a:graphicFrameLocks/>
          </p:cNvGraphicFramePr>
          <p:nvPr>
            <p:extLst/>
          </p:nvPr>
        </p:nvGraphicFramePr>
        <p:xfrm>
          <a:off x="486263" y="1092709"/>
          <a:ext cx="8304824" cy="1243584"/>
        </p:xfrm>
        <a:graphic>
          <a:graphicData uri="http://schemas.openxmlformats.org/drawingml/2006/table">
            <a:tbl>
              <a:tblPr firstRow="1" bandRow="1">
                <a:tableStyleId>{93296810-A885-4BE3-A3E7-6D5BEEA58F35}</a:tableStyleId>
              </a:tblPr>
              <a:tblGrid>
                <a:gridCol w="1618762">
                  <a:extLst>
                    <a:ext uri="{9D8B030D-6E8A-4147-A177-3AD203B41FA5}">
                      <a16:colId xmlns:a16="http://schemas.microsoft.com/office/drawing/2014/main" val="20000"/>
                    </a:ext>
                  </a:extLst>
                </a:gridCol>
                <a:gridCol w="6686062">
                  <a:extLst>
                    <a:ext uri="{9D8B030D-6E8A-4147-A177-3AD203B41FA5}">
                      <a16:colId xmlns:a16="http://schemas.microsoft.com/office/drawing/2014/main" val="20001"/>
                    </a:ext>
                  </a:extLst>
                </a:gridCol>
              </a:tblGrid>
              <a:tr h="278130">
                <a:tc>
                  <a:txBody>
                    <a:bodyPr/>
                    <a:lstStyle/>
                    <a:p>
                      <a:r>
                        <a:rPr lang="en-US" sz="1400" dirty="0">
                          <a:solidFill>
                            <a:schemeClr val="tx1"/>
                          </a:solidFill>
                          <a:latin typeface="+mj-lt"/>
                        </a:rPr>
                        <a:t>Attributes</a:t>
                      </a:r>
                    </a:p>
                  </a:txBody>
                  <a:tcPr marT="34290" marB="34290"/>
                </a:tc>
                <a:tc>
                  <a:txBody>
                    <a:bodyPr/>
                    <a:lstStyle/>
                    <a:p>
                      <a:r>
                        <a:rPr lang="en-US" sz="1400" dirty="0">
                          <a:solidFill>
                            <a:schemeClr val="tx1"/>
                          </a:solidFill>
                          <a:latin typeface="+mj-lt"/>
                        </a:rPr>
                        <a:t>Descriptions</a:t>
                      </a:r>
                    </a:p>
                  </a:txBody>
                  <a:tcPr marT="34290" marB="34290"/>
                </a:tc>
                <a:extLst>
                  <a:ext uri="{0D108BD9-81ED-4DB2-BD59-A6C34878D82A}">
                    <a16:rowId xmlns:a16="http://schemas.microsoft.com/office/drawing/2014/main" val="10000"/>
                  </a:ext>
                </a:extLst>
              </a:tr>
              <a:tr h="278130">
                <a:tc>
                  <a:txBody>
                    <a:bodyPr/>
                    <a:lstStyle/>
                    <a:p>
                      <a:pPr lvl="0"/>
                      <a:r>
                        <a:rPr lang="en-US" sz="1300" b="1" dirty="0" err="1">
                          <a:latin typeface="+mj-lt"/>
                          <a:cs typeface="Courier New" panose="02070309020205020404" pitchFamily="49" charset="0"/>
                        </a:rPr>
                        <a:t>tabindex</a:t>
                      </a:r>
                      <a:endParaRPr lang="en-US" sz="1300" b="1" dirty="0">
                        <a:latin typeface="+mj-lt"/>
                        <a:cs typeface="Courier New" panose="02070309020205020404" pitchFamily="49" charset="0"/>
                      </a:endParaRPr>
                    </a:p>
                  </a:txBody>
                  <a:tcPr marT="34290" marB="34290"/>
                </a:tc>
                <a:tc>
                  <a:txBody>
                    <a:bodyPr/>
                    <a:lstStyle/>
                    <a:p>
                      <a:r>
                        <a:rPr lang="en-US" sz="1400" dirty="0">
                          <a:latin typeface="+mj-lt"/>
                        </a:rPr>
                        <a:t>Sets the tab order of the control</a:t>
                      </a:r>
                    </a:p>
                  </a:txBody>
                  <a:tcPr marT="34290" marB="34290"/>
                </a:tc>
                <a:extLst>
                  <a:ext uri="{0D108BD9-81ED-4DB2-BD59-A6C34878D82A}">
                    <a16:rowId xmlns:a16="http://schemas.microsoft.com/office/drawing/2014/main" val="10001"/>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err="1">
                          <a:latin typeface="+mj-lt"/>
                          <a:cs typeface="Courier New" panose="02070309020205020404" pitchFamily="49" charset="0"/>
                        </a:rPr>
                        <a:t>accesskey</a:t>
                      </a:r>
                      <a:endParaRPr lang="en-US" sz="1300" b="1" dirty="0">
                        <a:latin typeface="+mj-lt"/>
                        <a:cs typeface="Courier New" panose="02070309020205020404" pitchFamily="49" charset="0"/>
                      </a:endParaRPr>
                    </a:p>
                  </a:txBody>
                  <a:tcPr marT="34290" marB="34290"/>
                </a:tc>
                <a:tc>
                  <a:txBody>
                    <a:bodyPr/>
                    <a:lstStyle/>
                    <a:p>
                      <a:r>
                        <a:rPr lang="en-US" sz="1400" dirty="0">
                          <a:latin typeface="+mj-lt"/>
                        </a:rPr>
                        <a:t>Keyboard and control</a:t>
                      </a:r>
                      <a:r>
                        <a:rPr lang="en-US" sz="1400" baseline="0" dirty="0">
                          <a:latin typeface="+mj-lt"/>
                        </a:rPr>
                        <a:t> key</a:t>
                      </a:r>
                      <a:endParaRPr lang="en-US" sz="1400" dirty="0">
                        <a:latin typeface="+mj-lt"/>
                      </a:endParaRPr>
                    </a:p>
                  </a:txBody>
                  <a:tcPr marT="34290" marB="34290"/>
                </a:tc>
                <a:extLst>
                  <a:ext uri="{0D108BD9-81ED-4DB2-BD59-A6C34878D82A}">
                    <a16:rowId xmlns:a16="http://schemas.microsoft.com/office/drawing/2014/main" val="10002"/>
                  </a:ext>
                </a:extLst>
              </a:tr>
              <a:tr h="397764">
                <a:tc gridSpan="2">
                  <a:txBody>
                    <a:bodyPr/>
                    <a:lstStyle/>
                    <a:p>
                      <a:r>
                        <a:rPr lang="en-US" sz="1100" b="1" dirty="0">
                          <a:latin typeface="+mj-lt"/>
                        </a:rPr>
                        <a:t>Accessibility guideline - </a:t>
                      </a:r>
                      <a:r>
                        <a:rPr lang="en-US" sz="1100" dirty="0">
                          <a:latin typeface="+mj-lt"/>
                        </a:rPr>
                        <a:t>Setting a proper tab order and providing access keys improves the accessibility for users who can’t use a mouse.</a:t>
                      </a:r>
                    </a:p>
                  </a:txBody>
                  <a:tcPr marT="34290" marB="34290"/>
                </a:tc>
                <a:tc hMerge="1">
                  <a:txBody>
                    <a:bodyPr/>
                    <a:lstStyle/>
                    <a:p>
                      <a:endParaRPr lang="en-US" sz="1500" dirty="0"/>
                    </a:p>
                  </a:txBody>
                  <a:tcPr marT="38100" marB="38100"/>
                </a:tc>
                <a:extLst>
                  <a:ext uri="{0D108BD9-81ED-4DB2-BD59-A6C34878D82A}">
                    <a16:rowId xmlns:a16="http://schemas.microsoft.com/office/drawing/2014/main" val="10003"/>
                  </a:ext>
                </a:extLst>
              </a:tr>
            </a:tbl>
          </a:graphicData>
        </a:graphic>
      </p:graphicFrame>
      <p:sp>
        <p:nvSpPr>
          <p:cNvPr id="4" name="Rectangle 3"/>
          <p:cNvSpPr/>
          <p:nvPr/>
        </p:nvSpPr>
        <p:spPr>
          <a:xfrm>
            <a:off x="126967" y="2747916"/>
            <a:ext cx="4572000" cy="1615827"/>
          </a:xfrm>
          <a:prstGeom prst="rect">
            <a:avLst/>
          </a:prstGeom>
        </p:spPr>
        <p:txBody>
          <a:bodyPr>
            <a:spAutoFit/>
          </a:bodyPr>
          <a:lstStyle/>
          <a:p>
            <a:r>
              <a:rPr lang="en-US" sz="1100" b="1" dirty="0">
                <a:latin typeface="Courier New" panose="02070309020205020404" pitchFamily="49" charset="0"/>
                <a:cs typeface="Courier New" panose="02070309020205020404" pitchFamily="49" charset="0"/>
              </a:rPr>
              <a:t>&lt;label for="</a:t>
            </a:r>
            <a:r>
              <a:rPr lang="en-US" sz="1100" b="1" dirty="0" err="1">
                <a:latin typeface="Courier New" panose="02070309020205020404" pitchFamily="49" charset="0"/>
                <a:cs typeface="Courier New" panose="02070309020205020404" pitchFamily="49" charset="0"/>
              </a:rPr>
              <a:t>firstname</a:t>
            </a:r>
            <a:r>
              <a:rPr lang="en-US" sz="1100" b="1" dirty="0">
                <a:latin typeface="Courier New" panose="02070309020205020404" pitchFamily="49" charset="0"/>
                <a:cs typeface="Courier New" panose="02070309020205020404" pitchFamily="49" charset="0"/>
              </a:rPr>
              <a:t>"&gt;&lt;u&gt;F&lt;/u&gt;</a:t>
            </a:r>
            <a:r>
              <a:rPr lang="en-US" sz="1100" b="1" dirty="0" err="1">
                <a:latin typeface="Courier New" panose="02070309020205020404" pitchFamily="49" charset="0"/>
                <a:cs typeface="Courier New" panose="02070309020205020404" pitchFamily="49" charset="0"/>
              </a:rPr>
              <a:t>irst</a:t>
            </a:r>
            <a:r>
              <a:rPr lang="en-US" sz="1100" b="1" dirty="0">
                <a:latin typeface="Courier New" panose="02070309020205020404" pitchFamily="49" charset="0"/>
                <a:cs typeface="Courier New" panose="02070309020205020404" pitchFamily="49" charset="0"/>
              </a:rPr>
              <a:t> name:&lt;/label&gt;</a:t>
            </a:r>
          </a:p>
          <a:p>
            <a:r>
              <a:rPr lang="en-US" sz="1100" b="1" dirty="0">
                <a:latin typeface="Courier New" panose="02070309020205020404" pitchFamily="49" charset="0"/>
                <a:cs typeface="Courier New" panose="02070309020205020404" pitchFamily="49" charset="0"/>
              </a:rPr>
              <a:t>&lt;input type="text" name="</a:t>
            </a:r>
            <a:r>
              <a:rPr lang="en-US" sz="1100" b="1" dirty="0" err="1">
                <a:latin typeface="Courier New" panose="02070309020205020404" pitchFamily="49" charset="0"/>
                <a:cs typeface="Courier New" panose="02070309020205020404" pitchFamily="49" charset="0"/>
              </a:rPr>
              <a:t>firstname</a:t>
            </a:r>
            <a:r>
              <a:rPr lang="en-US" sz="1100" b="1" dirty="0">
                <a:latin typeface="Courier New" panose="02070309020205020404" pitchFamily="49" charset="0"/>
                <a:cs typeface="Courier New" panose="02070309020205020404" pitchFamily="49" charset="0"/>
              </a:rPr>
              <a:t>" id="</a:t>
            </a:r>
            <a:r>
              <a:rPr lang="en-US" sz="1100" b="1" dirty="0" err="1">
                <a:latin typeface="Courier New" panose="02070309020205020404" pitchFamily="49" charset="0"/>
                <a:cs typeface="Courier New" panose="02070309020205020404" pitchFamily="49" charset="0"/>
              </a:rPr>
              <a:t>firstname</a:t>
            </a:r>
            <a:r>
              <a:rPr lang="en-US" sz="1100" b="1" dirty="0">
                <a:latin typeface="Courier New" panose="02070309020205020404" pitchFamily="49" charset="0"/>
                <a:cs typeface="Courier New" panose="02070309020205020404" pitchFamily="49" charset="0"/>
              </a:rPr>
              <a:t>" </a:t>
            </a:r>
          </a:p>
          <a:p>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accesskey</a:t>
            </a:r>
            <a:r>
              <a:rPr lang="en-US" sz="1100" b="1" dirty="0">
                <a:latin typeface="Courier New" panose="02070309020205020404" pitchFamily="49" charset="0"/>
                <a:cs typeface="Courier New" panose="02070309020205020404" pitchFamily="49" charset="0"/>
              </a:rPr>
              <a:t>="F"&gt;&lt;</a:t>
            </a:r>
            <a:r>
              <a:rPr lang="en-US" sz="1100" b="1" dirty="0" err="1">
                <a:latin typeface="Courier New" panose="02070309020205020404" pitchFamily="49" charset="0"/>
                <a:cs typeface="Courier New" panose="02070309020205020404" pitchFamily="49" charset="0"/>
              </a:rPr>
              <a:t>br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&lt;label for="</a:t>
            </a:r>
            <a:r>
              <a:rPr lang="en-US" sz="1100" b="1" dirty="0" err="1">
                <a:latin typeface="Courier New" panose="02070309020205020404" pitchFamily="49" charset="0"/>
                <a:cs typeface="Courier New" panose="02070309020205020404" pitchFamily="49" charset="0"/>
              </a:rPr>
              <a:t>lastname</a:t>
            </a:r>
            <a:r>
              <a:rPr lang="en-US" sz="1100" b="1" dirty="0">
                <a:latin typeface="Courier New" panose="02070309020205020404" pitchFamily="49" charset="0"/>
                <a:cs typeface="Courier New" panose="02070309020205020404" pitchFamily="49" charset="0"/>
              </a:rPr>
              <a:t>"&gt;&lt;u&gt;L&lt;/u&gt;</a:t>
            </a:r>
            <a:r>
              <a:rPr lang="en-US" sz="1100" b="1" dirty="0" err="1">
                <a:latin typeface="Courier New" panose="02070309020205020404" pitchFamily="49" charset="0"/>
                <a:cs typeface="Courier New" panose="02070309020205020404" pitchFamily="49" charset="0"/>
              </a:rPr>
              <a:t>ast</a:t>
            </a:r>
            <a:r>
              <a:rPr lang="en-US" sz="1100" b="1" dirty="0">
                <a:latin typeface="Courier New" panose="02070309020205020404" pitchFamily="49" charset="0"/>
                <a:cs typeface="Courier New" panose="02070309020205020404" pitchFamily="49" charset="0"/>
              </a:rPr>
              <a:t> name:&lt;/label&gt;</a:t>
            </a:r>
          </a:p>
          <a:p>
            <a:r>
              <a:rPr lang="en-US" sz="1100" b="1" dirty="0">
                <a:latin typeface="Courier New" panose="02070309020205020404" pitchFamily="49" charset="0"/>
                <a:cs typeface="Courier New" panose="02070309020205020404" pitchFamily="49" charset="0"/>
              </a:rPr>
              <a:t>&lt;input type="text" name="</a:t>
            </a:r>
            <a:r>
              <a:rPr lang="en-US" sz="1100" b="1" dirty="0" err="1">
                <a:latin typeface="Courier New" panose="02070309020205020404" pitchFamily="49" charset="0"/>
                <a:cs typeface="Courier New" panose="02070309020205020404" pitchFamily="49" charset="0"/>
              </a:rPr>
              <a:t>lastname</a:t>
            </a:r>
            <a:r>
              <a:rPr lang="en-US" sz="1100" b="1" dirty="0">
                <a:latin typeface="Courier New" panose="02070309020205020404" pitchFamily="49" charset="0"/>
                <a:cs typeface="Courier New" panose="02070309020205020404" pitchFamily="49" charset="0"/>
              </a:rPr>
              <a:t>" id="</a:t>
            </a:r>
            <a:r>
              <a:rPr lang="en-US" sz="1100" b="1" dirty="0" err="1">
                <a:latin typeface="Courier New" panose="02070309020205020404" pitchFamily="49" charset="0"/>
                <a:cs typeface="Courier New" panose="02070309020205020404" pitchFamily="49" charset="0"/>
              </a:rPr>
              <a:t>lastname</a:t>
            </a:r>
            <a:r>
              <a:rPr lang="en-US" sz="1100" b="1" dirty="0">
                <a:latin typeface="Courier New" panose="02070309020205020404" pitchFamily="49" charset="0"/>
                <a:cs typeface="Courier New" panose="02070309020205020404" pitchFamily="49" charset="0"/>
              </a:rPr>
              <a:t>" </a:t>
            </a:r>
          </a:p>
          <a:p>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accesskey</a:t>
            </a:r>
            <a:r>
              <a:rPr lang="en-US" sz="1100" b="1" dirty="0">
                <a:latin typeface="Courier New" panose="02070309020205020404" pitchFamily="49" charset="0"/>
                <a:cs typeface="Courier New" panose="02070309020205020404" pitchFamily="49" charset="0"/>
              </a:rPr>
              <a:t>="L"&gt;&lt;</a:t>
            </a:r>
            <a:r>
              <a:rPr lang="en-US" sz="1100" b="1" dirty="0" err="1">
                <a:latin typeface="Courier New" panose="02070309020205020404" pitchFamily="49" charset="0"/>
                <a:cs typeface="Courier New" panose="02070309020205020404" pitchFamily="49" charset="0"/>
              </a:rPr>
              <a:t>br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&lt;label for="email"&gt;&lt;u&gt;E&lt;/u&gt;mail:&lt;/label&gt;</a:t>
            </a:r>
          </a:p>
          <a:p>
            <a:r>
              <a:rPr lang="en-US" sz="1100" b="1" dirty="0">
                <a:latin typeface="Courier New" panose="02070309020205020404" pitchFamily="49" charset="0"/>
                <a:cs typeface="Courier New" panose="02070309020205020404" pitchFamily="49" charset="0"/>
              </a:rPr>
              <a:t>&lt;input type="text" name="email" id="email" </a:t>
            </a:r>
            <a:r>
              <a:rPr lang="en-US" sz="1100" b="1" dirty="0" err="1">
                <a:latin typeface="Courier New" panose="02070309020205020404" pitchFamily="49" charset="0"/>
                <a:cs typeface="Courier New" panose="02070309020205020404" pitchFamily="49" charset="0"/>
              </a:rPr>
              <a:t>accesskey</a:t>
            </a:r>
            <a:r>
              <a:rPr lang="en-US" sz="1100" b="1" dirty="0">
                <a:latin typeface="Courier New" panose="02070309020205020404" pitchFamily="49" charset="0"/>
                <a:cs typeface="Courier New" panose="02070309020205020404" pitchFamily="49" charset="0"/>
              </a:rPr>
              <a:t>="E</a:t>
            </a:r>
          </a:p>
        </p:txBody>
      </p:sp>
      <p:sp>
        <p:nvSpPr>
          <p:cNvPr id="5" name="Rectangle 4"/>
          <p:cNvSpPr/>
          <p:nvPr/>
        </p:nvSpPr>
        <p:spPr>
          <a:xfrm>
            <a:off x="476852" y="2374582"/>
            <a:ext cx="2672591" cy="369332"/>
          </a:xfrm>
          <a:prstGeom prst="rect">
            <a:avLst/>
          </a:prstGeom>
        </p:spPr>
        <p:txBody>
          <a:bodyPr wrap="none">
            <a:spAutoFit/>
          </a:bodyPr>
          <a:lstStyle/>
          <a:p>
            <a:r>
              <a:rPr lang="en-US" b="1" dirty="0">
                <a:solidFill>
                  <a:schemeClr val="accent3">
                    <a:lumMod val="50000"/>
                  </a:schemeClr>
                </a:solidFill>
                <a:effectLst>
                  <a:outerShdw blurRad="38100" dist="38100" dir="2700000" algn="tl">
                    <a:srgbClr val="000000">
                      <a:alpha val="43137"/>
                    </a:srgbClr>
                  </a:outerShdw>
                </a:effectLst>
                <a:latin typeface="+mj-lt"/>
              </a:rPr>
              <a:t>The HTML for the controls</a:t>
            </a:r>
          </a:p>
        </p:txBody>
      </p:sp>
      <p:sp>
        <p:nvSpPr>
          <p:cNvPr id="7" name="Rectangle 6"/>
          <p:cNvSpPr/>
          <p:nvPr/>
        </p:nvSpPr>
        <p:spPr>
          <a:xfrm>
            <a:off x="4695826" y="2706982"/>
            <a:ext cx="4292769" cy="1954381"/>
          </a:xfrm>
          <a:prstGeom prst="rect">
            <a:avLst/>
          </a:prstGeom>
        </p:spPr>
        <p:txBody>
          <a:bodyPr wrap="square">
            <a:spAutoFit/>
          </a:bodyPr>
          <a:lstStyle/>
          <a:p>
            <a:r>
              <a:rPr lang="en-US" sz="1100" b="1" dirty="0">
                <a:latin typeface="Courier New" panose="02070309020205020404" pitchFamily="49" charset="0"/>
                <a:cs typeface="Courier New" panose="02070309020205020404" pitchFamily="49" charset="0"/>
              </a:rPr>
              <a:t>&lt;label for="</a:t>
            </a:r>
            <a:r>
              <a:rPr lang="en-US" sz="1100" b="1" dirty="0" err="1">
                <a:latin typeface="Courier New" panose="02070309020205020404" pitchFamily="49" charset="0"/>
                <a:cs typeface="Courier New" panose="02070309020205020404" pitchFamily="49" charset="0"/>
              </a:rPr>
              <a:t>firstname</a:t>
            </a:r>
            <a:r>
              <a:rPr lang="en-US" sz="1100" b="1" dirty="0">
                <a:latin typeface="Courier New" panose="02070309020205020404" pitchFamily="49" charset="0"/>
                <a:cs typeface="Courier New" panose="02070309020205020404" pitchFamily="49" charset="0"/>
              </a:rPr>
              <a:t>" </a:t>
            </a:r>
          </a:p>
          <a:p>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accesskey</a:t>
            </a:r>
            <a:r>
              <a:rPr lang="en-US" sz="1100" b="1" dirty="0">
                <a:latin typeface="Courier New" panose="02070309020205020404" pitchFamily="49" charset="0"/>
                <a:cs typeface="Courier New" panose="02070309020205020404" pitchFamily="49" charset="0"/>
              </a:rPr>
              <a:t>="F"&gt;&lt;u&gt;F&lt;/u&gt;</a:t>
            </a:r>
            <a:r>
              <a:rPr lang="en-US" sz="1100" b="1" dirty="0" err="1">
                <a:latin typeface="Courier New" panose="02070309020205020404" pitchFamily="49" charset="0"/>
                <a:cs typeface="Courier New" panose="02070309020205020404" pitchFamily="49" charset="0"/>
              </a:rPr>
              <a:t>irst</a:t>
            </a:r>
            <a:r>
              <a:rPr lang="en-US" sz="1100" b="1" dirty="0">
                <a:latin typeface="Courier New" panose="02070309020205020404" pitchFamily="49" charset="0"/>
                <a:cs typeface="Courier New" panose="02070309020205020404" pitchFamily="49" charset="0"/>
              </a:rPr>
              <a:t> name:&lt;/label&gt;</a:t>
            </a:r>
          </a:p>
          <a:p>
            <a:r>
              <a:rPr lang="en-US" sz="1100" b="1" dirty="0">
                <a:latin typeface="Courier New" panose="02070309020205020404" pitchFamily="49" charset="0"/>
                <a:cs typeface="Courier New" panose="02070309020205020404" pitchFamily="49" charset="0"/>
              </a:rPr>
              <a:t>&lt;input type="text" name="</a:t>
            </a:r>
            <a:r>
              <a:rPr lang="en-US" sz="1100" b="1" dirty="0" err="1">
                <a:latin typeface="Courier New" panose="02070309020205020404" pitchFamily="49" charset="0"/>
                <a:cs typeface="Courier New" panose="02070309020205020404" pitchFamily="49" charset="0"/>
              </a:rPr>
              <a:t>firstname</a:t>
            </a:r>
            <a:r>
              <a:rPr lang="en-US" sz="1100" b="1" dirty="0">
                <a:latin typeface="Courier New" panose="02070309020205020404" pitchFamily="49" charset="0"/>
                <a:cs typeface="Courier New" panose="02070309020205020404" pitchFamily="49" charset="0"/>
              </a:rPr>
              <a:t>" id="</a:t>
            </a:r>
            <a:r>
              <a:rPr lang="en-US" sz="1100" b="1" dirty="0" err="1">
                <a:latin typeface="Courier New" panose="02070309020205020404" pitchFamily="49" charset="0"/>
                <a:cs typeface="Courier New" panose="02070309020205020404" pitchFamily="49" charset="0"/>
              </a:rPr>
              <a:t>firstname</a:t>
            </a:r>
            <a:r>
              <a:rPr lang="en-US" sz="1100" b="1" dirty="0">
                <a:latin typeface="Courier New" panose="02070309020205020404" pitchFamily="49" charset="0"/>
                <a:cs typeface="Courier New" panose="02070309020205020404" pitchFamily="49" charset="0"/>
              </a:rPr>
              <a:t>"&gt;&lt;</a:t>
            </a:r>
            <a:r>
              <a:rPr lang="en-US" sz="1100" b="1" dirty="0" err="1">
                <a:latin typeface="Courier New" panose="02070309020205020404" pitchFamily="49" charset="0"/>
                <a:cs typeface="Courier New" panose="02070309020205020404" pitchFamily="49" charset="0"/>
              </a:rPr>
              <a:t>br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&lt;label for="</a:t>
            </a:r>
            <a:r>
              <a:rPr lang="en-US" sz="1100" b="1" dirty="0" err="1">
                <a:latin typeface="Courier New" panose="02070309020205020404" pitchFamily="49" charset="0"/>
                <a:cs typeface="Courier New" panose="02070309020205020404" pitchFamily="49" charset="0"/>
              </a:rPr>
              <a:t>lastname</a:t>
            </a:r>
            <a:r>
              <a:rPr lang="en-US" sz="1100" b="1" dirty="0">
                <a:latin typeface="Courier New" panose="02070309020205020404" pitchFamily="49" charset="0"/>
                <a:cs typeface="Courier New" panose="02070309020205020404" pitchFamily="49" charset="0"/>
              </a:rPr>
              <a:t>" </a:t>
            </a:r>
          </a:p>
          <a:p>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accesskey</a:t>
            </a:r>
            <a:r>
              <a:rPr lang="en-US" sz="1100" b="1" dirty="0">
                <a:latin typeface="Courier New" panose="02070309020205020404" pitchFamily="49" charset="0"/>
                <a:cs typeface="Courier New" panose="02070309020205020404" pitchFamily="49" charset="0"/>
              </a:rPr>
              <a:t>="L"&gt;&lt;u&gt;L&lt;/u&gt;</a:t>
            </a:r>
            <a:r>
              <a:rPr lang="en-US" sz="1100" b="1" dirty="0" err="1">
                <a:latin typeface="Courier New" panose="02070309020205020404" pitchFamily="49" charset="0"/>
                <a:cs typeface="Courier New" panose="02070309020205020404" pitchFamily="49" charset="0"/>
              </a:rPr>
              <a:t>ast</a:t>
            </a:r>
            <a:r>
              <a:rPr lang="en-US" sz="1100" b="1" dirty="0">
                <a:latin typeface="Courier New" panose="02070309020205020404" pitchFamily="49" charset="0"/>
                <a:cs typeface="Courier New" panose="02070309020205020404" pitchFamily="49" charset="0"/>
              </a:rPr>
              <a:t> name:&lt;/label&gt;</a:t>
            </a:r>
          </a:p>
          <a:p>
            <a:r>
              <a:rPr lang="en-US" sz="1100" b="1" dirty="0">
                <a:latin typeface="Courier New" panose="02070309020205020404" pitchFamily="49" charset="0"/>
                <a:cs typeface="Courier New" panose="02070309020205020404" pitchFamily="49" charset="0"/>
              </a:rPr>
              <a:t>&lt;input type="text" name="</a:t>
            </a:r>
            <a:r>
              <a:rPr lang="en-US" sz="1100" b="1" dirty="0" err="1">
                <a:latin typeface="Courier New" panose="02070309020205020404" pitchFamily="49" charset="0"/>
                <a:cs typeface="Courier New" panose="02070309020205020404" pitchFamily="49" charset="0"/>
              </a:rPr>
              <a:t>lastname</a:t>
            </a:r>
            <a:r>
              <a:rPr lang="en-US" sz="1100" b="1" dirty="0">
                <a:latin typeface="Courier New" panose="02070309020205020404" pitchFamily="49" charset="0"/>
                <a:cs typeface="Courier New" panose="02070309020205020404" pitchFamily="49" charset="0"/>
              </a:rPr>
              <a:t>" id="</a:t>
            </a:r>
            <a:r>
              <a:rPr lang="en-US" sz="1100" b="1" dirty="0" err="1">
                <a:latin typeface="Courier New" panose="02070309020205020404" pitchFamily="49" charset="0"/>
                <a:cs typeface="Courier New" panose="02070309020205020404" pitchFamily="49" charset="0"/>
              </a:rPr>
              <a:t>lastname</a:t>
            </a:r>
            <a:r>
              <a:rPr lang="en-US" sz="1100" b="1" dirty="0">
                <a:latin typeface="Courier New" panose="02070309020205020404" pitchFamily="49" charset="0"/>
                <a:cs typeface="Courier New" panose="02070309020205020404" pitchFamily="49" charset="0"/>
              </a:rPr>
              <a:t>"&gt;&lt;</a:t>
            </a:r>
            <a:r>
              <a:rPr lang="en-US" sz="1100" b="1" dirty="0" err="1">
                <a:latin typeface="Courier New" panose="02070309020205020404" pitchFamily="49" charset="0"/>
                <a:cs typeface="Courier New" panose="02070309020205020404" pitchFamily="49" charset="0"/>
              </a:rPr>
              <a:t>br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&lt;label for="email" </a:t>
            </a:r>
            <a:r>
              <a:rPr lang="en-US" sz="1100" b="1" dirty="0" err="1">
                <a:latin typeface="Courier New" panose="02070309020205020404" pitchFamily="49" charset="0"/>
                <a:cs typeface="Courier New" panose="02070309020205020404" pitchFamily="49" charset="0"/>
              </a:rPr>
              <a:t>accesskey</a:t>
            </a:r>
            <a:r>
              <a:rPr lang="en-US" sz="1100" b="1" dirty="0">
                <a:latin typeface="Courier New" panose="02070309020205020404" pitchFamily="49" charset="0"/>
                <a:cs typeface="Courier New" panose="02070309020205020404" pitchFamily="49" charset="0"/>
              </a:rPr>
              <a:t>="E"&gt;&lt;u&gt;E&lt;/u&gt;mail:&lt;/label&gt;</a:t>
            </a:r>
          </a:p>
          <a:p>
            <a:r>
              <a:rPr lang="en-US" sz="1100" b="1" dirty="0">
                <a:latin typeface="Courier New" panose="02070309020205020404" pitchFamily="49" charset="0"/>
                <a:cs typeface="Courier New" panose="02070309020205020404" pitchFamily="49" charset="0"/>
              </a:rPr>
              <a:t>&lt;input type="text" name="email" id="email"&gt;</a:t>
            </a:r>
          </a:p>
        </p:txBody>
      </p:sp>
      <p:sp>
        <p:nvSpPr>
          <p:cNvPr id="8" name="Rectangle 7"/>
          <p:cNvSpPr/>
          <p:nvPr/>
        </p:nvSpPr>
        <p:spPr>
          <a:xfrm>
            <a:off x="4572000" y="2374582"/>
            <a:ext cx="3823867" cy="369332"/>
          </a:xfrm>
          <a:prstGeom prst="rect">
            <a:avLst/>
          </a:prstGeom>
        </p:spPr>
        <p:txBody>
          <a:bodyPr wrap="none">
            <a:spAutoFit/>
          </a:bodyPr>
          <a:lstStyle/>
          <a:p>
            <a:r>
              <a:rPr lang="en-US" b="1" dirty="0">
                <a:solidFill>
                  <a:schemeClr val="accent3">
                    <a:lumMod val="50000"/>
                  </a:schemeClr>
                </a:solidFill>
                <a:effectLst>
                  <a:outerShdw blurRad="38100" dist="38100" dir="2700000" algn="tl">
                    <a:srgbClr val="000000">
                      <a:alpha val="43137"/>
                    </a:srgbClr>
                  </a:outerShdw>
                </a:effectLst>
                <a:latin typeface="+mj-lt"/>
              </a:rPr>
              <a:t>Another way to define the access keys</a:t>
            </a:r>
          </a:p>
        </p:txBody>
      </p:sp>
      <p:sp>
        <p:nvSpPr>
          <p:cNvPr id="13" name="Rounded Rectangle 12">
            <a:hlinkClick r:id="rId3"/>
          </p:cNvPr>
          <p:cNvSpPr/>
          <p:nvPr/>
        </p:nvSpPr>
        <p:spPr>
          <a:xfrm>
            <a:off x="1447800" y="4237817"/>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3" name="Date Placeholder 2"/>
          <p:cNvSpPr>
            <a:spLocks noGrp="1"/>
          </p:cNvSpPr>
          <p:nvPr>
            <p:ph type="dt" sz="half" idx="10"/>
          </p:nvPr>
        </p:nvSpPr>
        <p:spPr/>
        <p:txBody>
          <a:bodyPr/>
          <a:lstStyle/>
          <a:p>
            <a:fld id="{F1FF92C2-CB6A-4055-A4EF-29ED466946EC}" type="datetime1">
              <a:rPr lang="en-US" smtClean="0"/>
              <a:t>1/22/2019</a:t>
            </a:fld>
            <a:endParaRPr lang="en-US"/>
          </a:p>
        </p:txBody>
      </p:sp>
      <p:sp>
        <p:nvSpPr>
          <p:cNvPr id="9" name="Footer Placeholder 8"/>
          <p:cNvSpPr>
            <a:spLocks noGrp="1"/>
          </p:cNvSpPr>
          <p:nvPr>
            <p:ph type="ftr" sz="quarter" idx="11"/>
          </p:nvPr>
        </p:nvSpPr>
        <p:spPr/>
        <p:txBody>
          <a:bodyPr/>
          <a:lstStyle/>
          <a:p>
            <a:r>
              <a:rPr lang="en-US"/>
              <a:t>Copyright © 2007 - 2019 Carl M. Burnett</a:t>
            </a:r>
          </a:p>
        </p:txBody>
      </p:sp>
      <p:sp>
        <p:nvSpPr>
          <p:cNvPr id="10" name="Slide Number Placeholder 9"/>
          <p:cNvSpPr>
            <a:spLocks noGrp="1"/>
          </p:cNvSpPr>
          <p:nvPr>
            <p:ph type="sldNum" sz="quarter" idx="12"/>
          </p:nvPr>
        </p:nvSpPr>
        <p:spPr/>
        <p:txBody>
          <a:bodyPr/>
          <a:lstStyle/>
          <a:p>
            <a:fld id="{3D46CBA2-ECE5-4BE9-B546-6761E0E67089}" type="slidenum">
              <a:rPr lang="en-US" smtClean="0"/>
              <a:t>50</a:t>
            </a:fld>
            <a:endParaRPr lang="en-US"/>
          </a:p>
        </p:txBody>
      </p:sp>
    </p:spTree>
    <p:extLst>
      <p:ext uri="{BB962C8B-B14F-4D97-AF65-F5344CB8AC3E}">
        <p14:creationId xmlns:p14="http://schemas.microsoft.com/office/powerpoint/2010/main" val="275674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38150"/>
            <a:ext cx="8305800" cy="531494"/>
          </a:xfrm>
        </p:spPr>
        <p:txBody>
          <a:bodyPr>
            <a:noAutofit/>
          </a:bodyPr>
          <a:lstStyle/>
          <a:p>
            <a:r>
              <a:rPr lang="en-US" sz="3600" b="1" dirty="0">
                <a:effectLst>
                  <a:outerShdw blurRad="38100" dist="38100" dir="2700000" algn="tl">
                    <a:srgbClr val="000000">
                      <a:alpha val="43137"/>
                    </a:srgbClr>
                  </a:outerShdw>
                </a:effectLst>
              </a:rPr>
              <a:t>The HTML5 attributes for data validation</a:t>
            </a:r>
          </a:p>
        </p:txBody>
      </p:sp>
      <p:graphicFrame>
        <p:nvGraphicFramePr>
          <p:cNvPr id="6" name="Content Placeholder 3"/>
          <p:cNvGraphicFramePr>
            <a:graphicFrameLocks/>
          </p:cNvGraphicFramePr>
          <p:nvPr>
            <p:extLst/>
          </p:nvPr>
        </p:nvGraphicFramePr>
        <p:xfrm>
          <a:off x="419588" y="1047750"/>
          <a:ext cx="8304824" cy="1127760"/>
        </p:xfrm>
        <a:graphic>
          <a:graphicData uri="http://schemas.openxmlformats.org/drawingml/2006/table">
            <a:tbl>
              <a:tblPr firstRow="1" bandRow="1">
                <a:tableStyleId>{93296810-A885-4BE3-A3E7-6D5BEEA58F35}</a:tableStyleId>
              </a:tblPr>
              <a:tblGrid>
                <a:gridCol w="1647337">
                  <a:extLst>
                    <a:ext uri="{9D8B030D-6E8A-4147-A177-3AD203B41FA5}">
                      <a16:colId xmlns:a16="http://schemas.microsoft.com/office/drawing/2014/main" val="20000"/>
                    </a:ext>
                  </a:extLst>
                </a:gridCol>
                <a:gridCol w="6657487">
                  <a:extLst>
                    <a:ext uri="{9D8B030D-6E8A-4147-A177-3AD203B41FA5}">
                      <a16:colId xmlns:a16="http://schemas.microsoft.com/office/drawing/2014/main" val="20001"/>
                    </a:ext>
                  </a:extLst>
                </a:gridCol>
              </a:tblGrid>
              <a:tr h="278130">
                <a:tc>
                  <a:txBody>
                    <a:bodyPr/>
                    <a:lstStyle/>
                    <a:p>
                      <a:r>
                        <a:rPr lang="en-US" sz="1400" dirty="0">
                          <a:solidFill>
                            <a:schemeClr val="tx1"/>
                          </a:solidFill>
                          <a:latin typeface="+mj-lt"/>
                        </a:rPr>
                        <a:t>Attributes</a:t>
                      </a:r>
                    </a:p>
                  </a:txBody>
                  <a:tcPr marT="34290" marB="34290"/>
                </a:tc>
                <a:tc>
                  <a:txBody>
                    <a:bodyPr/>
                    <a:lstStyle/>
                    <a:p>
                      <a:r>
                        <a:rPr lang="en-US" sz="1400" dirty="0">
                          <a:solidFill>
                            <a:schemeClr val="tx1"/>
                          </a:solidFill>
                          <a:latin typeface="+mj-lt"/>
                        </a:rPr>
                        <a:t>Descriptions</a:t>
                      </a:r>
                    </a:p>
                  </a:txBody>
                  <a:tcPr marT="34290" marB="34290"/>
                </a:tc>
                <a:extLst>
                  <a:ext uri="{0D108BD9-81ED-4DB2-BD59-A6C34878D82A}">
                    <a16:rowId xmlns:a16="http://schemas.microsoft.com/office/drawing/2014/main" val="10000"/>
                  </a:ext>
                </a:extLst>
              </a:tr>
              <a:tr h="278130">
                <a:tc>
                  <a:txBody>
                    <a:bodyPr/>
                    <a:lstStyle/>
                    <a:p>
                      <a:pPr lvl="0"/>
                      <a:r>
                        <a:rPr lang="en-US" sz="1300" b="1" dirty="0">
                          <a:latin typeface="+mj-lt"/>
                          <a:cs typeface="Courier New" panose="02070309020205020404" pitchFamily="49" charset="0"/>
                        </a:rPr>
                        <a:t>autocomplete</a:t>
                      </a:r>
                    </a:p>
                  </a:txBody>
                  <a:tcPr marT="34290" marB="34290"/>
                </a:tc>
                <a:tc>
                  <a:txBody>
                    <a:bodyPr/>
                    <a:lstStyle/>
                    <a:p>
                      <a:r>
                        <a:rPr lang="en-US" sz="1400" dirty="0">
                          <a:latin typeface="+mj-lt"/>
                        </a:rPr>
                        <a:t>Set attribute to off – disables auto-completion</a:t>
                      </a:r>
                    </a:p>
                  </a:txBody>
                  <a:tcPr marT="34290" marB="34290"/>
                </a:tc>
                <a:extLst>
                  <a:ext uri="{0D108BD9-81ED-4DB2-BD59-A6C34878D82A}">
                    <a16:rowId xmlns:a16="http://schemas.microsoft.com/office/drawing/2014/main" val="10001"/>
                  </a:ext>
                </a:extLst>
              </a:tr>
              <a:tr h="278130">
                <a:tc>
                  <a:txBody>
                    <a:bodyPr/>
                    <a:lstStyle/>
                    <a:p>
                      <a:r>
                        <a:rPr lang="en-US" sz="1300" b="1" dirty="0">
                          <a:latin typeface="+mj-lt"/>
                          <a:cs typeface="Courier New" panose="02070309020205020404" pitchFamily="49" charset="0"/>
                        </a:rPr>
                        <a:t>required</a:t>
                      </a:r>
                    </a:p>
                  </a:txBody>
                  <a:tcPr marT="34290" marB="34290"/>
                </a:tc>
                <a:tc>
                  <a:txBody>
                    <a:bodyPr/>
                    <a:lstStyle/>
                    <a:p>
                      <a:r>
                        <a:rPr lang="en-US" sz="1400" dirty="0">
                          <a:latin typeface="+mj-lt"/>
                        </a:rPr>
                        <a:t>Boolean attribute – Form submitted</a:t>
                      </a:r>
                      <a:r>
                        <a:rPr lang="en-US" sz="1400" baseline="0" dirty="0">
                          <a:latin typeface="+mj-lt"/>
                        </a:rPr>
                        <a:t> empty browser display error message</a:t>
                      </a:r>
                      <a:endParaRPr lang="en-US" sz="1400" dirty="0">
                        <a:latin typeface="+mj-lt"/>
                      </a:endParaRPr>
                    </a:p>
                  </a:txBody>
                  <a:tcPr marT="34290" marB="34290"/>
                </a:tc>
                <a:extLst>
                  <a:ext uri="{0D108BD9-81ED-4DB2-BD59-A6C34878D82A}">
                    <a16:rowId xmlns:a16="http://schemas.microsoft.com/office/drawing/2014/main" val="10002"/>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err="1">
                          <a:latin typeface="+mj-lt"/>
                          <a:cs typeface="Courier New" panose="02070309020205020404" pitchFamily="49" charset="0"/>
                        </a:rPr>
                        <a:t>novalidate</a:t>
                      </a:r>
                      <a:endParaRPr lang="en-US" sz="1300" b="1" dirty="0">
                        <a:latin typeface="+mj-lt"/>
                        <a:cs typeface="Courier New" panose="02070309020205020404" pitchFamily="49" charset="0"/>
                      </a:endParaRPr>
                    </a:p>
                  </a:txBody>
                  <a:tcPr marT="34290" marB="34290"/>
                </a:tc>
                <a:tc>
                  <a:txBody>
                    <a:bodyPr/>
                    <a:lstStyle/>
                    <a:p>
                      <a:r>
                        <a:rPr lang="en-US" sz="1400" dirty="0">
                          <a:latin typeface="+mj-lt"/>
                        </a:rPr>
                        <a:t>Boolean attribute to tell browser not to validate form </a:t>
                      </a:r>
                    </a:p>
                  </a:txBody>
                  <a:tcPr marT="34290" marB="34290"/>
                </a:tc>
                <a:extLst>
                  <a:ext uri="{0D108BD9-81ED-4DB2-BD59-A6C34878D82A}">
                    <a16:rowId xmlns:a16="http://schemas.microsoft.com/office/drawing/2014/main" val="10003"/>
                  </a:ext>
                </a:extLst>
              </a:tr>
            </a:tbl>
          </a:graphicData>
        </a:graphic>
      </p:graphicFrame>
      <p:sp>
        <p:nvSpPr>
          <p:cNvPr id="4" name="Rectangle 3"/>
          <p:cNvSpPr/>
          <p:nvPr/>
        </p:nvSpPr>
        <p:spPr>
          <a:xfrm>
            <a:off x="457201" y="2681024"/>
            <a:ext cx="4981575" cy="1277273"/>
          </a:xfrm>
          <a:prstGeom prst="rect">
            <a:avLst/>
          </a:prstGeom>
        </p:spPr>
        <p:txBody>
          <a:bodyPr wrap="square">
            <a:spAutoFit/>
          </a:bodyPr>
          <a:lstStyle/>
          <a:p>
            <a:r>
              <a:rPr lang="en-US" sz="1100" b="1" dirty="0">
                <a:latin typeface="Courier New" panose="02070309020205020404" pitchFamily="49" charset="0"/>
                <a:cs typeface="Courier New" panose="02070309020205020404" pitchFamily="49" charset="0"/>
              </a:rPr>
              <a:t>Name:    &lt;input type="text" name="name" required&gt;&lt;</a:t>
            </a:r>
            <a:r>
              <a:rPr lang="en-US" sz="1100" b="1" dirty="0" err="1">
                <a:latin typeface="Courier New" panose="02070309020205020404" pitchFamily="49" charset="0"/>
                <a:cs typeface="Courier New" panose="02070309020205020404" pitchFamily="49" charset="0"/>
              </a:rPr>
              <a:t>br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Address: &lt;input type="text" name="address" </a:t>
            </a:r>
          </a:p>
          <a:p>
            <a:r>
              <a:rPr lang="en-US" sz="1100" b="1" dirty="0">
                <a:latin typeface="Courier New" panose="02070309020205020404" pitchFamily="49" charset="0"/>
                <a:cs typeface="Courier New" panose="02070309020205020404" pitchFamily="49" charset="0"/>
              </a:rPr>
              <a:t>                </a:t>
            </a:r>
            <a:r>
              <a:rPr lang="en-US" sz="1100" b="1" dirty="0" err="1">
                <a:latin typeface="Courier New" panose="02070309020205020404" pitchFamily="49" charset="0"/>
                <a:cs typeface="Courier New" panose="02070309020205020404" pitchFamily="49" charset="0"/>
              </a:rPr>
              <a:t>novalidate</a:t>
            </a:r>
            <a:r>
              <a:rPr lang="en-US" sz="1100" b="1" dirty="0">
                <a:latin typeface="Courier New" panose="02070309020205020404" pitchFamily="49" charset="0"/>
                <a:cs typeface="Courier New" panose="02070309020205020404" pitchFamily="49" charset="0"/>
              </a:rPr>
              <a:t>&gt;&lt;</a:t>
            </a:r>
            <a:r>
              <a:rPr lang="en-US" sz="1100" b="1" dirty="0" err="1">
                <a:latin typeface="Courier New" panose="02070309020205020404" pitchFamily="49" charset="0"/>
                <a:cs typeface="Courier New" panose="02070309020205020404" pitchFamily="49" charset="0"/>
              </a:rPr>
              <a:t>br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Zip:     &lt;input type="text" name="zip" required&gt;&lt;</a:t>
            </a:r>
            <a:r>
              <a:rPr lang="en-US" sz="1100" b="1" dirty="0" err="1">
                <a:latin typeface="Courier New" panose="02070309020205020404" pitchFamily="49" charset="0"/>
                <a:cs typeface="Courier New" panose="02070309020205020404" pitchFamily="49" charset="0"/>
              </a:rPr>
              <a:t>br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Phone:   &lt;input type="text" name="phone"</a:t>
            </a:r>
          </a:p>
          <a:p>
            <a:r>
              <a:rPr lang="en-US" sz="1100" b="1" dirty="0">
                <a:latin typeface="Courier New" panose="02070309020205020404" pitchFamily="49" charset="0"/>
                <a:cs typeface="Courier New" panose="02070309020205020404" pitchFamily="49" charset="0"/>
              </a:rPr>
              <a:t>                required autocomplete="off"&gt;&lt;</a:t>
            </a:r>
            <a:r>
              <a:rPr lang="en-US" sz="1100" b="1" dirty="0" err="1">
                <a:latin typeface="Courier New" panose="02070309020205020404" pitchFamily="49" charset="0"/>
                <a:cs typeface="Courier New" panose="02070309020205020404" pitchFamily="49" charset="0"/>
              </a:rPr>
              <a:t>br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&lt;input type="submit" name="submit" value="Submit Survey"&gt;</a:t>
            </a:r>
          </a:p>
        </p:txBody>
      </p:sp>
      <p:sp>
        <p:nvSpPr>
          <p:cNvPr id="5" name="Rectangle 4"/>
          <p:cNvSpPr/>
          <p:nvPr/>
        </p:nvSpPr>
        <p:spPr>
          <a:xfrm>
            <a:off x="457200" y="2320652"/>
            <a:ext cx="4032642" cy="369332"/>
          </a:xfrm>
          <a:prstGeom prst="rect">
            <a:avLst/>
          </a:prstGeom>
        </p:spPr>
        <p:txBody>
          <a:bodyPr wrap="none">
            <a:spAutoFit/>
          </a:bodyPr>
          <a:lstStyle/>
          <a:p>
            <a:r>
              <a:rPr lang="en-US" b="1" dirty="0">
                <a:solidFill>
                  <a:schemeClr val="accent3">
                    <a:lumMod val="50000"/>
                  </a:schemeClr>
                </a:solidFill>
                <a:effectLst>
                  <a:outerShdw blurRad="38100" dist="38100" dir="2700000" algn="tl">
                    <a:srgbClr val="000000">
                      <a:alpha val="43137"/>
                    </a:srgbClr>
                  </a:outerShdw>
                </a:effectLst>
                <a:latin typeface="+mj-lt"/>
              </a:rPr>
              <a:t>HTML that uses the validation attributes</a:t>
            </a:r>
          </a:p>
        </p:txBody>
      </p:sp>
      <p:sp>
        <p:nvSpPr>
          <p:cNvPr id="11" name="Rounded Rectangle 10">
            <a:hlinkClick r:id="rId3"/>
          </p:cNvPr>
          <p:cNvSpPr/>
          <p:nvPr/>
        </p:nvSpPr>
        <p:spPr>
          <a:xfrm>
            <a:off x="6423434" y="4095750"/>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7" name="Rectangle 6"/>
          <p:cNvSpPr/>
          <p:nvPr/>
        </p:nvSpPr>
        <p:spPr>
          <a:xfrm>
            <a:off x="5661219" y="2985722"/>
            <a:ext cx="1811297" cy="600164"/>
          </a:xfrm>
          <a:prstGeom prst="rect">
            <a:avLst/>
          </a:prstGeom>
        </p:spPr>
        <p:txBody>
          <a:bodyPr wrap="square">
            <a:spAutoFit/>
          </a:bodyPr>
          <a:lstStyle/>
          <a:p>
            <a:r>
              <a:rPr lang="en-US" sz="1100" b="1" dirty="0">
                <a:latin typeface="Courier New" panose="02070309020205020404" pitchFamily="49" charset="0"/>
                <a:cs typeface="Courier New" panose="02070309020205020404" pitchFamily="49" charset="0"/>
              </a:rPr>
              <a:t>:valid</a:t>
            </a:r>
          </a:p>
          <a:p>
            <a:r>
              <a:rPr lang="en-US" sz="1100" b="1" dirty="0">
                <a:latin typeface="Courier New" panose="02070309020205020404" pitchFamily="49" charset="0"/>
                <a:cs typeface="Courier New" panose="02070309020205020404" pitchFamily="49" charset="0"/>
              </a:rPr>
              <a:t>:invalid</a:t>
            </a:r>
          </a:p>
          <a:p>
            <a:r>
              <a:rPr lang="en-US" sz="1100" b="1" dirty="0">
                <a:latin typeface="Courier New" panose="02070309020205020404" pitchFamily="49" charset="0"/>
                <a:cs typeface="Courier New" panose="02070309020205020404" pitchFamily="49" charset="0"/>
              </a:rPr>
              <a:t>input[required]</a:t>
            </a:r>
          </a:p>
        </p:txBody>
      </p:sp>
      <p:sp>
        <p:nvSpPr>
          <p:cNvPr id="8" name="Rectangle 7"/>
          <p:cNvSpPr/>
          <p:nvPr/>
        </p:nvSpPr>
        <p:spPr>
          <a:xfrm>
            <a:off x="457200" y="4245678"/>
            <a:ext cx="4572000" cy="261610"/>
          </a:xfrm>
          <a:prstGeom prst="rect">
            <a:avLst/>
          </a:prstGeom>
        </p:spPr>
        <p:txBody>
          <a:bodyPr>
            <a:spAutoFit/>
          </a:bodyPr>
          <a:lstStyle/>
          <a:p>
            <a:r>
              <a:rPr lang="en-US" sz="1100" b="1" dirty="0">
                <a:latin typeface="Courier New" panose="02070309020205020404" pitchFamily="49" charset="0"/>
                <a:cs typeface="Courier New" panose="02070309020205020404" pitchFamily="49" charset="0"/>
              </a:rPr>
              <a:t>:required</a:t>
            </a:r>
          </a:p>
        </p:txBody>
      </p:sp>
      <p:sp>
        <p:nvSpPr>
          <p:cNvPr id="9" name="Rectangle 8"/>
          <p:cNvSpPr/>
          <p:nvPr/>
        </p:nvSpPr>
        <p:spPr>
          <a:xfrm>
            <a:off x="457200" y="3958297"/>
            <a:ext cx="5317409" cy="369332"/>
          </a:xfrm>
          <a:prstGeom prst="rect">
            <a:avLst/>
          </a:prstGeom>
        </p:spPr>
        <p:txBody>
          <a:bodyPr wrap="square">
            <a:spAutoFit/>
          </a:bodyPr>
          <a:lstStyle/>
          <a:p>
            <a:r>
              <a:rPr lang="en-US" b="1" dirty="0">
                <a:solidFill>
                  <a:schemeClr val="accent3">
                    <a:lumMod val="50000"/>
                  </a:schemeClr>
                </a:solidFill>
                <a:effectLst>
                  <a:outerShdw blurRad="38100" dist="38100" dir="2700000" algn="tl">
                    <a:srgbClr val="000000">
                      <a:alpha val="43137"/>
                    </a:srgbClr>
                  </a:outerShdw>
                </a:effectLst>
                <a:latin typeface="+mj-lt"/>
              </a:rPr>
              <a:t>Selector for controls with required attribute</a:t>
            </a:r>
          </a:p>
        </p:txBody>
      </p:sp>
      <p:sp>
        <p:nvSpPr>
          <p:cNvPr id="10" name="Rectangle 9"/>
          <p:cNvSpPr/>
          <p:nvPr/>
        </p:nvSpPr>
        <p:spPr>
          <a:xfrm>
            <a:off x="5524985" y="2343375"/>
            <a:ext cx="3380890" cy="646331"/>
          </a:xfrm>
          <a:prstGeom prst="rect">
            <a:avLst/>
          </a:prstGeom>
        </p:spPr>
        <p:txBody>
          <a:bodyPr wrap="square">
            <a:spAutoFit/>
          </a:bodyPr>
          <a:lstStyle/>
          <a:p>
            <a:r>
              <a:rPr lang="en-US" b="1" dirty="0">
                <a:solidFill>
                  <a:schemeClr val="accent3">
                    <a:lumMod val="50000"/>
                  </a:schemeClr>
                </a:solidFill>
                <a:effectLst>
                  <a:outerShdw blurRad="38100" dist="38100" dir="2700000" algn="tl">
                    <a:srgbClr val="000000">
                      <a:alpha val="43137"/>
                    </a:srgbClr>
                  </a:outerShdw>
                </a:effectLst>
                <a:latin typeface="+mj-lt"/>
              </a:rPr>
              <a:t>The CSS3 pseudo-classes  for validation</a:t>
            </a:r>
          </a:p>
        </p:txBody>
      </p:sp>
      <p:sp>
        <p:nvSpPr>
          <p:cNvPr id="3" name="Date Placeholder 2"/>
          <p:cNvSpPr>
            <a:spLocks noGrp="1"/>
          </p:cNvSpPr>
          <p:nvPr>
            <p:ph type="dt" sz="half" idx="10"/>
          </p:nvPr>
        </p:nvSpPr>
        <p:spPr/>
        <p:txBody>
          <a:bodyPr/>
          <a:lstStyle/>
          <a:p>
            <a:fld id="{9869C421-D3DA-4BEB-A9C8-F26E3149BBB6}" type="datetime1">
              <a:rPr lang="en-US" smtClean="0"/>
              <a:t>1/22/2019</a:t>
            </a:fld>
            <a:endParaRPr lang="en-US"/>
          </a:p>
        </p:txBody>
      </p:sp>
      <p:sp>
        <p:nvSpPr>
          <p:cNvPr id="12" name="Footer Placeholder 11"/>
          <p:cNvSpPr>
            <a:spLocks noGrp="1"/>
          </p:cNvSpPr>
          <p:nvPr>
            <p:ph type="ftr" sz="quarter" idx="11"/>
          </p:nvPr>
        </p:nvSpPr>
        <p:spPr/>
        <p:txBody>
          <a:bodyPr/>
          <a:lstStyle/>
          <a:p>
            <a:r>
              <a:rPr lang="en-US"/>
              <a:t>Copyright © 2007 - 2019 Carl M. Burnett</a:t>
            </a:r>
          </a:p>
        </p:txBody>
      </p:sp>
      <p:sp>
        <p:nvSpPr>
          <p:cNvPr id="13" name="Slide Number Placeholder 12"/>
          <p:cNvSpPr>
            <a:spLocks noGrp="1"/>
          </p:cNvSpPr>
          <p:nvPr>
            <p:ph type="sldNum" sz="quarter" idx="12"/>
          </p:nvPr>
        </p:nvSpPr>
        <p:spPr/>
        <p:txBody>
          <a:bodyPr/>
          <a:lstStyle/>
          <a:p>
            <a:fld id="{3D46CBA2-ECE5-4BE9-B546-6761E0E67089}" type="slidenum">
              <a:rPr lang="en-US" smtClean="0"/>
              <a:t>51</a:t>
            </a:fld>
            <a:endParaRPr lang="en-US"/>
          </a:p>
        </p:txBody>
      </p:sp>
    </p:spTree>
    <p:extLst>
      <p:ext uri="{BB962C8B-B14F-4D97-AF65-F5344CB8AC3E}">
        <p14:creationId xmlns:p14="http://schemas.microsoft.com/office/powerpoint/2010/main" val="77619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366"/>
            <a:ext cx="8305801" cy="428624"/>
          </a:xfrm>
        </p:spPr>
        <p:txBody>
          <a:bodyPr>
            <a:noAutofit/>
          </a:bodyPr>
          <a:lstStyle/>
          <a:p>
            <a:r>
              <a:rPr lang="en-US" sz="3600" b="1" dirty="0">
                <a:effectLst>
                  <a:outerShdw blurRad="38100" dist="38100" dir="2700000" algn="tl">
                    <a:srgbClr val="000000">
                      <a:alpha val="43137"/>
                    </a:srgbClr>
                  </a:outerShdw>
                </a:effectLst>
              </a:rPr>
              <a:t>Attributes for using regular expressions</a:t>
            </a:r>
          </a:p>
        </p:txBody>
      </p:sp>
      <p:graphicFrame>
        <p:nvGraphicFramePr>
          <p:cNvPr id="7" name="Content Placeholder 3"/>
          <p:cNvGraphicFramePr>
            <a:graphicFrameLocks/>
          </p:cNvGraphicFramePr>
          <p:nvPr>
            <p:extLst/>
          </p:nvPr>
        </p:nvGraphicFramePr>
        <p:xfrm>
          <a:off x="419588" y="1140143"/>
          <a:ext cx="8304824" cy="845820"/>
        </p:xfrm>
        <a:graphic>
          <a:graphicData uri="http://schemas.openxmlformats.org/drawingml/2006/table">
            <a:tbl>
              <a:tblPr firstRow="1" bandRow="1">
                <a:tableStyleId>{93296810-A885-4BE3-A3E7-6D5BEEA58F35}</a:tableStyleId>
              </a:tblPr>
              <a:tblGrid>
                <a:gridCol w="1218712">
                  <a:extLst>
                    <a:ext uri="{9D8B030D-6E8A-4147-A177-3AD203B41FA5}">
                      <a16:colId xmlns:a16="http://schemas.microsoft.com/office/drawing/2014/main" val="20000"/>
                    </a:ext>
                  </a:extLst>
                </a:gridCol>
                <a:gridCol w="7086112">
                  <a:extLst>
                    <a:ext uri="{9D8B030D-6E8A-4147-A177-3AD203B41FA5}">
                      <a16:colId xmlns:a16="http://schemas.microsoft.com/office/drawing/2014/main" val="20001"/>
                    </a:ext>
                  </a:extLst>
                </a:gridCol>
              </a:tblGrid>
              <a:tr h="278130">
                <a:tc>
                  <a:txBody>
                    <a:bodyPr/>
                    <a:lstStyle/>
                    <a:p>
                      <a:r>
                        <a:rPr lang="en-US" sz="1400" dirty="0">
                          <a:solidFill>
                            <a:schemeClr val="tx1"/>
                          </a:solidFill>
                          <a:latin typeface="+mj-lt"/>
                        </a:rPr>
                        <a:t>Attributes</a:t>
                      </a:r>
                    </a:p>
                  </a:txBody>
                  <a:tcPr marT="34290" marB="34290"/>
                </a:tc>
                <a:tc>
                  <a:txBody>
                    <a:bodyPr/>
                    <a:lstStyle/>
                    <a:p>
                      <a:r>
                        <a:rPr lang="en-US" sz="1400" dirty="0">
                          <a:solidFill>
                            <a:schemeClr val="tx1"/>
                          </a:solidFill>
                          <a:latin typeface="+mj-lt"/>
                        </a:rPr>
                        <a:t>Descriptions</a:t>
                      </a:r>
                    </a:p>
                  </a:txBody>
                  <a:tcPr marT="34290" marB="34290"/>
                </a:tc>
                <a:extLst>
                  <a:ext uri="{0D108BD9-81ED-4DB2-BD59-A6C34878D82A}">
                    <a16:rowId xmlns:a16="http://schemas.microsoft.com/office/drawing/2014/main" val="10000"/>
                  </a:ext>
                </a:extLst>
              </a:tr>
              <a:tr h="278130">
                <a:tc>
                  <a:txBody>
                    <a:bodyPr/>
                    <a:lstStyle/>
                    <a:p>
                      <a:r>
                        <a:rPr lang="en-US" sz="1300" b="1" dirty="0">
                          <a:latin typeface="+mj-lt"/>
                          <a:cs typeface="Courier New" panose="02070309020205020404" pitchFamily="49" charset="0"/>
                        </a:rPr>
                        <a:t>pattern</a:t>
                      </a:r>
                    </a:p>
                  </a:txBody>
                  <a:tcPr marT="34290" marB="34290"/>
                </a:tc>
                <a:tc>
                  <a:txBody>
                    <a:bodyPr/>
                    <a:lstStyle/>
                    <a:p>
                      <a:r>
                        <a:rPr lang="en-US" sz="1400" dirty="0">
                          <a:latin typeface="+mj-lt"/>
                        </a:rPr>
                        <a:t>Specifies regular expression</a:t>
                      </a:r>
                      <a:r>
                        <a:rPr lang="en-US" sz="1400" baseline="0" dirty="0">
                          <a:latin typeface="+mj-lt"/>
                        </a:rPr>
                        <a:t> to valid entry</a:t>
                      </a:r>
                      <a:endParaRPr lang="en-US" sz="1400" dirty="0">
                        <a:latin typeface="+mj-lt"/>
                      </a:endParaRPr>
                    </a:p>
                  </a:txBody>
                  <a:tcPr marT="34290" marB="34290"/>
                </a:tc>
                <a:extLst>
                  <a:ext uri="{0D108BD9-81ED-4DB2-BD59-A6C34878D82A}">
                    <a16:rowId xmlns:a16="http://schemas.microsoft.com/office/drawing/2014/main" val="10001"/>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j-lt"/>
                          <a:cs typeface="Courier New" panose="02070309020205020404" pitchFamily="49" charset="0"/>
                        </a:rPr>
                        <a:t>title</a:t>
                      </a:r>
                    </a:p>
                  </a:txBody>
                  <a:tcPr marT="34290" marB="34290"/>
                </a:tc>
                <a:tc>
                  <a:txBody>
                    <a:bodyPr/>
                    <a:lstStyle/>
                    <a:p>
                      <a:r>
                        <a:rPr lang="en-US" sz="1400" dirty="0">
                          <a:latin typeface="+mj-lt"/>
                        </a:rPr>
                        <a:t>Test that is displayed in tool</a:t>
                      </a:r>
                      <a:r>
                        <a:rPr lang="en-US" sz="1400" baseline="0" dirty="0">
                          <a:latin typeface="+mj-lt"/>
                        </a:rPr>
                        <a:t>tip</a:t>
                      </a:r>
                      <a:endParaRPr lang="en-US" sz="1400" dirty="0">
                        <a:latin typeface="+mj-lt"/>
                      </a:endParaRPr>
                    </a:p>
                  </a:txBody>
                  <a:tcPr marT="34290" marB="34290"/>
                </a:tc>
                <a:extLst>
                  <a:ext uri="{0D108BD9-81ED-4DB2-BD59-A6C34878D82A}">
                    <a16:rowId xmlns:a16="http://schemas.microsoft.com/office/drawing/2014/main" val="10002"/>
                  </a:ext>
                </a:extLst>
              </a:tr>
            </a:tbl>
          </a:graphicData>
        </a:graphic>
      </p:graphicFrame>
      <p:sp>
        <p:nvSpPr>
          <p:cNvPr id="4" name="Rectangle 3"/>
          <p:cNvSpPr/>
          <p:nvPr/>
        </p:nvSpPr>
        <p:spPr>
          <a:xfrm>
            <a:off x="375074" y="2073152"/>
            <a:ext cx="3633174" cy="400110"/>
          </a:xfrm>
          <a:prstGeom prst="rect">
            <a:avLst/>
          </a:prstGeom>
        </p:spPr>
        <p:txBody>
          <a:bodyPr wrap="none">
            <a:spAutoFit/>
          </a:bodyPr>
          <a:lstStyle/>
          <a:p>
            <a:r>
              <a:rPr lang="en-US" sz="2000" b="1" dirty="0">
                <a:solidFill>
                  <a:schemeClr val="accent4">
                    <a:lumMod val="50000"/>
                  </a:schemeClr>
                </a:solidFill>
                <a:effectLst>
                  <a:outerShdw blurRad="38100" dist="38100" dir="2700000" algn="tl">
                    <a:srgbClr val="000000">
                      <a:alpha val="43137"/>
                    </a:srgbClr>
                  </a:outerShdw>
                </a:effectLst>
              </a:rPr>
              <a:t>Patterns for common entries</a:t>
            </a:r>
          </a:p>
        </p:txBody>
      </p:sp>
      <p:graphicFrame>
        <p:nvGraphicFramePr>
          <p:cNvPr id="10" name="Content Placeholder 3"/>
          <p:cNvGraphicFramePr>
            <a:graphicFrameLocks/>
          </p:cNvGraphicFramePr>
          <p:nvPr>
            <p:extLst/>
          </p:nvPr>
        </p:nvGraphicFramePr>
        <p:xfrm>
          <a:off x="419588" y="2503170"/>
          <a:ext cx="8304824" cy="2037588"/>
        </p:xfrm>
        <a:graphic>
          <a:graphicData uri="http://schemas.openxmlformats.org/drawingml/2006/table">
            <a:tbl>
              <a:tblPr firstRow="1" bandRow="1">
                <a:tableStyleId>{93296810-A885-4BE3-A3E7-6D5BEEA58F35}</a:tableStyleId>
              </a:tblPr>
              <a:tblGrid>
                <a:gridCol w="3828562">
                  <a:extLst>
                    <a:ext uri="{9D8B030D-6E8A-4147-A177-3AD203B41FA5}">
                      <a16:colId xmlns:a16="http://schemas.microsoft.com/office/drawing/2014/main" val="20000"/>
                    </a:ext>
                  </a:extLst>
                </a:gridCol>
                <a:gridCol w="4476262">
                  <a:extLst>
                    <a:ext uri="{9D8B030D-6E8A-4147-A177-3AD203B41FA5}">
                      <a16:colId xmlns:a16="http://schemas.microsoft.com/office/drawing/2014/main" val="20001"/>
                    </a:ext>
                  </a:extLst>
                </a:gridCol>
              </a:tblGrid>
              <a:tr h="278130">
                <a:tc>
                  <a:txBody>
                    <a:bodyPr/>
                    <a:lstStyle/>
                    <a:p>
                      <a:r>
                        <a:rPr lang="en-US" sz="1400" dirty="0">
                          <a:latin typeface="+mj-lt"/>
                        </a:rPr>
                        <a:t>Used For</a:t>
                      </a:r>
                    </a:p>
                  </a:txBody>
                  <a:tcPr marT="34290" marB="34290"/>
                </a:tc>
                <a:tc>
                  <a:txBody>
                    <a:bodyPr/>
                    <a:lstStyle/>
                    <a:p>
                      <a:r>
                        <a:rPr lang="en-US" sz="1400" dirty="0">
                          <a:latin typeface="+mj-lt"/>
                        </a:rPr>
                        <a:t>Pattern</a:t>
                      </a:r>
                    </a:p>
                  </a:txBody>
                  <a:tcPr marT="34290" marB="34290"/>
                </a:tc>
                <a:extLst>
                  <a:ext uri="{0D108BD9-81ED-4DB2-BD59-A6C34878D82A}">
                    <a16:rowId xmlns:a16="http://schemas.microsoft.com/office/drawing/2014/main" val="10000"/>
                  </a:ext>
                </a:extLst>
              </a:tr>
              <a:tr h="315468">
                <a:tc>
                  <a:txBody>
                    <a:bodyPr/>
                    <a:lstStyle/>
                    <a:p>
                      <a:r>
                        <a:rPr lang="en-US" sz="1600" kern="1200" dirty="0">
                          <a:solidFill>
                            <a:schemeClr val="dk1"/>
                          </a:solidFill>
                          <a:effectLst/>
                          <a:latin typeface="+mj-lt"/>
                          <a:ea typeface="+mn-ea"/>
                          <a:cs typeface="+mn-cs"/>
                        </a:rPr>
                        <a:t>Password (6+ alphanumeric)</a:t>
                      </a:r>
                    </a:p>
                  </a:txBody>
                  <a:tcPr marT="34290" marB="34290"/>
                </a:tc>
                <a:tc>
                  <a:txBody>
                    <a:bodyPr/>
                    <a:lstStyle/>
                    <a:p>
                      <a:r>
                        <a:rPr lang="en-US" sz="1400" b="1" kern="1200" dirty="0">
                          <a:solidFill>
                            <a:schemeClr val="dk1"/>
                          </a:solidFill>
                          <a:effectLst/>
                          <a:latin typeface="+mj-lt"/>
                          <a:ea typeface="+mn-ea"/>
                          <a:cs typeface="+mn-cs"/>
                        </a:rPr>
                        <a:t>[a-zA-Z0-9]{6,}</a:t>
                      </a:r>
                      <a:r>
                        <a:rPr lang="en-US" sz="1400" kern="1200" dirty="0">
                          <a:solidFill>
                            <a:schemeClr val="dk1"/>
                          </a:solidFill>
                          <a:effectLst/>
                          <a:latin typeface="+mj-lt"/>
                          <a:ea typeface="+mn-ea"/>
                          <a:cs typeface="+mn-cs"/>
                        </a:rPr>
                        <a:t>	</a:t>
                      </a:r>
                      <a:endParaRPr lang="en-US" sz="1400" dirty="0">
                        <a:latin typeface="+mj-lt"/>
                      </a:endParaRPr>
                    </a:p>
                  </a:txBody>
                  <a:tcPr marT="34290" marB="34290"/>
                </a:tc>
                <a:extLst>
                  <a:ext uri="{0D108BD9-81ED-4DB2-BD59-A6C34878D82A}">
                    <a16:rowId xmlns:a16="http://schemas.microsoft.com/office/drawing/2014/main" val="10001"/>
                  </a:ext>
                </a:extLst>
              </a:tr>
              <a:tr h="288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j-lt"/>
                          <a:ea typeface="+mn-ea"/>
                          <a:cs typeface="+mn-cs"/>
                        </a:rPr>
                        <a:t>Zip code (99999 or 99999-9999)</a:t>
                      </a:r>
                      <a:endParaRPr lang="en-US" sz="1400" dirty="0">
                        <a:latin typeface="+mj-lt"/>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dk1"/>
                          </a:solidFill>
                          <a:effectLst/>
                          <a:latin typeface="+mj-lt"/>
                          <a:ea typeface="+mn-ea"/>
                          <a:cs typeface="+mn-cs"/>
                        </a:rPr>
                        <a:t>\d{5}([\-]\d{4})?</a:t>
                      </a:r>
                      <a:endParaRPr lang="en-US" sz="1300" kern="1200" dirty="0">
                        <a:solidFill>
                          <a:schemeClr val="dk1"/>
                        </a:solidFill>
                        <a:effectLst/>
                        <a:latin typeface="+mj-lt"/>
                        <a:ea typeface="+mn-ea"/>
                        <a:cs typeface="+mn-cs"/>
                      </a:endParaRPr>
                    </a:p>
                  </a:txBody>
                  <a:tcPr marT="34290" marB="34290"/>
                </a:tc>
                <a:extLst>
                  <a:ext uri="{0D108BD9-81ED-4DB2-BD59-A6C34878D82A}">
                    <a16:rowId xmlns:a16="http://schemas.microsoft.com/office/drawing/2014/main" val="10002"/>
                  </a:ext>
                </a:extLst>
              </a:tr>
              <a:tr h="288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j-lt"/>
                          <a:ea typeface="+mn-ea"/>
                          <a:cs typeface="+mn-cs"/>
                        </a:rPr>
                        <a:t>Phone number (999-999-9999)</a:t>
                      </a:r>
                      <a:endParaRPr lang="en-US" sz="1400" dirty="0">
                        <a:latin typeface="+mj-lt"/>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dk1"/>
                          </a:solidFill>
                          <a:effectLst/>
                          <a:latin typeface="+mj-lt"/>
                          <a:ea typeface="+mn-ea"/>
                          <a:cs typeface="+mn-cs"/>
                        </a:rPr>
                        <a:t>\d{3}[\-]\d{3}[\-]\d{4}</a:t>
                      </a:r>
                      <a:endParaRPr lang="en-US" sz="1300" kern="1200" dirty="0">
                        <a:solidFill>
                          <a:schemeClr val="dk1"/>
                        </a:solidFill>
                        <a:effectLst/>
                        <a:latin typeface="+mj-lt"/>
                        <a:ea typeface="+mn-ea"/>
                        <a:cs typeface="+mn-cs"/>
                      </a:endParaRPr>
                    </a:p>
                  </a:txBody>
                  <a:tcPr marT="34290" marB="34290"/>
                </a:tc>
                <a:extLst>
                  <a:ext uri="{0D108BD9-81ED-4DB2-BD59-A6C34878D82A}">
                    <a16:rowId xmlns:a16="http://schemas.microsoft.com/office/drawing/2014/main" val="10003"/>
                  </a:ext>
                </a:extLst>
              </a:tr>
              <a:tr h="288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j-lt"/>
                          <a:ea typeface="+mn-ea"/>
                          <a:cs typeface="+mn-cs"/>
                        </a:rPr>
                        <a:t>Date (MM/DD/YYYY)</a:t>
                      </a:r>
                    </a:p>
                  </a:txBody>
                  <a:tcPr marT="34290" marB="34290"/>
                </a:tc>
                <a:tc>
                  <a:txBody>
                    <a:bodyPr/>
                    <a:lstStyle/>
                    <a:p>
                      <a:r>
                        <a:rPr lang="en-US" sz="1300" b="1" kern="1200" dirty="0">
                          <a:solidFill>
                            <a:schemeClr val="dk1"/>
                          </a:solidFill>
                          <a:effectLst/>
                          <a:latin typeface="+mj-lt"/>
                          <a:ea typeface="+mn-ea"/>
                          <a:cs typeface="+mn-cs"/>
                        </a:rPr>
                        <a:t>[01]?\d\/[0-3]\d\/\d{4}</a:t>
                      </a:r>
                      <a:endParaRPr lang="en-US" sz="1400" dirty="0">
                        <a:latin typeface="+mj-lt"/>
                      </a:endParaRPr>
                    </a:p>
                  </a:txBody>
                  <a:tcPr marT="34290" marB="34290"/>
                </a:tc>
                <a:extLst>
                  <a:ext uri="{0D108BD9-81ED-4DB2-BD59-A6C34878D82A}">
                    <a16:rowId xmlns:a16="http://schemas.microsoft.com/office/drawing/2014/main" val="10004"/>
                  </a:ext>
                </a:extLst>
              </a:tr>
              <a:tr h="288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j-lt"/>
                          <a:ea typeface="+mn-ea"/>
                          <a:cs typeface="+mn-cs"/>
                        </a:rPr>
                        <a:t>URL (starting with http:// or https://)</a:t>
                      </a:r>
                      <a:endParaRPr lang="en-US" sz="1400" dirty="0">
                        <a:latin typeface="+mj-lt"/>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dk1"/>
                          </a:solidFill>
                          <a:effectLst/>
                          <a:latin typeface="+mj-lt"/>
                          <a:ea typeface="+mn-ea"/>
                          <a:cs typeface="+mn-cs"/>
                        </a:rPr>
                        <a:t>https?://.+</a:t>
                      </a:r>
                      <a:endParaRPr lang="en-US" sz="1300" kern="1200" dirty="0">
                        <a:solidFill>
                          <a:schemeClr val="dk1"/>
                        </a:solidFill>
                        <a:effectLst/>
                        <a:latin typeface="+mj-lt"/>
                        <a:ea typeface="+mn-ea"/>
                        <a:cs typeface="+mn-cs"/>
                      </a:endParaRPr>
                    </a:p>
                  </a:txBody>
                  <a:tcPr marT="34290" marB="34290"/>
                </a:tc>
                <a:extLst>
                  <a:ext uri="{0D108BD9-81ED-4DB2-BD59-A6C34878D82A}">
                    <a16:rowId xmlns:a16="http://schemas.microsoft.com/office/drawing/2014/main" val="10005"/>
                  </a:ext>
                </a:extLst>
              </a:tr>
              <a:tr h="288036">
                <a:tc>
                  <a:txBody>
                    <a:bodyPr/>
                    <a:lstStyle/>
                    <a:p>
                      <a:r>
                        <a:rPr lang="en-US" sz="1400" kern="1200" dirty="0">
                          <a:solidFill>
                            <a:schemeClr val="dk1"/>
                          </a:solidFill>
                          <a:effectLst/>
                          <a:latin typeface="+mj-lt"/>
                          <a:ea typeface="+mn-ea"/>
                          <a:cs typeface="+mn-cs"/>
                        </a:rPr>
                        <a:t>Credit card  (9999-9999-9999-9999)</a:t>
                      </a:r>
                      <a:endParaRPr lang="en-US" sz="1300" dirty="0">
                        <a:latin typeface="+mj-lt"/>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dk1"/>
                          </a:solidFill>
                          <a:effectLst/>
                          <a:latin typeface="+mj-lt"/>
                          <a:ea typeface="+mn-ea"/>
                          <a:cs typeface="+mn-cs"/>
                        </a:rPr>
                        <a:t>^\d{4}-\d{4}-\d{4}-\d{4}$</a:t>
                      </a:r>
                      <a:endParaRPr lang="en-US" sz="1300" kern="1200" dirty="0">
                        <a:solidFill>
                          <a:schemeClr val="dk1"/>
                        </a:solidFill>
                        <a:effectLst/>
                        <a:latin typeface="+mj-lt"/>
                        <a:ea typeface="+mn-ea"/>
                        <a:cs typeface="+mn-cs"/>
                      </a:endParaRPr>
                    </a:p>
                  </a:txBody>
                  <a:tcPr marT="34290" marB="34290"/>
                </a:tc>
                <a:extLst>
                  <a:ext uri="{0D108BD9-81ED-4DB2-BD59-A6C34878D82A}">
                    <a16:rowId xmlns:a16="http://schemas.microsoft.com/office/drawing/2014/main" val="10006"/>
                  </a:ext>
                </a:extLst>
              </a:tr>
            </a:tbl>
          </a:graphicData>
        </a:graphic>
      </p:graphicFrame>
      <p:sp>
        <p:nvSpPr>
          <p:cNvPr id="3" name="Date Placeholder 2"/>
          <p:cNvSpPr>
            <a:spLocks noGrp="1"/>
          </p:cNvSpPr>
          <p:nvPr>
            <p:ph type="dt" sz="half" idx="10"/>
          </p:nvPr>
        </p:nvSpPr>
        <p:spPr/>
        <p:txBody>
          <a:bodyPr/>
          <a:lstStyle/>
          <a:p>
            <a:fld id="{AFF9CA3A-594C-4B6A-8574-19CABD092BDF}" type="datetime1">
              <a:rPr lang="en-US" smtClean="0"/>
              <a:t>1/22/2019</a:t>
            </a:fld>
            <a:endParaRPr lang="en-US"/>
          </a:p>
        </p:txBody>
      </p:sp>
      <p:sp>
        <p:nvSpPr>
          <p:cNvPr id="5" name="Footer Placeholder 4"/>
          <p:cNvSpPr>
            <a:spLocks noGrp="1"/>
          </p:cNvSpPr>
          <p:nvPr>
            <p:ph type="ftr" sz="quarter" idx="11"/>
          </p:nvPr>
        </p:nvSpPr>
        <p:spPr/>
        <p:txBody>
          <a:bodyPr/>
          <a:lstStyle/>
          <a:p>
            <a:r>
              <a:rPr lang="en-US"/>
              <a:t>Copyright © 2007 - 2019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52</a:t>
            </a:fld>
            <a:endParaRPr lang="en-US"/>
          </a:p>
        </p:txBody>
      </p:sp>
    </p:spTree>
    <p:extLst>
      <p:ext uri="{BB962C8B-B14F-4D97-AF65-F5344CB8AC3E}">
        <p14:creationId xmlns:p14="http://schemas.microsoft.com/office/powerpoint/2010/main" val="32222871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83432"/>
            <a:ext cx="8458201" cy="468154"/>
          </a:xfrm>
        </p:spPr>
        <p:txBody>
          <a:bodyPr>
            <a:noAutofit/>
          </a:bodyPr>
          <a:lstStyle/>
          <a:p>
            <a:r>
              <a:rPr lang="en-US" sz="4000" b="1" dirty="0">
                <a:effectLst>
                  <a:outerShdw blurRad="38100" dist="38100" dir="2700000" algn="tl">
                    <a:srgbClr val="000000">
                      <a:alpha val="43137"/>
                    </a:srgbClr>
                  </a:outerShdw>
                </a:effectLst>
              </a:rPr>
              <a:t>HTML that uses regular expressions</a:t>
            </a:r>
          </a:p>
        </p:txBody>
      </p:sp>
      <p:sp>
        <p:nvSpPr>
          <p:cNvPr id="3" name="Rectangle 2"/>
          <p:cNvSpPr/>
          <p:nvPr/>
        </p:nvSpPr>
        <p:spPr>
          <a:xfrm>
            <a:off x="219075" y="1320541"/>
            <a:ext cx="6762750" cy="2031325"/>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Name: &lt;input type="text" name="name"</a:t>
            </a:r>
          </a:p>
          <a:p>
            <a:r>
              <a:rPr lang="en-US" sz="1400" b="1" dirty="0">
                <a:latin typeface="Courier New" panose="02070309020205020404" pitchFamily="49" charset="0"/>
                <a:cs typeface="Courier New" panose="02070309020205020404" pitchFamily="49" charset="0"/>
              </a:rPr>
              <a:t>             required autofocus&gt;&lt;</a:t>
            </a:r>
            <a:r>
              <a:rPr lang="en-US" sz="1400" b="1" dirty="0" err="1">
                <a:latin typeface="Courier New" panose="02070309020205020404" pitchFamily="49" charset="0"/>
                <a:cs typeface="Courier New" panose="02070309020205020404" pitchFamily="49" charset="0"/>
              </a:rPr>
              <a:t>br</a:t>
            </a:r>
            <a:r>
              <a:rPr lang="en-US" sz="1400" b="1" dirty="0">
                <a:latin typeface="Courier New" panose="02070309020205020404" pitchFamily="49" charset="0"/>
                <a:cs typeface="Courier New" panose="02070309020205020404" pitchFamily="49" charset="0"/>
              </a:rPr>
              <a:t>&gt;</a:t>
            </a:r>
          </a:p>
          <a:p>
            <a:r>
              <a:rPr lang="en-US" sz="1400" b="1" dirty="0">
                <a:latin typeface="Courier New" panose="02070309020205020404" pitchFamily="49" charset="0"/>
                <a:cs typeface="Courier New" panose="02070309020205020404" pitchFamily="49" charset="0"/>
              </a:rPr>
              <a:t>Zip: &lt;input type="text" name="zip" required </a:t>
            </a:r>
          </a:p>
          <a:p>
            <a:r>
              <a:rPr lang="en-US" sz="1400" b="1" dirty="0">
                <a:latin typeface="Courier New" panose="02070309020205020404" pitchFamily="49" charset="0"/>
                <a:cs typeface="Courier New" panose="02070309020205020404" pitchFamily="49" charset="0"/>
              </a:rPr>
              <a:t>            pattern="\d{5}([\-]\d{4})?" </a:t>
            </a:r>
          </a:p>
          <a:p>
            <a:r>
              <a:rPr lang="en-US" sz="1400" b="1" dirty="0">
                <a:latin typeface="Courier New" panose="02070309020205020404" pitchFamily="49" charset="0"/>
                <a:cs typeface="Courier New" panose="02070309020205020404" pitchFamily="49" charset="0"/>
              </a:rPr>
              <a:t>            title="Must be 99999 or 99999-9999"&gt;&lt;</a:t>
            </a:r>
            <a:r>
              <a:rPr lang="en-US" sz="1400" b="1" dirty="0" err="1">
                <a:latin typeface="Courier New" panose="02070309020205020404" pitchFamily="49" charset="0"/>
                <a:cs typeface="Courier New" panose="02070309020205020404" pitchFamily="49" charset="0"/>
              </a:rPr>
              <a:t>br</a:t>
            </a:r>
            <a:r>
              <a:rPr lang="en-US" sz="1400" b="1" dirty="0">
                <a:latin typeface="Courier New" panose="02070309020205020404" pitchFamily="49" charset="0"/>
                <a:cs typeface="Courier New" panose="02070309020205020404" pitchFamily="49" charset="0"/>
              </a:rPr>
              <a:t>&gt;</a:t>
            </a:r>
          </a:p>
          <a:p>
            <a:r>
              <a:rPr lang="en-US" sz="1400" b="1" dirty="0">
                <a:latin typeface="Courier New" panose="02070309020205020404" pitchFamily="49" charset="0"/>
                <a:cs typeface="Courier New" panose="02070309020205020404" pitchFamily="49" charset="0"/>
              </a:rPr>
              <a:t>Phone: &lt;input type="text" name="phone" required </a:t>
            </a:r>
          </a:p>
          <a:p>
            <a:r>
              <a:rPr lang="en-US" sz="1400" b="1" dirty="0">
                <a:latin typeface="Courier New" panose="02070309020205020404" pitchFamily="49" charset="0"/>
                <a:cs typeface="Courier New" panose="02070309020205020404" pitchFamily="49" charset="0"/>
              </a:rPr>
              <a:t>              pattern="\d{3}[\-]\d{3}[\-]\d{4}" </a:t>
            </a:r>
          </a:p>
          <a:p>
            <a:r>
              <a:rPr lang="en-US" sz="1400" b="1" dirty="0">
                <a:latin typeface="Courier New" panose="02070309020205020404" pitchFamily="49" charset="0"/>
                <a:cs typeface="Courier New" panose="02070309020205020404" pitchFamily="49" charset="0"/>
              </a:rPr>
              <a:t>              title="Must be 999-999-9999"&gt;&lt;</a:t>
            </a:r>
            <a:r>
              <a:rPr lang="en-US" sz="1400" b="1" dirty="0" err="1">
                <a:latin typeface="Courier New" panose="02070309020205020404" pitchFamily="49" charset="0"/>
                <a:cs typeface="Courier New" panose="02070309020205020404" pitchFamily="49" charset="0"/>
              </a:rPr>
              <a:t>br</a:t>
            </a:r>
            <a:r>
              <a:rPr lang="en-US" sz="1400" b="1" dirty="0">
                <a:latin typeface="Courier New" panose="02070309020205020404" pitchFamily="49" charset="0"/>
                <a:cs typeface="Courier New" panose="02070309020205020404" pitchFamily="49" charset="0"/>
              </a:rPr>
              <a:t>&gt;</a:t>
            </a:r>
          </a:p>
          <a:p>
            <a:r>
              <a:rPr lang="en-US" sz="1400" b="1" dirty="0">
                <a:latin typeface="Courier New" panose="02070309020205020404" pitchFamily="49" charset="0"/>
                <a:cs typeface="Courier New" panose="02070309020205020404" pitchFamily="49" charset="0"/>
              </a:rPr>
              <a:t>&lt;input type="submit" name="submit" value="Submit Survey"&gt;</a:t>
            </a:r>
          </a:p>
        </p:txBody>
      </p:sp>
      <p:sp>
        <p:nvSpPr>
          <p:cNvPr id="9" name="Rounded Rectangle 8">
            <a:hlinkClick r:id="rId3"/>
          </p:cNvPr>
          <p:cNvSpPr/>
          <p:nvPr/>
        </p:nvSpPr>
        <p:spPr>
          <a:xfrm>
            <a:off x="6423434" y="4306204"/>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4" name="Date Placeholder 3"/>
          <p:cNvSpPr>
            <a:spLocks noGrp="1"/>
          </p:cNvSpPr>
          <p:nvPr>
            <p:ph type="dt" sz="half" idx="10"/>
          </p:nvPr>
        </p:nvSpPr>
        <p:spPr/>
        <p:txBody>
          <a:bodyPr/>
          <a:lstStyle/>
          <a:p>
            <a:fld id="{CE02C2A1-1CD4-4FA5-9D9F-07F566F8C27E}" type="datetime1">
              <a:rPr lang="en-US" smtClean="0"/>
              <a:t>1/22/2019</a:t>
            </a:fld>
            <a:endParaRPr lang="en-US"/>
          </a:p>
        </p:txBody>
      </p:sp>
      <p:sp>
        <p:nvSpPr>
          <p:cNvPr id="5" name="Footer Placeholder 4"/>
          <p:cNvSpPr>
            <a:spLocks noGrp="1"/>
          </p:cNvSpPr>
          <p:nvPr>
            <p:ph type="ftr" sz="quarter" idx="11"/>
          </p:nvPr>
        </p:nvSpPr>
        <p:spPr/>
        <p:txBody>
          <a:bodyPr/>
          <a:lstStyle/>
          <a:p>
            <a:r>
              <a:rPr lang="en-US"/>
              <a:t>Copyright © 2007 - 2019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53</a:t>
            </a:fld>
            <a:endParaRPr lang="en-US"/>
          </a:p>
        </p:txBody>
      </p:sp>
    </p:spTree>
    <p:extLst>
      <p:ext uri="{BB962C8B-B14F-4D97-AF65-F5344CB8AC3E}">
        <p14:creationId xmlns:p14="http://schemas.microsoft.com/office/powerpoint/2010/main" val="405914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654844"/>
            <a:ext cx="8324850" cy="416719"/>
          </a:xfrm>
        </p:spPr>
        <p:txBody>
          <a:bodyPr>
            <a:noAutofit/>
          </a:bodyPr>
          <a:lstStyle/>
          <a:p>
            <a:r>
              <a:rPr lang="en-US" sz="2400" b="1" dirty="0">
                <a:effectLst>
                  <a:outerShdw blurRad="38100" dist="38100" dir="2700000" algn="tl">
                    <a:srgbClr val="000000">
                      <a:alpha val="43137"/>
                    </a:srgbClr>
                  </a:outerShdw>
                </a:effectLst>
              </a:rPr>
              <a:t>Attributes for the option elements within a </a:t>
            </a:r>
            <a:r>
              <a:rPr lang="en-US" sz="2400" b="1" dirty="0" err="1">
                <a:effectLst>
                  <a:outerShdw blurRad="38100" dist="38100" dir="2700000" algn="tl">
                    <a:srgbClr val="000000">
                      <a:alpha val="43137"/>
                    </a:srgbClr>
                  </a:outerShdw>
                </a:effectLst>
              </a:rPr>
              <a:t>datalist</a:t>
            </a:r>
            <a:r>
              <a:rPr lang="en-US" sz="2400" b="1" dirty="0">
                <a:effectLst>
                  <a:outerShdw blurRad="38100" dist="38100" dir="2700000" algn="tl">
                    <a:srgbClr val="000000">
                      <a:alpha val="43137"/>
                    </a:srgbClr>
                  </a:outerShdw>
                </a:effectLst>
              </a:rPr>
              <a:t> element</a:t>
            </a:r>
          </a:p>
        </p:txBody>
      </p:sp>
      <p:graphicFrame>
        <p:nvGraphicFramePr>
          <p:cNvPr id="6" name="Content Placeholder 3"/>
          <p:cNvGraphicFramePr>
            <a:graphicFrameLocks/>
          </p:cNvGraphicFramePr>
          <p:nvPr>
            <p:extLst/>
          </p:nvPr>
        </p:nvGraphicFramePr>
        <p:xfrm>
          <a:off x="419588" y="1167290"/>
          <a:ext cx="8304824" cy="845820"/>
        </p:xfrm>
        <a:graphic>
          <a:graphicData uri="http://schemas.openxmlformats.org/drawingml/2006/table">
            <a:tbl>
              <a:tblPr firstRow="1" bandRow="1">
                <a:tableStyleId>{93296810-A885-4BE3-A3E7-6D5BEEA58F35}</a:tableStyleId>
              </a:tblPr>
              <a:tblGrid>
                <a:gridCol w="1171087">
                  <a:extLst>
                    <a:ext uri="{9D8B030D-6E8A-4147-A177-3AD203B41FA5}">
                      <a16:colId xmlns:a16="http://schemas.microsoft.com/office/drawing/2014/main" val="20000"/>
                    </a:ext>
                  </a:extLst>
                </a:gridCol>
                <a:gridCol w="7133737">
                  <a:extLst>
                    <a:ext uri="{9D8B030D-6E8A-4147-A177-3AD203B41FA5}">
                      <a16:colId xmlns:a16="http://schemas.microsoft.com/office/drawing/2014/main" val="20001"/>
                    </a:ext>
                  </a:extLst>
                </a:gridCol>
              </a:tblGrid>
              <a:tr h="278130">
                <a:tc>
                  <a:txBody>
                    <a:bodyPr/>
                    <a:lstStyle/>
                    <a:p>
                      <a:r>
                        <a:rPr lang="en-US" sz="1400" dirty="0">
                          <a:solidFill>
                            <a:schemeClr val="tx1"/>
                          </a:solidFill>
                          <a:latin typeface="+mj-lt"/>
                        </a:rPr>
                        <a:t>Attributes</a:t>
                      </a:r>
                    </a:p>
                  </a:txBody>
                  <a:tcPr marT="34290" marB="34290"/>
                </a:tc>
                <a:tc>
                  <a:txBody>
                    <a:bodyPr/>
                    <a:lstStyle/>
                    <a:p>
                      <a:r>
                        <a:rPr lang="en-US" sz="1400" dirty="0">
                          <a:solidFill>
                            <a:schemeClr val="tx1"/>
                          </a:solidFill>
                          <a:latin typeface="+mj-lt"/>
                        </a:rPr>
                        <a:t>Descriptions</a:t>
                      </a:r>
                    </a:p>
                  </a:txBody>
                  <a:tcPr marT="34290" marB="34290"/>
                </a:tc>
                <a:extLst>
                  <a:ext uri="{0D108BD9-81ED-4DB2-BD59-A6C34878D82A}">
                    <a16:rowId xmlns:a16="http://schemas.microsoft.com/office/drawing/2014/main" val="10000"/>
                  </a:ext>
                </a:extLst>
              </a:tr>
              <a:tr h="278130">
                <a:tc>
                  <a:txBody>
                    <a:bodyPr/>
                    <a:lstStyle/>
                    <a:p>
                      <a:r>
                        <a:rPr lang="en-US" sz="1300" b="1" dirty="0">
                          <a:latin typeface="+mj-lt"/>
                          <a:cs typeface="Courier New" panose="02070309020205020404" pitchFamily="49" charset="0"/>
                        </a:rPr>
                        <a:t>value</a:t>
                      </a:r>
                    </a:p>
                  </a:txBody>
                  <a:tcPr marT="34290" marB="34290"/>
                </a:tc>
                <a:tc>
                  <a:txBody>
                    <a:bodyPr/>
                    <a:lstStyle/>
                    <a:p>
                      <a:r>
                        <a:rPr lang="en-US" sz="1400" dirty="0">
                          <a:latin typeface="+mj-lt"/>
                        </a:rPr>
                        <a:t>The value of the option in the </a:t>
                      </a:r>
                      <a:r>
                        <a:rPr lang="en-US" sz="1400" dirty="0" err="1">
                          <a:latin typeface="+mj-lt"/>
                        </a:rPr>
                        <a:t>datalist</a:t>
                      </a:r>
                      <a:r>
                        <a:rPr lang="en-US" sz="1400" dirty="0">
                          <a:latin typeface="+mj-lt"/>
                        </a:rPr>
                        <a:t>. Left</a:t>
                      </a:r>
                      <a:r>
                        <a:rPr lang="en-US" sz="1400" baseline="0" dirty="0">
                          <a:latin typeface="+mj-lt"/>
                        </a:rPr>
                        <a:t> aligned</a:t>
                      </a:r>
                      <a:endParaRPr lang="en-US" sz="1400" dirty="0">
                        <a:latin typeface="+mj-lt"/>
                      </a:endParaRPr>
                    </a:p>
                  </a:txBody>
                  <a:tcPr marT="34290" marB="34290"/>
                </a:tc>
                <a:extLst>
                  <a:ext uri="{0D108BD9-81ED-4DB2-BD59-A6C34878D82A}">
                    <a16:rowId xmlns:a16="http://schemas.microsoft.com/office/drawing/2014/main" val="10001"/>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j-lt"/>
                          <a:cs typeface="Courier New" panose="02070309020205020404" pitchFamily="49" charset="0"/>
                        </a:rPr>
                        <a:t>label</a:t>
                      </a:r>
                    </a:p>
                  </a:txBody>
                  <a:tcPr marT="34290" marB="34290"/>
                </a:tc>
                <a:tc>
                  <a:txBody>
                    <a:bodyPr/>
                    <a:lstStyle/>
                    <a:p>
                      <a:r>
                        <a:rPr lang="en-US" sz="1400" dirty="0">
                          <a:latin typeface="+mj-lt"/>
                        </a:rPr>
                        <a:t>Description of item </a:t>
                      </a:r>
                    </a:p>
                  </a:txBody>
                  <a:tcPr marT="34290" marB="34290"/>
                </a:tc>
                <a:extLst>
                  <a:ext uri="{0D108BD9-81ED-4DB2-BD59-A6C34878D82A}">
                    <a16:rowId xmlns:a16="http://schemas.microsoft.com/office/drawing/2014/main" val="10002"/>
                  </a:ext>
                </a:extLst>
              </a:tr>
            </a:tbl>
          </a:graphicData>
        </a:graphic>
      </p:graphicFrame>
      <p:sp>
        <p:nvSpPr>
          <p:cNvPr id="4" name="Rectangle 3"/>
          <p:cNvSpPr/>
          <p:nvPr/>
        </p:nvSpPr>
        <p:spPr>
          <a:xfrm>
            <a:off x="438150" y="2038350"/>
            <a:ext cx="5972176" cy="2862322"/>
          </a:xfrm>
          <a:prstGeom prst="rect">
            <a:avLst/>
          </a:prstGeom>
        </p:spPr>
        <p:txBody>
          <a:bodyPr wrap="square">
            <a:spAutoFit/>
          </a:bodyPr>
          <a:lstStyle/>
          <a:p>
            <a:r>
              <a:rPr lang="en-US" sz="1200" b="1" dirty="0">
                <a:latin typeface="Courier New" panose="02070309020205020404" pitchFamily="49" charset="0"/>
                <a:cs typeface="Courier New" panose="02070309020205020404" pitchFamily="49" charset="0"/>
              </a:rPr>
              <a:t>&lt;p&gt;Our company is conducting a survey. Please answer the</a:t>
            </a:r>
          </a:p>
          <a:p>
            <a:r>
              <a:rPr lang="en-US" sz="1200" b="1" dirty="0">
                <a:latin typeface="Courier New" panose="02070309020205020404" pitchFamily="49" charset="0"/>
                <a:cs typeface="Courier New" panose="02070309020205020404" pitchFamily="49" charset="0"/>
              </a:rPr>
              <a:t>   question below.&lt;/p&gt;</a:t>
            </a:r>
          </a:p>
          <a:p>
            <a:r>
              <a:rPr lang="en-US" sz="1200" b="1" dirty="0">
                <a:latin typeface="Courier New" panose="02070309020205020404" pitchFamily="49" charset="0"/>
                <a:cs typeface="Courier New" panose="02070309020205020404" pitchFamily="49" charset="0"/>
              </a:rPr>
              <a:t>&lt;label for="link"&gt;What is your preferred search engine:</a:t>
            </a:r>
          </a:p>
          <a:p>
            <a:r>
              <a:rPr lang="en-US" sz="1200" b="1" dirty="0">
                <a:latin typeface="Courier New" panose="02070309020205020404" pitchFamily="49" charset="0"/>
                <a:cs typeface="Courier New" panose="02070309020205020404" pitchFamily="49" charset="0"/>
              </a:rPr>
              <a:t>&lt;/label&gt;</a:t>
            </a:r>
          </a:p>
          <a:p>
            <a:r>
              <a:rPr lang="en-US" sz="1200" b="1" dirty="0">
                <a:latin typeface="Courier New" panose="02070309020205020404" pitchFamily="49" charset="0"/>
                <a:cs typeface="Courier New" panose="02070309020205020404" pitchFamily="49" charset="0"/>
              </a:rPr>
              <a:t>&lt;input type="</a:t>
            </a:r>
            <a:r>
              <a:rPr lang="en-US" sz="1200" b="1" dirty="0" err="1">
                <a:latin typeface="Courier New" panose="02070309020205020404" pitchFamily="49" charset="0"/>
                <a:cs typeface="Courier New" panose="02070309020205020404" pitchFamily="49" charset="0"/>
              </a:rPr>
              <a:t>url</a:t>
            </a:r>
            <a:r>
              <a:rPr lang="en-US" sz="1200" b="1" dirty="0">
                <a:latin typeface="Courier New" panose="02070309020205020404" pitchFamily="49" charset="0"/>
                <a:cs typeface="Courier New" panose="02070309020205020404" pitchFamily="49" charset="0"/>
              </a:rPr>
              <a:t>" name="link" id="link" list="links"&gt;</a:t>
            </a:r>
          </a:p>
          <a:p>
            <a:r>
              <a:rPr lang="en-US" sz="1200" b="1" dirty="0">
                <a:latin typeface="Courier New" panose="02070309020205020404" pitchFamily="49" charset="0"/>
                <a:cs typeface="Courier New" panose="02070309020205020404" pitchFamily="49" charset="0"/>
              </a:rPr>
              <a:t>&lt;</a:t>
            </a:r>
            <a:r>
              <a:rPr lang="en-US" sz="1200" b="1" dirty="0" err="1">
                <a:latin typeface="Courier New" panose="02070309020205020404" pitchFamily="49" charset="0"/>
                <a:cs typeface="Courier New" panose="02070309020205020404" pitchFamily="49" charset="0"/>
              </a:rPr>
              <a:t>datalist</a:t>
            </a:r>
            <a:r>
              <a:rPr lang="en-US" sz="1200" b="1" dirty="0">
                <a:latin typeface="Courier New" panose="02070309020205020404" pitchFamily="49" charset="0"/>
                <a:cs typeface="Courier New" panose="02070309020205020404" pitchFamily="49" charset="0"/>
              </a:rPr>
              <a:t> id="links"&gt;</a:t>
            </a:r>
          </a:p>
          <a:p>
            <a:r>
              <a:rPr lang="en-US" sz="1200" b="1" dirty="0">
                <a:latin typeface="Courier New" panose="02070309020205020404" pitchFamily="49" charset="0"/>
                <a:cs typeface="Courier New" panose="02070309020205020404" pitchFamily="49" charset="0"/>
              </a:rPr>
              <a:t>    &lt;option value="http://www.google.com/"</a:t>
            </a:r>
          </a:p>
          <a:p>
            <a:r>
              <a:rPr lang="en-US" sz="1200" b="1" dirty="0">
                <a:latin typeface="Courier New" panose="02070309020205020404" pitchFamily="49" charset="0"/>
                <a:cs typeface="Courier New" panose="02070309020205020404" pitchFamily="49" charset="0"/>
              </a:rPr>
              <a:t>            label="Google"&gt;</a:t>
            </a:r>
          </a:p>
          <a:p>
            <a:r>
              <a:rPr lang="en-US" sz="1200" b="1" dirty="0">
                <a:latin typeface="Courier New" panose="02070309020205020404" pitchFamily="49" charset="0"/>
                <a:cs typeface="Courier New" panose="02070309020205020404" pitchFamily="49" charset="0"/>
              </a:rPr>
              <a:t>    &lt;option value="http://www.yahoo.com/" label="Yahoo"&gt;</a:t>
            </a:r>
          </a:p>
          <a:p>
            <a:r>
              <a:rPr lang="en-US" sz="1200" b="1" dirty="0">
                <a:latin typeface="Courier New" panose="02070309020205020404" pitchFamily="49" charset="0"/>
                <a:cs typeface="Courier New" panose="02070309020205020404" pitchFamily="49" charset="0"/>
              </a:rPr>
              <a:t>    &lt;option value="http://www.bing.com/" label="Bing"&gt;</a:t>
            </a:r>
          </a:p>
          <a:p>
            <a:r>
              <a:rPr lang="en-US" sz="1200" b="1" dirty="0">
                <a:latin typeface="Courier New" panose="02070309020205020404" pitchFamily="49" charset="0"/>
                <a:cs typeface="Courier New" panose="02070309020205020404" pitchFamily="49" charset="0"/>
              </a:rPr>
              <a:t>    &lt;option value="http://www.dogpile.com/"</a:t>
            </a:r>
          </a:p>
          <a:p>
            <a:r>
              <a:rPr lang="en-US" sz="1200" b="1" dirty="0">
                <a:latin typeface="Courier New" panose="02070309020205020404" pitchFamily="49" charset="0"/>
                <a:cs typeface="Courier New" panose="02070309020205020404" pitchFamily="49" charset="0"/>
              </a:rPr>
              <a:t>            label="Dogpile"&gt;</a:t>
            </a:r>
          </a:p>
          <a:p>
            <a:r>
              <a:rPr lang="en-US" sz="1200" b="1" dirty="0">
                <a:latin typeface="Courier New" panose="02070309020205020404" pitchFamily="49" charset="0"/>
                <a:cs typeface="Courier New" panose="02070309020205020404" pitchFamily="49" charset="0"/>
              </a:rPr>
              <a:t>&lt;/</a:t>
            </a:r>
            <a:r>
              <a:rPr lang="en-US" sz="1200" b="1" dirty="0" err="1">
                <a:latin typeface="Courier New" panose="02070309020205020404" pitchFamily="49" charset="0"/>
                <a:cs typeface="Courier New" panose="02070309020205020404" pitchFamily="49" charset="0"/>
              </a:rPr>
              <a:t>datalist</a:t>
            </a:r>
            <a:r>
              <a:rPr lang="en-US" sz="1200" b="1" dirty="0">
                <a:latin typeface="Courier New" panose="02070309020205020404" pitchFamily="49" charset="0"/>
                <a:cs typeface="Courier New" panose="02070309020205020404" pitchFamily="49" charset="0"/>
              </a:rPr>
              <a:t>&gt;</a:t>
            </a:r>
          </a:p>
          <a:p>
            <a:r>
              <a:rPr lang="en-US" sz="1200" b="1" dirty="0">
                <a:latin typeface="Courier New" panose="02070309020205020404" pitchFamily="49" charset="0"/>
                <a:cs typeface="Courier New" panose="02070309020205020404" pitchFamily="49" charset="0"/>
              </a:rPr>
              <a:t>&lt;</a:t>
            </a:r>
            <a:r>
              <a:rPr lang="en-US" sz="1200" b="1" dirty="0" err="1">
                <a:latin typeface="Courier New" panose="02070309020205020404" pitchFamily="49" charset="0"/>
                <a:cs typeface="Courier New" panose="02070309020205020404" pitchFamily="49" charset="0"/>
              </a:rPr>
              <a:t>br</a:t>
            </a:r>
            <a:r>
              <a:rPr lang="en-US" sz="1200" b="1" dirty="0">
                <a:latin typeface="Courier New" panose="02070309020205020404" pitchFamily="49" charset="0"/>
                <a:cs typeface="Courier New" panose="02070309020205020404" pitchFamily="49" charset="0"/>
              </a:rPr>
              <a:t>&gt;&lt;</a:t>
            </a:r>
            <a:r>
              <a:rPr lang="en-US" sz="1200" b="1" dirty="0" err="1">
                <a:latin typeface="Courier New" panose="02070309020205020404" pitchFamily="49" charset="0"/>
                <a:cs typeface="Courier New" panose="02070309020205020404" pitchFamily="49" charset="0"/>
              </a:rPr>
              <a:t>br</a:t>
            </a:r>
            <a:r>
              <a:rPr lang="en-US" sz="1200" b="1" dirty="0">
                <a:latin typeface="Courier New" panose="02070309020205020404" pitchFamily="49" charset="0"/>
                <a:cs typeface="Courier New" panose="02070309020205020404" pitchFamily="49" charset="0"/>
              </a:rPr>
              <a:t>&gt;</a:t>
            </a:r>
          </a:p>
          <a:p>
            <a:r>
              <a:rPr lang="en-US" sz="1200" b="1" dirty="0">
                <a:latin typeface="Courier New" panose="02070309020205020404" pitchFamily="49" charset="0"/>
                <a:cs typeface="Courier New" panose="02070309020205020404" pitchFamily="49" charset="0"/>
              </a:rPr>
              <a:t>&lt;input type="submit" name="submit" value="Submit Survey"&gt;</a:t>
            </a:r>
          </a:p>
        </p:txBody>
      </p:sp>
      <p:sp>
        <p:nvSpPr>
          <p:cNvPr id="10" name="Rounded Rectangle 9">
            <a:hlinkClick r:id="rId3"/>
          </p:cNvPr>
          <p:cNvSpPr/>
          <p:nvPr/>
        </p:nvSpPr>
        <p:spPr>
          <a:xfrm>
            <a:off x="6402591" y="4306204"/>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3" name="Date Placeholder 2"/>
          <p:cNvSpPr>
            <a:spLocks noGrp="1"/>
          </p:cNvSpPr>
          <p:nvPr>
            <p:ph type="dt" sz="half" idx="10"/>
          </p:nvPr>
        </p:nvSpPr>
        <p:spPr/>
        <p:txBody>
          <a:bodyPr/>
          <a:lstStyle/>
          <a:p>
            <a:fld id="{331E5CA8-BBB0-4110-8886-4A05CEE10C45}" type="datetime1">
              <a:rPr lang="en-US" smtClean="0"/>
              <a:t>1/22/2019</a:t>
            </a:fld>
            <a:endParaRPr lang="en-US"/>
          </a:p>
        </p:txBody>
      </p:sp>
      <p:sp>
        <p:nvSpPr>
          <p:cNvPr id="5" name="Footer Placeholder 4"/>
          <p:cNvSpPr>
            <a:spLocks noGrp="1"/>
          </p:cNvSpPr>
          <p:nvPr>
            <p:ph type="ftr" sz="quarter" idx="11"/>
          </p:nvPr>
        </p:nvSpPr>
        <p:spPr/>
        <p:txBody>
          <a:bodyPr/>
          <a:lstStyle/>
          <a:p>
            <a:r>
              <a:rPr lang="en-US"/>
              <a:t>Copyright © 2007 - 2019 Carl M. Burnett</a:t>
            </a:r>
          </a:p>
        </p:txBody>
      </p:sp>
      <p:sp>
        <p:nvSpPr>
          <p:cNvPr id="7" name="Slide Number Placeholder 6"/>
          <p:cNvSpPr>
            <a:spLocks noGrp="1"/>
          </p:cNvSpPr>
          <p:nvPr>
            <p:ph type="sldNum" sz="quarter" idx="12"/>
          </p:nvPr>
        </p:nvSpPr>
        <p:spPr/>
        <p:txBody>
          <a:bodyPr/>
          <a:lstStyle/>
          <a:p>
            <a:fld id="{3D46CBA2-ECE5-4BE9-B546-6761E0E67089}" type="slidenum">
              <a:rPr lang="en-US" smtClean="0"/>
              <a:t>54</a:t>
            </a:fld>
            <a:endParaRPr lang="en-US"/>
          </a:p>
        </p:txBody>
      </p:sp>
    </p:spTree>
    <p:extLst>
      <p:ext uri="{BB962C8B-B14F-4D97-AF65-F5344CB8AC3E}">
        <p14:creationId xmlns:p14="http://schemas.microsoft.com/office/powerpoint/2010/main" val="128311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42938"/>
            <a:ext cx="8343901" cy="471488"/>
          </a:xfrm>
        </p:spPr>
        <p:txBody>
          <a:bodyPr>
            <a:noAutofit/>
          </a:bodyPr>
          <a:lstStyle/>
          <a:p>
            <a:r>
              <a:rPr lang="en-US" sz="3200" b="1" dirty="0">
                <a:effectLst>
                  <a:outerShdw blurRad="38100" dist="38100" dir="2700000" algn="tl">
                    <a:srgbClr val="000000">
                      <a:alpha val="43137"/>
                    </a:srgbClr>
                  </a:outerShdw>
                </a:effectLst>
              </a:rPr>
              <a:t>The type attribute for email, </a:t>
            </a:r>
            <a:r>
              <a:rPr lang="en-US" sz="3200" b="1" dirty="0" err="1">
                <a:effectLst>
                  <a:outerShdw blurRad="38100" dist="38100" dir="2700000" algn="tl">
                    <a:srgbClr val="000000">
                      <a:alpha val="43137"/>
                    </a:srgbClr>
                  </a:outerShdw>
                </a:effectLst>
              </a:rPr>
              <a:t>url</a:t>
            </a:r>
            <a:r>
              <a:rPr lang="en-US" sz="3200" b="1" dirty="0">
                <a:effectLst>
                  <a:outerShdw blurRad="38100" dist="38100" dir="2700000" algn="tl">
                    <a:srgbClr val="000000">
                      <a:alpha val="43137"/>
                    </a:srgbClr>
                  </a:outerShdw>
                </a:effectLst>
              </a:rPr>
              <a:t>, and </a:t>
            </a:r>
            <a:r>
              <a:rPr lang="en-US" sz="3200" b="1" dirty="0" err="1">
                <a:effectLst>
                  <a:outerShdw blurRad="38100" dist="38100" dir="2700000" algn="tl">
                    <a:srgbClr val="000000">
                      <a:alpha val="43137"/>
                    </a:srgbClr>
                  </a:outerShdw>
                </a:effectLst>
              </a:rPr>
              <a:t>tel</a:t>
            </a:r>
            <a:r>
              <a:rPr lang="en-US" sz="3200" b="1" dirty="0">
                <a:effectLst>
                  <a:outerShdw blurRad="38100" dist="38100" dir="2700000" algn="tl">
                    <a:srgbClr val="000000">
                      <a:alpha val="43137"/>
                    </a:srgbClr>
                  </a:outerShdw>
                </a:effectLst>
              </a:rPr>
              <a:t> controls</a:t>
            </a:r>
          </a:p>
        </p:txBody>
      </p:sp>
      <p:graphicFrame>
        <p:nvGraphicFramePr>
          <p:cNvPr id="6" name="Content Placeholder 3"/>
          <p:cNvGraphicFramePr>
            <a:graphicFrameLocks/>
          </p:cNvGraphicFramePr>
          <p:nvPr>
            <p:extLst/>
          </p:nvPr>
        </p:nvGraphicFramePr>
        <p:xfrm>
          <a:off x="419588" y="1149288"/>
          <a:ext cx="8304824" cy="1133856"/>
        </p:xfrm>
        <a:graphic>
          <a:graphicData uri="http://schemas.openxmlformats.org/drawingml/2006/table">
            <a:tbl>
              <a:tblPr firstRow="1" bandRow="1">
                <a:tableStyleId>{93296810-A885-4BE3-A3E7-6D5BEEA58F35}</a:tableStyleId>
              </a:tblPr>
              <a:tblGrid>
                <a:gridCol w="1294912">
                  <a:extLst>
                    <a:ext uri="{9D8B030D-6E8A-4147-A177-3AD203B41FA5}">
                      <a16:colId xmlns:a16="http://schemas.microsoft.com/office/drawing/2014/main" val="20000"/>
                    </a:ext>
                  </a:extLst>
                </a:gridCol>
                <a:gridCol w="7009912">
                  <a:extLst>
                    <a:ext uri="{9D8B030D-6E8A-4147-A177-3AD203B41FA5}">
                      <a16:colId xmlns:a16="http://schemas.microsoft.com/office/drawing/2014/main" val="20001"/>
                    </a:ext>
                  </a:extLst>
                </a:gridCol>
              </a:tblGrid>
              <a:tr h="278130">
                <a:tc>
                  <a:txBody>
                    <a:bodyPr/>
                    <a:lstStyle/>
                    <a:p>
                      <a:r>
                        <a:rPr lang="en-US" sz="1400" dirty="0">
                          <a:solidFill>
                            <a:schemeClr val="tx1"/>
                          </a:solidFill>
                          <a:latin typeface="+mj-lt"/>
                        </a:rPr>
                        <a:t>Attributes</a:t>
                      </a:r>
                    </a:p>
                  </a:txBody>
                  <a:tcPr marT="34290" marB="34290"/>
                </a:tc>
                <a:tc>
                  <a:txBody>
                    <a:bodyPr/>
                    <a:lstStyle/>
                    <a:p>
                      <a:r>
                        <a:rPr lang="en-US" sz="1400" dirty="0">
                          <a:solidFill>
                            <a:schemeClr val="tx1"/>
                          </a:solidFill>
                          <a:latin typeface="+mj-lt"/>
                        </a:rPr>
                        <a:t>Descriptions</a:t>
                      </a:r>
                    </a:p>
                  </a:txBody>
                  <a:tcPr marT="34290" marB="34290"/>
                </a:tc>
                <a:extLst>
                  <a:ext uri="{0D108BD9-81ED-4DB2-BD59-A6C34878D82A}">
                    <a16:rowId xmlns:a16="http://schemas.microsoft.com/office/drawing/2014/main" val="10000"/>
                  </a:ext>
                </a:extLst>
              </a:tr>
              <a:tr h="288036">
                <a:tc>
                  <a:txBody>
                    <a:bodyPr/>
                    <a:lstStyle/>
                    <a:p>
                      <a:pPr lvl="0"/>
                      <a:r>
                        <a:rPr lang="en-US" sz="1400" dirty="0">
                          <a:latin typeface="+mj-lt"/>
                        </a:rPr>
                        <a:t>email</a:t>
                      </a:r>
                    </a:p>
                  </a:txBody>
                  <a:tcPr marT="34290" marB="34290"/>
                </a:tc>
                <a:tc>
                  <a:txBody>
                    <a:bodyPr/>
                    <a:lstStyle/>
                    <a:p>
                      <a:r>
                        <a:rPr lang="en-US" sz="1400" dirty="0">
                          <a:latin typeface="+mj-lt"/>
                        </a:rPr>
                        <a:t>A control</a:t>
                      </a:r>
                      <a:r>
                        <a:rPr lang="en-US" sz="1400" baseline="0" dirty="0">
                          <a:latin typeface="+mj-lt"/>
                        </a:rPr>
                        <a:t> for </a:t>
                      </a:r>
                      <a:r>
                        <a:rPr lang="en-US" sz="1400" baseline="0" dirty="0" err="1">
                          <a:latin typeface="+mj-lt"/>
                        </a:rPr>
                        <a:t>receiveing</a:t>
                      </a:r>
                      <a:r>
                        <a:rPr lang="en-US" sz="1400" baseline="0" dirty="0">
                          <a:latin typeface="+mj-lt"/>
                        </a:rPr>
                        <a:t> email address (Implies Validation)</a:t>
                      </a:r>
                      <a:endParaRPr lang="en-US" sz="1400" dirty="0">
                        <a:latin typeface="+mj-lt"/>
                      </a:endParaRPr>
                    </a:p>
                  </a:txBody>
                  <a:tcPr marT="34290" marB="34290"/>
                </a:tc>
                <a:extLst>
                  <a:ext uri="{0D108BD9-81ED-4DB2-BD59-A6C34878D82A}">
                    <a16:rowId xmlns:a16="http://schemas.microsoft.com/office/drawing/2014/main" val="10001"/>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err="1">
                          <a:latin typeface="+mj-lt"/>
                        </a:rPr>
                        <a:t>url</a:t>
                      </a:r>
                      <a:endParaRPr lang="en-US" sz="1300" dirty="0">
                        <a:latin typeface="+mj-lt"/>
                      </a:endParaRPr>
                    </a:p>
                  </a:txBody>
                  <a:tcPr marT="34290" marB="34290"/>
                </a:tc>
                <a:tc>
                  <a:txBody>
                    <a:bodyPr/>
                    <a:lstStyle/>
                    <a:p>
                      <a:r>
                        <a:rPr lang="en-US" sz="1400" dirty="0">
                          <a:latin typeface="+mj-lt"/>
                        </a:rPr>
                        <a:t>A control for</a:t>
                      </a:r>
                      <a:r>
                        <a:rPr lang="en-US" sz="1400" baseline="0" dirty="0">
                          <a:latin typeface="+mj-lt"/>
                        </a:rPr>
                        <a:t> receiving a URL (Implies Validation)</a:t>
                      </a:r>
                      <a:endParaRPr lang="en-US" sz="1400" dirty="0">
                        <a:latin typeface="+mj-lt"/>
                      </a:endParaRPr>
                    </a:p>
                  </a:txBody>
                  <a:tcPr marT="34290" marB="34290"/>
                </a:tc>
                <a:extLst>
                  <a:ext uri="{0D108BD9-81ED-4DB2-BD59-A6C34878D82A}">
                    <a16:rowId xmlns:a16="http://schemas.microsoft.com/office/drawing/2014/main" val="10002"/>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err="1">
                          <a:latin typeface="+mj-lt"/>
                        </a:rPr>
                        <a:t>tel</a:t>
                      </a:r>
                      <a:endParaRPr lang="en-US" sz="1300" dirty="0">
                        <a:latin typeface="+mj-lt"/>
                      </a:endParaRPr>
                    </a:p>
                  </a:txBody>
                  <a:tcPr marT="34290" marB="34290"/>
                </a:tc>
                <a:tc>
                  <a:txBody>
                    <a:bodyPr/>
                    <a:lstStyle/>
                    <a:p>
                      <a:r>
                        <a:rPr lang="en-US" sz="1400" dirty="0">
                          <a:latin typeface="+mj-lt"/>
                        </a:rPr>
                        <a:t>A control for receiving a telephone number </a:t>
                      </a:r>
                      <a:r>
                        <a:rPr lang="en-US" sz="1400" baseline="0" dirty="0">
                          <a:latin typeface="+mj-lt"/>
                        </a:rPr>
                        <a:t>(Does not Imply Validation)</a:t>
                      </a:r>
                      <a:endParaRPr lang="en-US" sz="1400" dirty="0">
                        <a:latin typeface="+mj-lt"/>
                      </a:endParaRPr>
                    </a:p>
                  </a:txBody>
                  <a:tcPr marT="34290" marB="34290"/>
                </a:tc>
                <a:extLst>
                  <a:ext uri="{0D108BD9-81ED-4DB2-BD59-A6C34878D82A}">
                    <a16:rowId xmlns:a16="http://schemas.microsoft.com/office/drawing/2014/main" val="10003"/>
                  </a:ext>
                </a:extLst>
              </a:tr>
            </a:tbl>
          </a:graphicData>
        </a:graphic>
      </p:graphicFrame>
      <p:sp>
        <p:nvSpPr>
          <p:cNvPr id="4" name="Rectangle 3"/>
          <p:cNvSpPr/>
          <p:nvPr/>
        </p:nvSpPr>
        <p:spPr>
          <a:xfrm>
            <a:off x="419100" y="2326068"/>
            <a:ext cx="4629150" cy="2631490"/>
          </a:xfrm>
          <a:prstGeom prst="rect">
            <a:avLst/>
          </a:prstGeom>
        </p:spPr>
        <p:txBody>
          <a:bodyPr wrap="square">
            <a:spAutoFit/>
          </a:bodyPr>
          <a:lstStyle/>
          <a:p>
            <a:r>
              <a:rPr lang="en-US" sz="1100" b="1" dirty="0">
                <a:latin typeface="Courier New" panose="02070309020205020404" pitchFamily="49" charset="0"/>
                <a:cs typeface="Courier New" panose="02070309020205020404" pitchFamily="49" charset="0"/>
              </a:rPr>
              <a:t>&lt;form name="</a:t>
            </a:r>
            <a:r>
              <a:rPr lang="en-US" sz="1100" b="1" dirty="0" err="1">
                <a:latin typeface="Courier New" panose="02070309020205020404" pitchFamily="49" charset="0"/>
                <a:cs typeface="Courier New" panose="02070309020205020404" pitchFamily="49" charset="0"/>
              </a:rPr>
              <a:t>email_form</a:t>
            </a:r>
            <a:r>
              <a:rPr lang="en-US" sz="1100" b="1" dirty="0">
                <a:latin typeface="Courier New" panose="02070309020205020404" pitchFamily="49" charset="0"/>
                <a:cs typeface="Courier New" panose="02070309020205020404" pitchFamily="49" charset="0"/>
              </a:rPr>
              <a:t>" action="</a:t>
            </a:r>
            <a:r>
              <a:rPr lang="en-US" sz="1100" b="1" dirty="0" err="1">
                <a:latin typeface="Courier New" panose="02070309020205020404" pitchFamily="49" charset="0"/>
                <a:cs typeface="Courier New" panose="02070309020205020404" pitchFamily="49" charset="0"/>
              </a:rPr>
              <a:t>survey.php</a:t>
            </a:r>
            <a:r>
              <a:rPr lang="en-US" sz="1100" b="1" dirty="0">
                <a:latin typeface="Courier New" panose="02070309020205020404" pitchFamily="49" charset="0"/>
                <a:cs typeface="Courier New" panose="02070309020205020404" pitchFamily="49" charset="0"/>
              </a:rPr>
              <a:t>" </a:t>
            </a:r>
          </a:p>
          <a:p>
            <a:r>
              <a:rPr lang="en-US" sz="1100" b="1" dirty="0">
                <a:latin typeface="Courier New" panose="02070309020205020404" pitchFamily="49" charset="0"/>
                <a:cs typeface="Courier New" panose="02070309020205020404" pitchFamily="49" charset="0"/>
              </a:rPr>
              <a:t>      method="post"&gt;</a:t>
            </a:r>
          </a:p>
          <a:p>
            <a:r>
              <a:rPr lang="en-US" sz="1100" b="1" dirty="0">
                <a:latin typeface="Courier New" panose="02070309020205020404" pitchFamily="49" charset="0"/>
                <a:cs typeface="Courier New" panose="02070309020205020404" pitchFamily="49" charset="0"/>
              </a:rPr>
              <a:t>    &lt;h3&gt;Your information:&lt;/h3&gt;</a:t>
            </a:r>
          </a:p>
          <a:p>
            <a:r>
              <a:rPr lang="en-US" sz="1100" b="1" dirty="0">
                <a:latin typeface="Courier New" panose="02070309020205020404" pitchFamily="49" charset="0"/>
                <a:cs typeface="Courier New" panose="02070309020205020404" pitchFamily="49" charset="0"/>
              </a:rPr>
              <a:t>    &lt;label for="email"&gt;Your email address:&lt;/label&gt;</a:t>
            </a:r>
          </a:p>
          <a:p>
            <a:r>
              <a:rPr lang="en-US" sz="1100" b="1" dirty="0">
                <a:latin typeface="Courier New" panose="02070309020205020404" pitchFamily="49" charset="0"/>
                <a:cs typeface="Courier New" panose="02070309020205020404" pitchFamily="49" charset="0"/>
              </a:rPr>
              <a:t>    &lt;input type="email" name="email" id="email" </a:t>
            </a:r>
          </a:p>
          <a:p>
            <a:r>
              <a:rPr lang="en-US" sz="1100" b="1" dirty="0">
                <a:latin typeface="Courier New" panose="02070309020205020404" pitchFamily="49" charset="0"/>
                <a:cs typeface="Courier New" panose="02070309020205020404" pitchFamily="49" charset="0"/>
              </a:rPr>
              <a:t>           required&gt;&lt;</a:t>
            </a:r>
            <a:r>
              <a:rPr lang="en-US" sz="1100" b="1" dirty="0" err="1">
                <a:latin typeface="Courier New" panose="02070309020205020404" pitchFamily="49" charset="0"/>
                <a:cs typeface="Courier New" panose="02070309020205020404" pitchFamily="49" charset="0"/>
              </a:rPr>
              <a:t>br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    &lt;label for="link"&gt;Your web site:&lt;/label&gt;</a:t>
            </a:r>
          </a:p>
          <a:p>
            <a:r>
              <a:rPr lang="en-US" sz="1100" b="1" dirty="0">
                <a:latin typeface="Courier New" panose="02070309020205020404" pitchFamily="49" charset="0"/>
                <a:cs typeface="Courier New" panose="02070309020205020404" pitchFamily="49" charset="0"/>
              </a:rPr>
              <a:t>    &lt;input type="</a:t>
            </a:r>
            <a:r>
              <a:rPr lang="en-US" sz="1100" b="1" dirty="0" err="1">
                <a:latin typeface="Courier New" panose="02070309020205020404" pitchFamily="49" charset="0"/>
                <a:cs typeface="Courier New" panose="02070309020205020404" pitchFamily="49" charset="0"/>
              </a:rPr>
              <a:t>url</a:t>
            </a:r>
            <a:r>
              <a:rPr lang="en-US" sz="1100" b="1" dirty="0">
                <a:latin typeface="Courier New" panose="02070309020205020404" pitchFamily="49" charset="0"/>
                <a:cs typeface="Courier New" panose="02070309020205020404" pitchFamily="49" charset="0"/>
              </a:rPr>
              <a:t>" name="link" id="link" </a:t>
            </a:r>
          </a:p>
          <a:p>
            <a:r>
              <a:rPr lang="en-US" sz="1100" b="1" dirty="0">
                <a:latin typeface="Courier New" panose="02070309020205020404" pitchFamily="49" charset="0"/>
                <a:cs typeface="Courier New" panose="02070309020205020404" pitchFamily="49" charset="0"/>
              </a:rPr>
              <a:t>           list="links"&gt;&lt;</a:t>
            </a:r>
            <a:r>
              <a:rPr lang="en-US" sz="1100" b="1" dirty="0" err="1">
                <a:latin typeface="Courier New" panose="02070309020205020404" pitchFamily="49" charset="0"/>
                <a:cs typeface="Courier New" panose="02070309020205020404" pitchFamily="49" charset="0"/>
              </a:rPr>
              <a:t>br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    &lt;label for="phone"&gt;Your phone number:&lt;/label&gt;</a:t>
            </a:r>
          </a:p>
          <a:p>
            <a:r>
              <a:rPr lang="en-US" sz="1100" b="1" dirty="0">
                <a:latin typeface="Courier New" panose="02070309020205020404" pitchFamily="49" charset="0"/>
                <a:cs typeface="Courier New" panose="02070309020205020404" pitchFamily="49" charset="0"/>
              </a:rPr>
              <a:t>    &lt;input type="</a:t>
            </a:r>
            <a:r>
              <a:rPr lang="en-US" sz="1100" b="1" dirty="0" err="1">
                <a:latin typeface="Courier New" panose="02070309020205020404" pitchFamily="49" charset="0"/>
                <a:cs typeface="Courier New" panose="02070309020205020404" pitchFamily="49" charset="0"/>
              </a:rPr>
              <a:t>tel</a:t>
            </a:r>
            <a:r>
              <a:rPr lang="en-US" sz="1100" b="1" dirty="0">
                <a:latin typeface="Courier New" panose="02070309020205020404" pitchFamily="49" charset="0"/>
                <a:cs typeface="Courier New" panose="02070309020205020404" pitchFamily="49" charset="0"/>
              </a:rPr>
              <a:t>" name="phone" id="phone" </a:t>
            </a:r>
          </a:p>
          <a:p>
            <a:r>
              <a:rPr lang="en-US" sz="1100" b="1" dirty="0">
                <a:latin typeface="Courier New" panose="02070309020205020404" pitchFamily="49" charset="0"/>
                <a:cs typeface="Courier New" panose="02070309020205020404" pitchFamily="49" charset="0"/>
              </a:rPr>
              <a:t>           required&gt;&lt;</a:t>
            </a:r>
            <a:r>
              <a:rPr lang="en-US" sz="1100" b="1" dirty="0" err="1">
                <a:latin typeface="Courier New" panose="02070309020205020404" pitchFamily="49" charset="0"/>
                <a:cs typeface="Courier New" panose="02070309020205020404" pitchFamily="49" charset="0"/>
              </a:rPr>
              <a:t>br</a:t>
            </a:r>
            <a:r>
              <a:rPr lang="en-US" sz="1100" b="1" dirty="0">
                <a:latin typeface="Courier New" panose="02070309020205020404" pitchFamily="49" charset="0"/>
                <a:cs typeface="Courier New" panose="02070309020205020404" pitchFamily="49" charset="0"/>
              </a:rPr>
              <a:t>&gt;&lt;</a:t>
            </a:r>
            <a:r>
              <a:rPr lang="en-US" sz="1100" b="1" dirty="0" err="1">
                <a:latin typeface="Courier New" panose="02070309020205020404" pitchFamily="49" charset="0"/>
                <a:cs typeface="Courier New" panose="02070309020205020404" pitchFamily="49" charset="0"/>
              </a:rPr>
              <a:t>br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    &lt;input type="submit" name="submit"</a:t>
            </a:r>
          </a:p>
          <a:p>
            <a:r>
              <a:rPr lang="en-US" sz="1100" b="1" dirty="0">
                <a:latin typeface="Courier New" panose="02070309020205020404" pitchFamily="49" charset="0"/>
                <a:cs typeface="Courier New" panose="02070309020205020404" pitchFamily="49" charset="0"/>
              </a:rPr>
              <a:t>           value="Submit Survey"&gt;</a:t>
            </a:r>
          </a:p>
          <a:p>
            <a:r>
              <a:rPr lang="en-US" sz="1100" b="1" dirty="0">
                <a:latin typeface="Courier New" panose="02070309020205020404" pitchFamily="49" charset="0"/>
                <a:cs typeface="Courier New" panose="02070309020205020404" pitchFamily="49" charset="0"/>
              </a:rPr>
              <a:t>&lt;/form&gt;</a:t>
            </a:r>
          </a:p>
        </p:txBody>
      </p:sp>
      <p:sp>
        <p:nvSpPr>
          <p:cNvPr id="10" name="Rounded Rectangle 9">
            <a:hlinkClick r:id="rId3"/>
          </p:cNvPr>
          <p:cNvSpPr/>
          <p:nvPr/>
        </p:nvSpPr>
        <p:spPr>
          <a:xfrm>
            <a:off x="6461046" y="4306204"/>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3" name="Date Placeholder 2"/>
          <p:cNvSpPr>
            <a:spLocks noGrp="1"/>
          </p:cNvSpPr>
          <p:nvPr>
            <p:ph type="dt" sz="half" idx="10"/>
          </p:nvPr>
        </p:nvSpPr>
        <p:spPr/>
        <p:txBody>
          <a:bodyPr/>
          <a:lstStyle/>
          <a:p>
            <a:fld id="{FF68F9AB-2841-4B9A-9894-A7DE21547086}" type="datetime1">
              <a:rPr lang="en-US" smtClean="0"/>
              <a:t>1/22/2019</a:t>
            </a:fld>
            <a:endParaRPr lang="en-US"/>
          </a:p>
        </p:txBody>
      </p:sp>
      <p:sp>
        <p:nvSpPr>
          <p:cNvPr id="5" name="Footer Placeholder 4"/>
          <p:cNvSpPr>
            <a:spLocks noGrp="1"/>
          </p:cNvSpPr>
          <p:nvPr>
            <p:ph type="ftr" sz="quarter" idx="11"/>
          </p:nvPr>
        </p:nvSpPr>
        <p:spPr/>
        <p:txBody>
          <a:bodyPr/>
          <a:lstStyle/>
          <a:p>
            <a:r>
              <a:rPr lang="en-US"/>
              <a:t>Copyright © 2007 - 2019 Carl M. Burnett</a:t>
            </a:r>
          </a:p>
        </p:txBody>
      </p:sp>
      <p:sp>
        <p:nvSpPr>
          <p:cNvPr id="7" name="Slide Number Placeholder 6"/>
          <p:cNvSpPr>
            <a:spLocks noGrp="1"/>
          </p:cNvSpPr>
          <p:nvPr>
            <p:ph type="sldNum" sz="quarter" idx="12"/>
          </p:nvPr>
        </p:nvSpPr>
        <p:spPr/>
        <p:txBody>
          <a:bodyPr/>
          <a:lstStyle/>
          <a:p>
            <a:fld id="{3D46CBA2-ECE5-4BE9-B546-6761E0E67089}" type="slidenum">
              <a:rPr lang="en-US" smtClean="0"/>
              <a:t>55</a:t>
            </a:fld>
            <a:endParaRPr lang="en-US"/>
          </a:p>
        </p:txBody>
      </p:sp>
    </p:spTree>
    <p:extLst>
      <p:ext uri="{BB962C8B-B14F-4D97-AF65-F5344CB8AC3E}">
        <p14:creationId xmlns:p14="http://schemas.microsoft.com/office/powerpoint/2010/main" val="403311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7221"/>
            <a:ext cx="8305801" cy="454342"/>
          </a:xfrm>
        </p:spPr>
        <p:txBody>
          <a:bodyPr>
            <a:noAutofit/>
          </a:bodyPr>
          <a:lstStyle/>
          <a:p>
            <a:r>
              <a:rPr lang="en-US" sz="3200" b="1" dirty="0">
                <a:effectLst>
                  <a:outerShdw blurRad="38100" dist="38100" dir="2700000" algn="tl">
                    <a:srgbClr val="000000">
                      <a:alpha val="43137"/>
                    </a:srgbClr>
                  </a:outerShdw>
                </a:effectLst>
              </a:rPr>
              <a:t>Attributes for the number and range controls</a:t>
            </a:r>
          </a:p>
        </p:txBody>
      </p:sp>
      <p:graphicFrame>
        <p:nvGraphicFramePr>
          <p:cNvPr id="6" name="Content Placeholder 3"/>
          <p:cNvGraphicFramePr>
            <a:graphicFrameLocks/>
          </p:cNvGraphicFramePr>
          <p:nvPr>
            <p:extLst/>
          </p:nvPr>
        </p:nvGraphicFramePr>
        <p:xfrm>
          <a:off x="419588" y="1123570"/>
          <a:ext cx="8304824" cy="1133856"/>
        </p:xfrm>
        <a:graphic>
          <a:graphicData uri="http://schemas.openxmlformats.org/drawingml/2006/table">
            <a:tbl>
              <a:tblPr firstRow="1" bandRow="1">
                <a:tableStyleId>{93296810-A885-4BE3-A3E7-6D5BEEA58F35}</a:tableStyleId>
              </a:tblPr>
              <a:tblGrid>
                <a:gridCol w="1599712">
                  <a:extLst>
                    <a:ext uri="{9D8B030D-6E8A-4147-A177-3AD203B41FA5}">
                      <a16:colId xmlns:a16="http://schemas.microsoft.com/office/drawing/2014/main" val="20000"/>
                    </a:ext>
                  </a:extLst>
                </a:gridCol>
                <a:gridCol w="6705112">
                  <a:extLst>
                    <a:ext uri="{9D8B030D-6E8A-4147-A177-3AD203B41FA5}">
                      <a16:colId xmlns:a16="http://schemas.microsoft.com/office/drawing/2014/main" val="20001"/>
                    </a:ext>
                  </a:extLst>
                </a:gridCol>
              </a:tblGrid>
              <a:tr h="278130">
                <a:tc>
                  <a:txBody>
                    <a:bodyPr/>
                    <a:lstStyle/>
                    <a:p>
                      <a:r>
                        <a:rPr lang="en-US" sz="1400" b="1" dirty="0">
                          <a:solidFill>
                            <a:schemeClr val="tx1"/>
                          </a:solidFill>
                          <a:effectLst/>
                          <a:latin typeface="+mj-lt"/>
                        </a:rPr>
                        <a:t>Attributes</a:t>
                      </a:r>
                    </a:p>
                  </a:txBody>
                  <a:tcPr marT="34290" marB="34290"/>
                </a:tc>
                <a:tc>
                  <a:txBody>
                    <a:bodyPr/>
                    <a:lstStyle/>
                    <a:p>
                      <a:r>
                        <a:rPr lang="en-US" sz="1400" b="1" dirty="0">
                          <a:solidFill>
                            <a:schemeClr val="tx1"/>
                          </a:solidFill>
                          <a:effectLst/>
                          <a:latin typeface="+mj-lt"/>
                        </a:rPr>
                        <a:t>Descriptions</a:t>
                      </a:r>
                    </a:p>
                  </a:txBody>
                  <a:tcPr marT="34290" marB="34290"/>
                </a:tc>
                <a:extLst>
                  <a:ext uri="{0D108BD9-81ED-4DB2-BD59-A6C34878D82A}">
                    <a16:rowId xmlns:a16="http://schemas.microsoft.com/office/drawing/2014/main" val="10000"/>
                  </a:ext>
                </a:extLst>
              </a:tr>
              <a:tr h="288036">
                <a:tc>
                  <a:txBody>
                    <a:bodyPr/>
                    <a:lstStyle/>
                    <a:p>
                      <a:pPr lvl="0"/>
                      <a:r>
                        <a:rPr lang="en-US" sz="1400" b="0" dirty="0">
                          <a:effectLst/>
                          <a:latin typeface="+mj-lt"/>
                        </a:rPr>
                        <a:t>min</a:t>
                      </a:r>
                    </a:p>
                  </a:txBody>
                  <a:tcPr marT="34290" marB="34290"/>
                </a:tc>
                <a:tc>
                  <a:txBody>
                    <a:bodyPr/>
                    <a:lstStyle/>
                    <a:p>
                      <a:r>
                        <a:rPr lang="en-US" sz="1400" b="0" dirty="0">
                          <a:effectLst/>
                          <a:latin typeface="+mj-lt"/>
                        </a:rPr>
                        <a:t>Minimum</a:t>
                      </a:r>
                      <a:r>
                        <a:rPr lang="en-US" sz="1400" b="0" baseline="0" dirty="0">
                          <a:effectLst/>
                          <a:latin typeface="+mj-lt"/>
                        </a:rPr>
                        <a:t> value</a:t>
                      </a:r>
                      <a:endParaRPr lang="en-US" sz="1400" b="0" dirty="0">
                        <a:effectLst/>
                        <a:latin typeface="+mj-lt"/>
                      </a:endParaRPr>
                    </a:p>
                  </a:txBody>
                  <a:tcPr marT="34290" marB="34290"/>
                </a:tc>
                <a:extLst>
                  <a:ext uri="{0D108BD9-81ED-4DB2-BD59-A6C34878D82A}">
                    <a16:rowId xmlns:a16="http://schemas.microsoft.com/office/drawing/2014/main" val="10001"/>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dirty="0">
                          <a:effectLst/>
                          <a:latin typeface="+mj-lt"/>
                        </a:rPr>
                        <a:t>max</a:t>
                      </a:r>
                    </a:p>
                  </a:txBody>
                  <a:tcPr marT="34290" marB="34290"/>
                </a:tc>
                <a:tc>
                  <a:txBody>
                    <a:bodyPr/>
                    <a:lstStyle/>
                    <a:p>
                      <a:r>
                        <a:rPr lang="en-US" sz="1400" b="0" dirty="0">
                          <a:effectLst/>
                          <a:latin typeface="+mj-lt"/>
                        </a:rPr>
                        <a:t>Maximum value</a:t>
                      </a:r>
                    </a:p>
                  </a:txBody>
                  <a:tcPr marT="34290" marB="34290"/>
                </a:tc>
                <a:extLst>
                  <a:ext uri="{0D108BD9-81ED-4DB2-BD59-A6C34878D82A}">
                    <a16:rowId xmlns:a16="http://schemas.microsoft.com/office/drawing/2014/main" val="10002"/>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dirty="0">
                          <a:effectLst/>
                          <a:latin typeface="+mj-lt"/>
                        </a:rPr>
                        <a:t>step</a:t>
                      </a:r>
                    </a:p>
                  </a:txBody>
                  <a:tcPr marT="34290" marB="34290"/>
                </a:tc>
                <a:tc>
                  <a:txBody>
                    <a:bodyPr/>
                    <a:lstStyle/>
                    <a:p>
                      <a:r>
                        <a:rPr lang="en-US" sz="1400" b="0" dirty="0">
                          <a:effectLst/>
                          <a:latin typeface="+mj-lt"/>
                        </a:rPr>
                        <a:t>The increase and decrease by user clicks or up and down arrow keys </a:t>
                      </a:r>
                    </a:p>
                  </a:txBody>
                  <a:tcPr marT="34290" marB="34290"/>
                </a:tc>
                <a:extLst>
                  <a:ext uri="{0D108BD9-81ED-4DB2-BD59-A6C34878D82A}">
                    <a16:rowId xmlns:a16="http://schemas.microsoft.com/office/drawing/2014/main" val="10003"/>
                  </a:ext>
                </a:extLst>
              </a:tr>
            </a:tbl>
          </a:graphicData>
        </a:graphic>
      </p:graphicFrame>
      <p:sp>
        <p:nvSpPr>
          <p:cNvPr id="4" name="Rectangle 3"/>
          <p:cNvSpPr/>
          <p:nvPr/>
        </p:nvSpPr>
        <p:spPr>
          <a:xfrm>
            <a:off x="400049" y="2394648"/>
            <a:ext cx="5514977" cy="2308324"/>
          </a:xfrm>
          <a:prstGeom prst="rect">
            <a:avLst/>
          </a:prstGeom>
        </p:spPr>
        <p:txBody>
          <a:bodyPr wrap="square">
            <a:spAutoFit/>
          </a:bodyPr>
          <a:lstStyle/>
          <a:p>
            <a:r>
              <a:rPr lang="en-US" sz="1200" b="1" dirty="0">
                <a:latin typeface="Courier New" panose="02070309020205020404" pitchFamily="49" charset="0"/>
                <a:cs typeface="Courier New" panose="02070309020205020404" pitchFamily="49" charset="0"/>
              </a:rPr>
              <a:t>&lt;h3&gt;Your information:&lt;/h3&gt;</a:t>
            </a:r>
          </a:p>
          <a:p>
            <a:r>
              <a:rPr lang="en-US" sz="1200" b="1" dirty="0">
                <a:latin typeface="Courier New" panose="02070309020205020404" pitchFamily="49" charset="0"/>
                <a:cs typeface="Courier New" panose="02070309020205020404" pitchFamily="49" charset="0"/>
              </a:rPr>
              <a:t>&lt;form name="</a:t>
            </a:r>
            <a:r>
              <a:rPr lang="en-US" sz="1200" b="1" dirty="0" err="1">
                <a:latin typeface="Courier New" panose="02070309020205020404" pitchFamily="49" charset="0"/>
                <a:cs typeface="Courier New" panose="02070309020205020404" pitchFamily="49" charset="0"/>
              </a:rPr>
              <a:t>test_form</a:t>
            </a:r>
            <a:r>
              <a:rPr lang="en-US" sz="1200" b="1" dirty="0">
                <a:latin typeface="Courier New" panose="02070309020205020404" pitchFamily="49" charset="0"/>
                <a:cs typeface="Courier New" panose="02070309020205020404" pitchFamily="49" charset="0"/>
              </a:rPr>
              <a:t>" action="</a:t>
            </a:r>
            <a:r>
              <a:rPr lang="en-US" sz="1200" b="1" dirty="0" err="1">
                <a:latin typeface="Courier New" panose="02070309020205020404" pitchFamily="49" charset="0"/>
                <a:cs typeface="Courier New" panose="02070309020205020404" pitchFamily="49" charset="0"/>
              </a:rPr>
              <a:t>test.php</a:t>
            </a:r>
            <a:r>
              <a:rPr lang="en-US" sz="1200" b="1" dirty="0">
                <a:latin typeface="Courier New" panose="02070309020205020404" pitchFamily="49" charset="0"/>
                <a:cs typeface="Courier New" panose="02070309020205020404" pitchFamily="49" charset="0"/>
              </a:rPr>
              <a:t>" method="get"&gt;</a:t>
            </a:r>
          </a:p>
          <a:p>
            <a:r>
              <a:rPr lang="en-US" sz="1200" b="1" dirty="0">
                <a:latin typeface="Courier New" panose="02070309020205020404" pitchFamily="49" charset="0"/>
                <a:cs typeface="Courier New" panose="02070309020205020404" pitchFamily="49" charset="0"/>
              </a:rPr>
              <a:t>    &lt;label for="investment"&gt;Monthly investment: &lt;/label&gt;</a:t>
            </a:r>
          </a:p>
          <a:p>
            <a:r>
              <a:rPr lang="en-US" sz="1200" b="1" dirty="0">
                <a:latin typeface="Courier New" panose="02070309020205020404" pitchFamily="49" charset="0"/>
                <a:cs typeface="Courier New" panose="02070309020205020404" pitchFamily="49" charset="0"/>
              </a:rPr>
              <a:t>    &lt;input type="number" name="investment"</a:t>
            </a:r>
          </a:p>
          <a:p>
            <a:r>
              <a:rPr lang="en-US" sz="1200" b="1" dirty="0">
                <a:latin typeface="Courier New" panose="02070309020205020404" pitchFamily="49" charset="0"/>
                <a:cs typeface="Courier New" panose="02070309020205020404" pitchFamily="49" charset="0"/>
              </a:rPr>
              <a:t>           id="investment" min="100" max="1000" </a:t>
            </a:r>
          </a:p>
          <a:p>
            <a:r>
              <a:rPr lang="en-US" sz="1200" b="1" dirty="0">
                <a:latin typeface="Courier New" panose="02070309020205020404" pitchFamily="49" charset="0"/>
                <a:cs typeface="Courier New" panose="02070309020205020404" pitchFamily="49" charset="0"/>
              </a:rPr>
              <a:t>           step="100" value="300"&gt;&lt;</a:t>
            </a:r>
            <a:r>
              <a:rPr lang="en-US" sz="1200" b="1" dirty="0" err="1">
                <a:latin typeface="Courier New" panose="02070309020205020404" pitchFamily="49" charset="0"/>
                <a:cs typeface="Courier New" panose="02070309020205020404" pitchFamily="49" charset="0"/>
              </a:rPr>
              <a:t>br</a:t>
            </a:r>
            <a:r>
              <a:rPr lang="en-US" sz="1200" b="1" dirty="0">
                <a:latin typeface="Courier New" panose="02070309020205020404" pitchFamily="49" charset="0"/>
                <a:cs typeface="Courier New" panose="02070309020205020404" pitchFamily="49" charset="0"/>
              </a:rPr>
              <a:t>&gt;&lt;</a:t>
            </a:r>
            <a:r>
              <a:rPr lang="en-US" sz="1200" b="1" dirty="0" err="1">
                <a:latin typeface="Courier New" panose="02070309020205020404" pitchFamily="49" charset="0"/>
                <a:cs typeface="Courier New" panose="02070309020205020404" pitchFamily="49" charset="0"/>
              </a:rPr>
              <a:t>br</a:t>
            </a:r>
            <a:r>
              <a:rPr lang="en-US" sz="1200" b="1" dirty="0">
                <a:latin typeface="Courier New" panose="02070309020205020404" pitchFamily="49" charset="0"/>
                <a:cs typeface="Courier New" panose="02070309020205020404" pitchFamily="49" charset="0"/>
              </a:rPr>
              <a:t>&gt;</a:t>
            </a:r>
          </a:p>
          <a:p>
            <a:r>
              <a:rPr lang="en-US" sz="1200" b="1" dirty="0">
                <a:latin typeface="Courier New" panose="02070309020205020404" pitchFamily="49" charset="0"/>
                <a:cs typeface="Courier New" panose="02070309020205020404" pitchFamily="49" charset="0"/>
              </a:rPr>
              <a:t>    &lt;label for="book"&gt;Rate the book from 1 to 5: &lt;/label&gt;</a:t>
            </a:r>
          </a:p>
          <a:p>
            <a:r>
              <a:rPr lang="en-US" sz="1200" b="1" dirty="0">
                <a:latin typeface="Courier New" panose="02070309020205020404" pitchFamily="49" charset="0"/>
                <a:cs typeface="Courier New" panose="02070309020205020404" pitchFamily="49" charset="0"/>
              </a:rPr>
              <a:t>    &lt;input type="range" name="book" id="book"</a:t>
            </a:r>
          </a:p>
          <a:p>
            <a:r>
              <a:rPr lang="en-US" sz="1200" b="1" dirty="0">
                <a:latin typeface="Courier New" panose="02070309020205020404" pitchFamily="49" charset="0"/>
                <a:cs typeface="Courier New" panose="02070309020205020404" pitchFamily="49" charset="0"/>
              </a:rPr>
              <a:t>           min="1" max="5" step="1"&gt;&lt;</a:t>
            </a:r>
            <a:r>
              <a:rPr lang="en-US" sz="1200" b="1" dirty="0" err="1">
                <a:latin typeface="Courier New" panose="02070309020205020404" pitchFamily="49" charset="0"/>
                <a:cs typeface="Courier New" panose="02070309020205020404" pitchFamily="49" charset="0"/>
              </a:rPr>
              <a:t>br</a:t>
            </a:r>
            <a:r>
              <a:rPr lang="en-US" sz="1200" b="1" dirty="0">
                <a:latin typeface="Courier New" panose="02070309020205020404" pitchFamily="49" charset="0"/>
                <a:cs typeface="Courier New" panose="02070309020205020404" pitchFamily="49" charset="0"/>
              </a:rPr>
              <a:t>&gt;&lt;</a:t>
            </a:r>
            <a:r>
              <a:rPr lang="en-US" sz="1200" b="1" dirty="0" err="1">
                <a:latin typeface="Courier New" panose="02070309020205020404" pitchFamily="49" charset="0"/>
                <a:cs typeface="Courier New" panose="02070309020205020404" pitchFamily="49" charset="0"/>
              </a:rPr>
              <a:t>br</a:t>
            </a:r>
            <a:r>
              <a:rPr lang="en-US" sz="1200" b="1" dirty="0">
                <a:latin typeface="Courier New" panose="02070309020205020404" pitchFamily="49" charset="0"/>
                <a:cs typeface="Courier New" panose="02070309020205020404" pitchFamily="49" charset="0"/>
              </a:rPr>
              <a:t>&gt;</a:t>
            </a:r>
          </a:p>
          <a:p>
            <a:r>
              <a:rPr lang="en-US" sz="1200" b="1" dirty="0">
                <a:latin typeface="Courier New" panose="02070309020205020404" pitchFamily="49" charset="0"/>
                <a:cs typeface="Courier New" panose="02070309020205020404" pitchFamily="49" charset="0"/>
              </a:rPr>
              <a:t>    &lt;input type="submit" name="submit" </a:t>
            </a:r>
          </a:p>
          <a:p>
            <a:r>
              <a:rPr lang="en-US" sz="1200" b="1" dirty="0">
                <a:latin typeface="Courier New" panose="02070309020205020404" pitchFamily="49" charset="0"/>
                <a:cs typeface="Courier New" panose="02070309020205020404" pitchFamily="49" charset="0"/>
              </a:rPr>
              <a:t>           value="Submit Survey"&gt;</a:t>
            </a:r>
          </a:p>
          <a:p>
            <a:r>
              <a:rPr lang="en-US" sz="1200" b="1" dirty="0">
                <a:latin typeface="Courier New" panose="02070309020205020404" pitchFamily="49" charset="0"/>
                <a:cs typeface="Courier New" panose="02070309020205020404" pitchFamily="49" charset="0"/>
              </a:rPr>
              <a:t>&lt;/form&gt;</a:t>
            </a:r>
          </a:p>
        </p:txBody>
      </p:sp>
      <p:sp>
        <p:nvSpPr>
          <p:cNvPr id="10" name="Rounded Rectangle 9">
            <a:hlinkClick r:id="rId3"/>
          </p:cNvPr>
          <p:cNvSpPr/>
          <p:nvPr/>
        </p:nvSpPr>
        <p:spPr>
          <a:xfrm>
            <a:off x="6414967" y="4295749"/>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3" name="Date Placeholder 2"/>
          <p:cNvSpPr>
            <a:spLocks noGrp="1"/>
          </p:cNvSpPr>
          <p:nvPr>
            <p:ph type="dt" sz="half" idx="10"/>
          </p:nvPr>
        </p:nvSpPr>
        <p:spPr/>
        <p:txBody>
          <a:bodyPr/>
          <a:lstStyle/>
          <a:p>
            <a:fld id="{F5259A7E-DFED-46F6-AC9C-A928CB024D92}" type="datetime1">
              <a:rPr lang="en-US" smtClean="0"/>
              <a:t>1/22/2019</a:t>
            </a:fld>
            <a:endParaRPr lang="en-US"/>
          </a:p>
        </p:txBody>
      </p:sp>
      <p:sp>
        <p:nvSpPr>
          <p:cNvPr id="5" name="Footer Placeholder 4"/>
          <p:cNvSpPr>
            <a:spLocks noGrp="1"/>
          </p:cNvSpPr>
          <p:nvPr>
            <p:ph type="ftr" sz="quarter" idx="11"/>
          </p:nvPr>
        </p:nvSpPr>
        <p:spPr/>
        <p:txBody>
          <a:bodyPr/>
          <a:lstStyle/>
          <a:p>
            <a:r>
              <a:rPr lang="en-US"/>
              <a:t>Copyright © 2007 - 2019 Carl M. Burnett</a:t>
            </a:r>
          </a:p>
        </p:txBody>
      </p:sp>
      <p:sp>
        <p:nvSpPr>
          <p:cNvPr id="7" name="Slide Number Placeholder 6"/>
          <p:cNvSpPr>
            <a:spLocks noGrp="1"/>
          </p:cNvSpPr>
          <p:nvPr>
            <p:ph type="sldNum" sz="quarter" idx="12"/>
          </p:nvPr>
        </p:nvSpPr>
        <p:spPr/>
        <p:txBody>
          <a:bodyPr/>
          <a:lstStyle/>
          <a:p>
            <a:fld id="{3D46CBA2-ECE5-4BE9-B546-6761E0E67089}" type="slidenum">
              <a:rPr lang="en-US" smtClean="0"/>
              <a:t>56</a:t>
            </a:fld>
            <a:endParaRPr lang="en-US"/>
          </a:p>
        </p:txBody>
      </p:sp>
    </p:spTree>
    <p:extLst>
      <p:ext uri="{BB962C8B-B14F-4D97-AF65-F5344CB8AC3E}">
        <p14:creationId xmlns:p14="http://schemas.microsoft.com/office/powerpoint/2010/main" val="225863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6" y="625793"/>
            <a:ext cx="8353425" cy="514350"/>
          </a:xfrm>
        </p:spPr>
        <p:txBody>
          <a:bodyPr>
            <a:noAutofit/>
          </a:bodyPr>
          <a:lstStyle/>
          <a:p>
            <a:r>
              <a:rPr lang="en-US" sz="3200" b="1" dirty="0">
                <a:effectLst>
                  <a:outerShdw blurRad="38100" dist="38100" dir="2700000" algn="tl">
                    <a:srgbClr val="000000">
                      <a:alpha val="43137"/>
                    </a:srgbClr>
                  </a:outerShdw>
                </a:effectLst>
              </a:rPr>
              <a:t>Attributes for the date and time controls</a:t>
            </a:r>
          </a:p>
        </p:txBody>
      </p:sp>
      <p:graphicFrame>
        <p:nvGraphicFramePr>
          <p:cNvPr id="6" name="Content Placeholder 3"/>
          <p:cNvGraphicFramePr>
            <a:graphicFrameLocks/>
          </p:cNvGraphicFramePr>
          <p:nvPr>
            <p:extLst/>
          </p:nvPr>
        </p:nvGraphicFramePr>
        <p:xfrm>
          <a:off x="419588" y="1244442"/>
          <a:ext cx="8304824" cy="851916"/>
        </p:xfrm>
        <a:graphic>
          <a:graphicData uri="http://schemas.openxmlformats.org/drawingml/2006/table">
            <a:tbl>
              <a:tblPr firstRow="1" bandRow="1">
                <a:tableStyleId>{93296810-A885-4BE3-A3E7-6D5BEEA58F35}</a:tableStyleId>
              </a:tblPr>
              <a:tblGrid>
                <a:gridCol w="1323487">
                  <a:extLst>
                    <a:ext uri="{9D8B030D-6E8A-4147-A177-3AD203B41FA5}">
                      <a16:colId xmlns:a16="http://schemas.microsoft.com/office/drawing/2014/main" val="20000"/>
                    </a:ext>
                  </a:extLst>
                </a:gridCol>
                <a:gridCol w="6981337">
                  <a:extLst>
                    <a:ext uri="{9D8B030D-6E8A-4147-A177-3AD203B41FA5}">
                      <a16:colId xmlns:a16="http://schemas.microsoft.com/office/drawing/2014/main" val="20001"/>
                    </a:ext>
                  </a:extLst>
                </a:gridCol>
              </a:tblGrid>
              <a:tr h="278130">
                <a:tc>
                  <a:txBody>
                    <a:bodyPr/>
                    <a:lstStyle/>
                    <a:p>
                      <a:r>
                        <a:rPr lang="en-US" sz="1400" dirty="0">
                          <a:solidFill>
                            <a:schemeClr val="tx1"/>
                          </a:solidFill>
                          <a:latin typeface="+mj-lt"/>
                        </a:rPr>
                        <a:t>Attributes</a:t>
                      </a:r>
                    </a:p>
                  </a:txBody>
                  <a:tcPr marT="34290" marB="34290"/>
                </a:tc>
                <a:tc>
                  <a:txBody>
                    <a:bodyPr/>
                    <a:lstStyle/>
                    <a:p>
                      <a:r>
                        <a:rPr lang="en-US" sz="1400" dirty="0">
                          <a:solidFill>
                            <a:schemeClr val="tx1"/>
                          </a:solidFill>
                          <a:latin typeface="+mj-lt"/>
                        </a:rPr>
                        <a:t>Descriptions</a:t>
                      </a:r>
                    </a:p>
                  </a:txBody>
                  <a:tcPr marT="34290" marB="34290"/>
                </a:tc>
                <a:extLst>
                  <a:ext uri="{0D108BD9-81ED-4DB2-BD59-A6C34878D82A}">
                    <a16:rowId xmlns:a16="http://schemas.microsoft.com/office/drawing/2014/main" val="10000"/>
                  </a:ext>
                </a:extLst>
              </a:tr>
              <a:tr h="288036">
                <a:tc>
                  <a:txBody>
                    <a:bodyPr/>
                    <a:lstStyle/>
                    <a:p>
                      <a:pPr lvl="0"/>
                      <a:r>
                        <a:rPr lang="en-US" sz="1400" dirty="0">
                          <a:latin typeface="+mj-lt"/>
                        </a:rPr>
                        <a:t>min</a:t>
                      </a:r>
                    </a:p>
                  </a:txBody>
                  <a:tcPr marT="34290" marB="34290"/>
                </a:tc>
                <a:tc>
                  <a:txBody>
                    <a:bodyPr/>
                    <a:lstStyle/>
                    <a:p>
                      <a:r>
                        <a:rPr lang="en-US" sz="1400" dirty="0">
                          <a:latin typeface="+mj-lt"/>
                        </a:rPr>
                        <a:t>Minimum</a:t>
                      </a:r>
                      <a:r>
                        <a:rPr lang="en-US" sz="1400" baseline="0" dirty="0">
                          <a:latin typeface="+mj-lt"/>
                        </a:rPr>
                        <a:t> value</a:t>
                      </a:r>
                      <a:endParaRPr lang="en-US" sz="1400" dirty="0">
                        <a:latin typeface="+mj-lt"/>
                      </a:endParaRPr>
                    </a:p>
                  </a:txBody>
                  <a:tcPr marT="34290" marB="34290"/>
                </a:tc>
                <a:extLst>
                  <a:ext uri="{0D108BD9-81ED-4DB2-BD59-A6C34878D82A}">
                    <a16:rowId xmlns:a16="http://schemas.microsoft.com/office/drawing/2014/main" val="10001"/>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mj-lt"/>
                        </a:rPr>
                        <a:t>max</a:t>
                      </a:r>
                    </a:p>
                  </a:txBody>
                  <a:tcPr marT="34290" marB="34290"/>
                </a:tc>
                <a:tc>
                  <a:txBody>
                    <a:bodyPr/>
                    <a:lstStyle/>
                    <a:p>
                      <a:r>
                        <a:rPr lang="en-US" sz="1400" dirty="0">
                          <a:latin typeface="+mj-lt"/>
                        </a:rPr>
                        <a:t>Maximum value</a:t>
                      </a:r>
                    </a:p>
                  </a:txBody>
                  <a:tcPr marT="34290" marB="34290"/>
                </a:tc>
                <a:extLst>
                  <a:ext uri="{0D108BD9-81ED-4DB2-BD59-A6C34878D82A}">
                    <a16:rowId xmlns:a16="http://schemas.microsoft.com/office/drawing/2014/main" val="10002"/>
                  </a:ext>
                </a:extLst>
              </a:tr>
            </a:tbl>
          </a:graphicData>
        </a:graphic>
      </p:graphicFrame>
      <p:sp>
        <p:nvSpPr>
          <p:cNvPr id="4" name="Rectangle 3"/>
          <p:cNvSpPr/>
          <p:nvPr/>
        </p:nvSpPr>
        <p:spPr>
          <a:xfrm>
            <a:off x="409576" y="2211384"/>
            <a:ext cx="5057775" cy="2492990"/>
          </a:xfrm>
          <a:prstGeom prst="rect">
            <a:avLst/>
          </a:prstGeom>
        </p:spPr>
        <p:txBody>
          <a:bodyPr wrap="square">
            <a:spAutoFit/>
          </a:bodyPr>
          <a:lstStyle/>
          <a:p>
            <a:r>
              <a:rPr lang="en-US" sz="1200" b="1" dirty="0">
                <a:latin typeface="Courier New" panose="02070309020205020404" pitchFamily="49" charset="0"/>
                <a:cs typeface="Courier New" panose="02070309020205020404" pitchFamily="49" charset="0"/>
              </a:rPr>
              <a:t>Date and time:&amp;</a:t>
            </a:r>
            <a:r>
              <a:rPr lang="en-US" sz="1200" b="1" dirty="0" err="1">
                <a:latin typeface="Courier New" panose="02070309020205020404" pitchFamily="49" charset="0"/>
                <a:cs typeface="Courier New" panose="02070309020205020404" pitchFamily="49" charset="0"/>
              </a:rPr>
              <a:t>nbsp</a:t>
            </a:r>
            <a:r>
              <a:rPr lang="en-US" sz="1200" b="1" dirty="0">
                <a:latin typeface="Courier New" panose="02070309020205020404" pitchFamily="49" charset="0"/>
                <a:cs typeface="Courier New" panose="02070309020205020404" pitchFamily="49" charset="0"/>
              </a:rPr>
              <a:t>;&amp;</a:t>
            </a:r>
            <a:r>
              <a:rPr lang="en-US" sz="1200" b="1" dirty="0" err="1">
                <a:latin typeface="Courier New" panose="02070309020205020404" pitchFamily="49" charset="0"/>
                <a:cs typeface="Courier New" panose="02070309020205020404" pitchFamily="49" charset="0"/>
              </a:rPr>
              <a:t>nbsp</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&lt;input type="</a:t>
            </a:r>
            <a:r>
              <a:rPr lang="en-US" sz="1200" b="1" dirty="0" err="1">
                <a:latin typeface="Courier New" panose="02070309020205020404" pitchFamily="49" charset="0"/>
                <a:cs typeface="Courier New" panose="02070309020205020404" pitchFamily="49" charset="0"/>
              </a:rPr>
              <a:t>datetime</a:t>
            </a:r>
            <a:r>
              <a:rPr lang="en-US" sz="1200" b="1" dirty="0">
                <a:latin typeface="Courier New" panose="02070309020205020404" pitchFamily="49" charset="0"/>
                <a:cs typeface="Courier New" panose="02070309020205020404" pitchFamily="49" charset="0"/>
              </a:rPr>
              <a:t>" name="</a:t>
            </a:r>
            <a:r>
              <a:rPr lang="en-US" sz="1200" b="1" dirty="0" err="1">
                <a:latin typeface="Courier New" panose="02070309020205020404" pitchFamily="49" charset="0"/>
                <a:cs typeface="Courier New" panose="02070309020205020404" pitchFamily="49" charset="0"/>
              </a:rPr>
              <a:t>datetime</a:t>
            </a:r>
            <a:r>
              <a:rPr lang="en-US" sz="1200" b="1" dirty="0">
                <a:latin typeface="Courier New" panose="02070309020205020404" pitchFamily="49" charset="0"/>
                <a:cs typeface="Courier New" panose="02070309020205020404" pitchFamily="49" charset="0"/>
              </a:rPr>
              <a:t>"&gt;&lt;</a:t>
            </a:r>
            <a:r>
              <a:rPr lang="en-US" sz="1200" b="1" dirty="0" err="1">
                <a:latin typeface="Courier New" panose="02070309020205020404" pitchFamily="49" charset="0"/>
                <a:cs typeface="Courier New" panose="02070309020205020404" pitchFamily="49" charset="0"/>
              </a:rPr>
              <a:t>br</a:t>
            </a:r>
            <a:r>
              <a:rPr lang="en-US" sz="1200" b="1" dirty="0">
                <a:latin typeface="Courier New" panose="02070309020205020404" pitchFamily="49" charset="0"/>
                <a:cs typeface="Courier New" panose="02070309020205020404" pitchFamily="49" charset="0"/>
              </a:rPr>
              <a:t>&gt;&lt;</a:t>
            </a:r>
            <a:r>
              <a:rPr lang="en-US" sz="1200" b="1" dirty="0" err="1">
                <a:latin typeface="Courier New" panose="02070309020205020404" pitchFamily="49" charset="0"/>
                <a:cs typeface="Courier New" panose="02070309020205020404" pitchFamily="49" charset="0"/>
              </a:rPr>
              <a:t>br</a:t>
            </a:r>
            <a:r>
              <a:rPr lang="en-US" sz="1200" b="1" dirty="0">
                <a:latin typeface="Courier New" panose="02070309020205020404" pitchFamily="49" charset="0"/>
                <a:cs typeface="Courier New" panose="02070309020205020404" pitchFamily="49" charset="0"/>
              </a:rPr>
              <a:t>&gt;</a:t>
            </a:r>
          </a:p>
          <a:p>
            <a:r>
              <a:rPr lang="en-US" sz="1200" b="1" dirty="0">
                <a:latin typeface="Courier New" panose="02070309020205020404" pitchFamily="49" charset="0"/>
                <a:cs typeface="Courier New" panose="02070309020205020404" pitchFamily="49" charset="0"/>
              </a:rPr>
              <a:t>Local date and time:&amp;</a:t>
            </a:r>
            <a:r>
              <a:rPr lang="en-US" sz="1200" b="1" dirty="0" err="1">
                <a:latin typeface="Courier New" panose="02070309020205020404" pitchFamily="49" charset="0"/>
                <a:cs typeface="Courier New" panose="02070309020205020404" pitchFamily="49" charset="0"/>
              </a:rPr>
              <a:t>nbsp</a:t>
            </a:r>
            <a:r>
              <a:rPr lang="en-US" sz="1200" b="1" dirty="0">
                <a:latin typeface="Courier New" panose="02070309020205020404" pitchFamily="49" charset="0"/>
                <a:cs typeface="Courier New" panose="02070309020205020404" pitchFamily="49" charset="0"/>
              </a:rPr>
              <a:t>;&amp;</a:t>
            </a:r>
            <a:r>
              <a:rPr lang="en-US" sz="1200" b="1" dirty="0" err="1">
                <a:latin typeface="Courier New" panose="02070309020205020404" pitchFamily="49" charset="0"/>
                <a:cs typeface="Courier New" panose="02070309020205020404" pitchFamily="49" charset="0"/>
              </a:rPr>
              <a:t>nbsp</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&lt;input type="</a:t>
            </a:r>
            <a:r>
              <a:rPr lang="en-US" sz="1200" b="1" dirty="0" err="1">
                <a:latin typeface="Courier New" panose="02070309020205020404" pitchFamily="49" charset="0"/>
                <a:cs typeface="Courier New" panose="02070309020205020404" pitchFamily="49" charset="0"/>
              </a:rPr>
              <a:t>datetime</a:t>
            </a:r>
            <a:r>
              <a:rPr lang="en-US" sz="1200" b="1" dirty="0">
                <a:latin typeface="Courier New" panose="02070309020205020404" pitchFamily="49" charset="0"/>
                <a:cs typeface="Courier New" panose="02070309020205020404" pitchFamily="49" charset="0"/>
              </a:rPr>
              <a:t>-local" </a:t>
            </a:r>
          </a:p>
          <a:p>
            <a:r>
              <a:rPr lang="en-US" sz="1200" b="1" dirty="0">
                <a:latin typeface="Courier New" panose="02070309020205020404" pitchFamily="49" charset="0"/>
                <a:cs typeface="Courier New" panose="02070309020205020404" pitchFamily="49" charset="0"/>
              </a:rPr>
              <a:t>           name="</a:t>
            </a:r>
            <a:r>
              <a:rPr lang="en-US" sz="1200" b="1" dirty="0" err="1">
                <a:latin typeface="Courier New" panose="02070309020205020404" pitchFamily="49" charset="0"/>
                <a:cs typeface="Courier New" panose="02070309020205020404" pitchFamily="49" charset="0"/>
              </a:rPr>
              <a:t>datetimelocal</a:t>
            </a:r>
            <a:r>
              <a:rPr lang="en-US" sz="1200" b="1" dirty="0">
                <a:latin typeface="Courier New" panose="02070309020205020404" pitchFamily="49" charset="0"/>
                <a:cs typeface="Courier New" panose="02070309020205020404" pitchFamily="49" charset="0"/>
              </a:rPr>
              <a:t>"&gt;&lt;</a:t>
            </a:r>
            <a:r>
              <a:rPr lang="en-US" sz="1200" b="1" dirty="0" err="1">
                <a:latin typeface="Courier New" panose="02070309020205020404" pitchFamily="49" charset="0"/>
                <a:cs typeface="Courier New" panose="02070309020205020404" pitchFamily="49" charset="0"/>
              </a:rPr>
              <a:t>br</a:t>
            </a:r>
            <a:r>
              <a:rPr lang="en-US" sz="1200" b="1" dirty="0">
                <a:latin typeface="Courier New" panose="02070309020205020404" pitchFamily="49" charset="0"/>
                <a:cs typeface="Courier New" panose="02070309020205020404" pitchFamily="49" charset="0"/>
              </a:rPr>
              <a:t>&gt;&lt;</a:t>
            </a:r>
            <a:r>
              <a:rPr lang="en-US" sz="1200" b="1" dirty="0" err="1">
                <a:latin typeface="Courier New" panose="02070309020205020404" pitchFamily="49" charset="0"/>
                <a:cs typeface="Courier New" panose="02070309020205020404" pitchFamily="49" charset="0"/>
              </a:rPr>
              <a:t>br</a:t>
            </a:r>
            <a:r>
              <a:rPr lang="en-US" sz="1200" b="1" dirty="0">
                <a:latin typeface="Courier New" panose="02070309020205020404" pitchFamily="49" charset="0"/>
                <a:cs typeface="Courier New" panose="02070309020205020404" pitchFamily="49" charset="0"/>
              </a:rPr>
              <a:t>&gt;</a:t>
            </a:r>
          </a:p>
          <a:p>
            <a:r>
              <a:rPr lang="en-US" sz="1200" b="1" dirty="0">
                <a:latin typeface="Courier New" panose="02070309020205020404" pitchFamily="49" charset="0"/>
                <a:cs typeface="Courier New" panose="02070309020205020404" pitchFamily="49" charset="0"/>
              </a:rPr>
              <a:t>Month:&amp;</a:t>
            </a:r>
            <a:r>
              <a:rPr lang="en-US" sz="1200" b="1" dirty="0" err="1">
                <a:latin typeface="Courier New" panose="02070309020205020404" pitchFamily="49" charset="0"/>
                <a:cs typeface="Courier New" panose="02070309020205020404" pitchFamily="49" charset="0"/>
              </a:rPr>
              <a:t>nbsp</a:t>
            </a:r>
            <a:r>
              <a:rPr lang="en-US" sz="1200" b="1" dirty="0">
                <a:latin typeface="Courier New" panose="02070309020205020404" pitchFamily="49" charset="0"/>
                <a:cs typeface="Courier New" panose="02070309020205020404" pitchFamily="49" charset="0"/>
              </a:rPr>
              <a:t>;&amp;</a:t>
            </a:r>
            <a:r>
              <a:rPr lang="en-US" sz="1200" b="1" dirty="0" err="1">
                <a:latin typeface="Courier New" panose="02070309020205020404" pitchFamily="49" charset="0"/>
                <a:cs typeface="Courier New" panose="02070309020205020404" pitchFamily="49" charset="0"/>
              </a:rPr>
              <a:t>nbsp</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&lt;input type="month" name="month"&gt;&lt;</a:t>
            </a:r>
            <a:r>
              <a:rPr lang="en-US" sz="1200" b="1" dirty="0" err="1">
                <a:latin typeface="Courier New" panose="02070309020205020404" pitchFamily="49" charset="0"/>
                <a:cs typeface="Courier New" panose="02070309020205020404" pitchFamily="49" charset="0"/>
              </a:rPr>
              <a:t>br</a:t>
            </a:r>
            <a:r>
              <a:rPr lang="en-US" sz="1200" b="1" dirty="0">
                <a:latin typeface="Courier New" panose="02070309020205020404" pitchFamily="49" charset="0"/>
                <a:cs typeface="Courier New" panose="02070309020205020404" pitchFamily="49" charset="0"/>
              </a:rPr>
              <a:t>&gt;&lt;</a:t>
            </a:r>
            <a:r>
              <a:rPr lang="en-US" sz="1200" b="1" dirty="0" err="1">
                <a:latin typeface="Courier New" panose="02070309020205020404" pitchFamily="49" charset="0"/>
                <a:cs typeface="Courier New" panose="02070309020205020404" pitchFamily="49" charset="0"/>
              </a:rPr>
              <a:t>br</a:t>
            </a:r>
            <a:r>
              <a:rPr lang="en-US" sz="1200" b="1" dirty="0">
                <a:latin typeface="Courier New" panose="02070309020205020404" pitchFamily="49" charset="0"/>
                <a:cs typeface="Courier New" panose="02070309020205020404" pitchFamily="49" charset="0"/>
              </a:rPr>
              <a:t>&gt;</a:t>
            </a:r>
          </a:p>
          <a:p>
            <a:r>
              <a:rPr lang="en-US" sz="1200" b="1" dirty="0">
                <a:latin typeface="Courier New" panose="02070309020205020404" pitchFamily="49" charset="0"/>
                <a:cs typeface="Courier New" panose="02070309020205020404" pitchFamily="49" charset="0"/>
              </a:rPr>
              <a:t>Week:&amp;</a:t>
            </a:r>
            <a:r>
              <a:rPr lang="en-US" sz="1200" b="1" dirty="0" err="1">
                <a:latin typeface="Courier New" panose="02070309020205020404" pitchFamily="49" charset="0"/>
                <a:cs typeface="Courier New" panose="02070309020205020404" pitchFamily="49" charset="0"/>
              </a:rPr>
              <a:t>nbsp</a:t>
            </a:r>
            <a:r>
              <a:rPr lang="en-US" sz="1200" b="1" dirty="0">
                <a:latin typeface="Courier New" panose="02070309020205020404" pitchFamily="49" charset="0"/>
                <a:cs typeface="Courier New" panose="02070309020205020404" pitchFamily="49" charset="0"/>
              </a:rPr>
              <a:t>;&amp;</a:t>
            </a:r>
            <a:r>
              <a:rPr lang="en-US" sz="1200" b="1" dirty="0" err="1">
                <a:latin typeface="Courier New" panose="02070309020205020404" pitchFamily="49" charset="0"/>
                <a:cs typeface="Courier New" panose="02070309020205020404" pitchFamily="49" charset="0"/>
              </a:rPr>
              <a:t>nbsp</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&lt;input type="week" name="week"&gt;&lt;</a:t>
            </a:r>
            <a:r>
              <a:rPr lang="en-US" sz="1200" b="1" dirty="0" err="1">
                <a:latin typeface="Courier New" panose="02070309020205020404" pitchFamily="49" charset="0"/>
                <a:cs typeface="Courier New" panose="02070309020205020404" pitchFamily="49" charset="0"/>
              </a:rPr>
              <a:t>br</a:t>
            </a:r>
            <a:r>
              <a:rPr lang="en-US" sz="1200" b="1" dirty="0">
                <a:latin typeface="Courier New" panose="02070309020205020404" pitchFamily="49" charset="0"/>
                <a:cs typeface="Courier New" panose="02070309020205020404" pitchFamily="49" charset="0"/>
              </a:rPr>
              <a:t>&gt;&lt;</a:t>
            </a:r>
            <a:r>
              <a:rPr lang="en-US" sz="1200" b="1" dirty="0" err="1">
                <a:latin typeface="Courier New" panose="02070309020205020404" pitchFamily="49" charset="0"/>
                <a:cs typeface="Courier New" panose="02070309020205020404" pitchFamily="49" charset="0"/>
              </a:rPr>
              <a:t>br</a:t>
            </a:r>
            <a:r>
              <a:rPr lang="en-US" sz="1200" b="1" dirty="0">
                <a:latin typeface="Courier New" panose="02070309020205020404" pitchFamily="49" charset="0"/>
                <a:cs typeface="Courier New" panose="02070309020205020404" pitchFamily="49" charset="0"/>
              </a:rPr>
              <a:t>&gt;</a:t>
            </a:r>
          </a:p>
          <a:p>
            <a:r>
              <a:rPr lang="en-US" sz="1200" b="1" dirty="0">
                <a:latin typeface="Courier New" panose="02070309020205020404" pitchFamily="49" charset="0"/>
                <a:cs typeface="Courier New" panose="02070309020205020404" pitchFamily="49" charset="0"/>
              </a:rPr>
              <a:t>Time:&amp;</a:t>
            </a:r>
            <a:r>
              <a:rPr lang="en-US" sz="1200" b="1" dirty="0" err="1">
                <a:latin typeface="Courier New" panose="02070309020205020404" pitchFamily="49" charset="0"/>
                <a:cs typeface="Courier New" panose="02070309020205020404" pitchFamily="49" charset="0"/>
              </a:rPr>
              <a:t>nbsp</a:t>
            </a:r>
            <a:r>
              <a:rPr lang="en-US" sz="1200" b="1" dirty="0">
                <a:latin typeface="Courier New" panose="02070309020205020404" pitchFamily="49" charset="0"/>
                <a:cs typeface="Courier New" panose="02070309020205020404" pitchFamily="49" charset="0"/>
              </a:rPr>
              <a:t>;&amp;</a:t>
            </a:r>
            <a:r>
              <a:rPr lang="en-US" sz="1200" b="1" dirty="0" err="1">
                <a:latin typeface="Courier New" panose="02070309020205020404" pitchFamily="49" charset="0"/>
                <a:cs typeface="Courier New" panose="02070309020205020404" pitchFamily="49" charset="0"/>
              </a:rPr>
              <a:t>nbsp</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&lt;input type="time" name="time"&gt;&lt;</a:t>
            </a:r>
            <a:r>
              <a:rPr lang="en-US" sz="1200" b="1" dirty="0" err="1">
                <a:latin typeface="Courier New" panose="02070309020205020404" pitchFamily="49" charset="0"/>
                <a:cs typeface="Courier New" panose="02070309020205020404" pitchFamily="49" charset="0"/>
              </a:rPr>
              <a:t>br</a:t>
            </a:r>
            <a:r>
              <a:rPr lang="en-US" sz="1200" b="1" dirty="0">
                <a:latin typeface="Courier New" panose="02070309020205020404" pitchFamily="49" charset="0"/>
                <a:cs typeface="Courier New" panose="02070309020205020404" pitchFamily="49" charset="0"/>
              </a:rPr>
              <a:t>&gt;&lt;</a:t>
            </a:r>
            <a:r>
              <a:rPr lang="en-US" sz="1200" b="1" dirty="0" err="1">
                <a:latin typeface="Courier New" panose="02070309020205020404" pitchFamily="49" charset="0"/>
                <a:cs typeface="Courier New" panose="02070309020205020404" pitchFamily="49" charset="0"/>
              </a:rPr>
              <a:t>br</a:t>
            </a:r>
            <a:r>
              <a:rPr lang="en-US" sz="1200" b="1" dirty="0">
                <a:latin typeface="Courier New" panose="02070309020205020404" pitchFamily="49" charset="0"/>
                <a:cs typeface="Courier New" panose="02070309020205020404" pitchFamily="49" charset="0"/>
              </a:rPr>
              <a:t>&gt;</a:t>
            </a:r>
          </a:p>
          <a:p>
            <a:r>
              <a:rPr lang="en-US" sz="1200" b="1" dirty="0">
                <a:latin typeface="Courier New" panose="02070309020205020404" pitchFamily="49" charset="0"/>
                <a:cs typeface="Courier New" panose="02070309020205020404" pitchFamily="49" charset="0"/>
              </a:rPr>
              <a:t>Date:&amp;</a:t>
            </a:r>
            <a:r>
              <a:rPr lang="en-US" sz="1200" b="1" dirty="0" err="1">
                <a:latin typeface="Courier New" panose="02070309020205020404" pitchFamily="49" charset="0"/>
                <a:cs typeface="Courier New" panose="02070309020205020404" pitchFamily="49" charset="0"/>
              </a:rPr>
              <a:t>nbsp</a:t>
            </a:r>
            <a:r>
              <a:rPr lang="en-US" sz="1200" b="1" dirty="0">
                <a:latin typeface="Courier New" panose="02070309020205020404" pitchFamily="49" charset="0"/>
                <a:cs typeface="Courier New" panose="02070309020205020404" pitchFamily="49" charset="0"/>
              </a:rPr>
              <a:t>;&amp;</a:t>
            </a:r>
            <a:r>
              <a:rPr lang="en-US" sz="1200" b="1" dirty="0" err="1">
                <a:latin typeface="Courier New" panose="02070309020205020404" pitchFamily="49" charset="0"/>
                <a:cs typeface="Courier New" panose="02070309020205020404" pitchFamily="49" charset="0"/>
              </a:rPr>
              <a:t>nbsp</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&lt;input type="date" name="date"&gt;</a:t>
            </a:r>
          </a:p>
        </p:txBody>
      </p:sp>
      <p:sp>
        <p:nvSpPr>
          <p:cNvPr id="10" name="Rounded Rectangle 9">
            <a:hlinkClick r:id="rId3"/>
          </p:cNvPr>
          <p:cNvSpPr/>
          <p:nvPr/>
        </p:nvSpPr>
        <p:spPr>
          <a:xfrm>
            <a:off x="6423434" y="4185497"/>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5" name="TextBox 4"/>
          <p:cNvSpPr txBox="1"/>
          <p:nvPr/>
        </p:nvSpPr>
        <p:spPr>
          <a:xfrm>
            <a:off x="7051742" y="3822515"/>
            <a:ext cx="1006750"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latin typeface="+mj-lt"/>
              </a:rPr>
              <a:t>In Opera</a:t>
            </a:r>
          </a:p>
        </p:txBody>
      </p:sp>
      <p:sp>
        <p:nvSpPr>
          <p:cNvPr id="3" name="Date Placeholder 2"/>
          <p:cNvSpPr>
            <a:spLocks noGrp="1"/>
          </p:cNvSpPr>
          <p:nvPr>
            <p:ph type="dt" sz="half" idx="10"/>
          </p:nvPr>
        </p:nvSpPr>
        <p:spPr/>
        <p:txBody>
          <a:bodyPr/>
          <a:lstStyle/>
          <a:p>
            <a:fld id="{EF9383CE-CB84-4AEA-A0D9-FEEE4C0F2F68}" type="datetime1">
              <a:rPr lang="en-US" smtClean="0"/>
              <a:t>1/22/2019</a:t>
            </a:fld>
            <a:endParaRPr lang="en-US"/>
          </a:p>
        </p:txBody>
      </p:sp>
      <p:sp>
        <p:nvSpPr>
          <p:cNvPr id="7" name="Footer Placeholder 6"/>
          <p:cNvSpPr>
            <a:spLocks noGrp="1"/>
          </p:cNvSpPr>
          <p:nvPr>
            <p:ph type="ftr" sz="quarter" idx="11"/>
          </p:nvPr>
        </p:nvSpPr>
        <p:spPr/>
        <p:txBody>
          <a:bodyPr/>
          <a:lstStyle/>
          <a:p>
            <a:r>
              <a:rPr lang="en-US"/>
              <a:t>Copyright © 2007 - 2019 Carl M. Burnett</a:t>
            </a:r>
          </a:p>
        </p:txBody>
      </p:sp>
      <p:sp>
        <p:nvSpPr>
          <p:cNvPr id="8" name="Slide Number Placeholder 7"/>
          <p:cNvSpPr>
            <a:spLocks noGrp="1"/>
          </p:cNvSpPr>
          <p:nvPr>
            <p:ph type="sldNum" sz="quarter" idx="12"/>
          </p:nvPr>
        </p:nvSpPr>
        <p:spPr/>
        <p:txBody>
          <a:bodyPr/>
          <a:lstStyle/>
          <a:p>
            <a:fld id="{3D46CBA2-ECE5-4BE9-B546-6761E0E67089}" type="slidenum">
              <a:rPr lang="en-US" smtClean="0"/>
              <a:t>57</a:t>
            </a:fld>
            <a:endParaRPr lang="en-US"/>
          </a:p>
        </p:txBody>
      </p:sp>
    </p:spTree>
    <p:extLst>
      <p:ext uri="{BB962C8B-B14F-4D97-AF65-F5344CB8AC3E}">
        <p14:creationId xmlns:p14="http://schemas.microsoft.com/office/powerpoint/2010/main" val="77093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rPr>
              <a:t>A search function that uses a search control</a:t>
            </a:r>
            <a:endParaRPr lang="en-US" sz="6600" b="1" dirty="0">
              <a:effectLst>
                <a:outerShdw blurRad="38100" dist="38100" dir="2700000" algn="tl">
                  <a:srgbClr val="000000">
                    <a:alpha val="43137"/>
                  </a:srgbClr>
                </a:outerShdw>
              </a:effectLst>
            </a:endParaRPr>
          </a:p>
        </p:txBody>
      </p:sp>
      <p:sp>
        <p:nvSpPr>
          <p:cNvPr id="3" name="Rectangle 2"/>
          <p:cNvSpPr/>
          <p:nvPr/>
        </p:nvSpPr>
        <p:spPr>
          <a:xfrm>
            <a:off x="304800" y="1475542"/>
            <a:ext cx="6553200" cy="2031325"/>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&lt;form method="get" action="http://www.google.com/search"&gt;</a:t>
            </a:r>
          </a:p>
          <a:p>
            <a:r>
              <a:rPr lang="en-US" sz="1400" b="1" dirty="0">
                <a:latin typeface="Courier New" panose="02070309020205020404" pitchFamily="49" charset="0"/>
                <a:cs typeface="Courier New" panose="02070309020205020404" pitchFamily="49" charset="0"/>
              </a:rPr>
              <a:t>     &lt;input type="search" name="q" size="30" </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maxlength</a:t>
            </a:r>
            <a:r>
              <a:rPr lang="en-US" sz="1400" b="1" dirty="0">
                <a:latin typeface="Courier New" panose="02070309020205020404" pitchFamily="49" charset="0"/>
                <a:cs typeface="Courier New" panose="02070309020205020404" pitchFamily="49" charset="0"/>
              </a:rPr>
              <a:t>="255"&gt;</a:t>
            </a:r>
          </a:p>
          <a:p>
            <a:r>
              <a:rPr lang="en-US" sz="1400" b="1" dirty="0">
                <a:latin typeface="Courier New" panose="02070309020205020404" pitchFamily="49" charset="0"/>
                <a:cs typeface="Courier New" panose="02070309020205020404" pitchFamily="49" charset="0"/>
              </a:rPr>
              <a:t>     &lt;input type="hidden" name="domains" </a:t>
            </a:r>
          </a:p>
          <a:p>
            <a:r>
              <a:rPr lang="en-US" sz="1400" b="1" dirty="0">
                <a:latin typeface="Courier New" panose="02070309020205020404" pitchFamily="49" charset="0"/>
                <a:cs typeface="Courier New" panose="02070309020205020404" pitchFamily="49" charset="0"/>
              </a:rPr>
              <a:t>            value="http://www.murach.com"&gt;</a:t>
            </a:r>
          </a:p>
          <a:p>
            <a:r>
              <a:rPr lang="en-US" sz="1400" b="1" dirty="0">
                <a:latin typeface="Courier New" panose="02070309020205020404" pitchFamily="49" charset="0"/>
                <a:cs typeface="Courier New" panose="02070309020205020404" pitchFamily="49" charset="0"/>
              </a:rPr>
              <a:t>     &lt;input type="hidden" name="</a:t>
            </a:r>
            <a:r>
              <a:rPr lang="en-US" sz="1400" b="1" dirty="0" err="1">
                <a:latin typeface="Courier New" panose="02070309020205020404" pitchFamily="49" charset="0"/>
                <a:cs typeface="Courier New" panose="02070309020205020404" pitchFamily="49" charset="0"/>
              </a:rPr>
              <a:t>sitesearch</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value="http://www.murach.com"&gt;</a:t>
            </a:r>
          </a:p>
          <a:p>
            <a:r>
              <a:rPr lang="en-US" sz="1400" b="1" dirty="0">
                <a:latin typeface="Courier New" panose="02070309020205020404" pitchFamily="49" charset="0"/>
                <a:cs typeface="Courier New" panose="02070309020205020404" pitchFamily="49" charset="0"/>
              </a:rPr>
              <a:t>     &lt;input type="submit" name="search" value="Search"&gt;</a:t>
            </a:r>
          </a:p>
          <a:p>
            <a:r>
              <a:rPr lang="en-US" sz="1400" b="1" dirty="0">
                <a:latin typeface="Courier New" panose="02070309020205020404" pitchFamily="49" charset="0"/>
                <a:cs typeface="Courier New" panose="02070309020205020404" pitchFamily="49" charset="0"/>
              </a:rPr>
              <a:t>&lt;/form&gt;</a:t>
            </a:r>
          </a:p>
        </p:txBody>
      </p:sp>
      <p:sp>
        <p:nvSpPr>
          <p:cNvPr id="9" name="Rounded Rectangle 8">
            <a:hlinkClick r:id="rId3"/>
          </p:cNvPr>
          <p:cNvSpPr/>
          <p:nvPr/>
        </p:nvSpPr>
        <p:spPr>
          <a:xfrm>
            <a:off x="6406501" y="4306204"/>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4" name="Date Placeholder 3"/>
          <p:cNvSpPr>
            <a:spLocks noGrp="1"/>
          </p:cNvSpPr>
          <p:nvPr>
            <p:ph type="dt" sz="half" idx="10"/>
          </p:nvPr>
        </p:nvSpPr>
        <p:spPr/>
        <p:txBody>
          <a:bodyPr/>
          <a:lstStyle/>
          <a:p>
            <a:fld id="{F64B86F2-CF0C-486A-B938-A6FC6F454B6B}" type="datetime1">
              <a:rPr lang="en-US" smtClean="0"/>
              <a:t>1/22/2019</a:t>
            </a:fld>
            <a:endParaRPr lang="en-US"/>
          </a:p>
        </p:txBody>
      </p:sp>
      <p:sp>
        <p:nvSpPr>
          <p:cNvPr id="5" name="Footer Placeholder 4"/>
          <p:cNvSpPr>
            <a:spLocks noGrp="1"/>
          </p:cNvSpPr>
          <p:nvPr>
            <p:ph type="ftr" sz="quarter" idx="11"/>
          </p:nvPr>
        </p:nvSpPr>
        <p:spPr/>
        <p:txBody>
          <a:bodyPr/>
          <a:lstStyle/>
          <a:p>
            <a:r>
              <a:rPr lang="en-US"/>
              <a:t>Copyright © 2007 - 2019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58</a:t>
            </a:fld>
            <a:endParaRPr lang="en-US"/>
          </a:p>
        </p:txBody>
      </p:sp>
    </p:spTree>
    <p:extLst>
      <p:ext uri="{BB962C8B-B14F-4D97-AF65-F5344CB8AC3E}">
        <p14:creationId xmlns:p14="http://schemas.microsoft.com/office/powerpoint/2010/main" val="25561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rPr>
              <a:t>The HTML for a color control</a:t>
            </a:r>
          </a:p>
        </p:txBody>
      </p:sp>
      <p:sp>
        <p:nvSpPr>
          <p:cNvPr id="3" name="Rectangle 2"/>
          <p:cNvSpPr/>
          <p:nvPr/>
        </p:nvSpPr>
        <p:spPr>
          <a:xfrm>
            <a:off x="409576" y="1574553"/>
            <a:ext cx="6448425" cy="738664"/>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&lt;label for="</a:t>
            </a:r>
            <a:r>
              <a:rPr lang="en-US" sz="1400" b="1" dirty="0" err="1">
                <a:latin typeface="Courier New" panose="02070309020205020404" pitchFamily="49" charset="0"/>
                <a:cs typeface="Courier New" panose="02070309020205020404" pitchFamily="49" charset="0"/>
              </a:rPr>
              <a:t>firstcolor</a:t>
            </a:r>
            <a:r>
              <a:rPr lang="en-US" sz="1400" b="1" dirty="0">
                <a:latin typeface="Courier New" panose="02070309020205020404" pitchFamily="49" charset="0"/>
                <a:cs typeface="Courier New" panose="02070309020205020404" pitchFamily="49" charset="0"/>
              </a:rPr>
              <a:t>"&gt;Choose your first background </a:t>
            </a:r>
          </a:p>
          <a:p>
            <a:r>
              <a:rPr lang="en-US" sz="1400" b="1" dirty="0">
                <a:latin typeface="Courier New" panose="02070309020205020404" pitchFamily="49" charset="0"/>
                <a:cs typeface="Courier New" panose="02070309020205020404" pitchFamily="49" charset="0"/>
              </a:rPr>
              <a:t>    color:&lt;/label&gt;</a:t>
            </a:r>
          </a:p>
          <a:p>
            <a:r>
              <a:rPr lang="en-US" sz="1400" b="1" dirty="0">
                <a:latin typeface="Courier New" panose="02070309020205020404" pitchFamily="49" charset="0"/>
                <a:cs typeface="Courier New" panose="02070309020205020404" pitchFamily="49" charset="0"/>
              </a:rPr>
              <a:t>&lt;input type="color" name="</a:t>
            </a:r>
            <a:r>
              <a:rPr lang="en-US" sz="1400" b="1" dirty="0" err="1">
                <a:latin typeface="Courier New" panose="02070309020205020404" pitchFamily="49" charset="0"/>
                <a:cs typeface="Courier New" panose="02070309020205020404" pitchFamily="49" charset="0"/>
              </a:rPr>
              <a:t>firstcolor</a:t>
            </a:r>
            <a:r>
              <a:rPr lang="en-US" sz="1400" b="1" dirty="0">
                <a:latin typeface="Courier New" panose="02070309020205020404" pitchFamily="49" charset="0"/>
                <a:cs typeface="Courier New" panose="02070309020205020404" pitchFamily="49" charset="0"/>
              </a:rPr>
              <a:t>" id="</a:t>
            </a:r>
            <a:r>
              <a:rPr lang="en-US" sz="1400" b="1" dirty="0" err="1">
                <a:latin typeface="Courier New" panose="02070309020205020404" pitchFamily="49" charset="0"/>
                <a:cs typeface="Courier New" panose="02070309020205020404" pitchFamily="49" charset="0"/>
              </a:rPr>
              <a:t>firstcolor</a:t>
            </a:r>
            <a:r>
              <a:rPr lang="en-US" sz="1400" b="1" dirty="0">
                <a:latin typeface="Courier New" panose="02070309020205020404" pitchFamily="49" charset="0"/>
                <a:cs typeface="Courier New" panose="02070309020205020404" pitchFamily="49" charset="0"/>
              </a:rPr>
              <a:t>"&gt;</a:t>
            </a:r>
          </a:p>
        </p:txBody>
      </p:sp>
      <p:sp>
        <p:nvSpPr>
          <p:cNvPr id="8" name="Rounded Rectangle 7">
            <a:hlinkClick r:id="rId3"/>
          </p:cNvPr>
          <p:cNvSpPr/>
          <p:nvPr/>
        </p:nvSpPr>
        <p:spPr>
          <a:xfrm>
            <a:off x="6324600" y="4298001"/>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4" name="Date Placeholder 3"/>
          <p:cNvSpPr>
            <a:spLocks noGrp="1"/>
          </p:cNvSpPr>
          <p:nvPr>
            <p:ph type="dt" sz="half" idx="10"/>
          </p:nvPr>
        </p:nvSpPr>
        <p:spPr/>
        <p:txBody>
          <a:bodyPr/>
          <a:lstStyle/>
          <a:p>
            <a:fld id="{5F308B16-1C8B-409D-BC9D-BDB4C54C7A82}" type="datetime1">
              <a:rPr lang="en-US" smtClean="0"/>
              <a:t>1/22/2019</a:t>
            </a:fld>
            <a:endParaRPr lang="en-US"/>
          </a:p>
        </p:txBody>
      </p:sp>
      <p:sp>
        <p:nvSpPr>
          <p:cNvPr id="5" name="Footer Placeholder 4"/>
          <p:cNvSpPr>
            <a:spLocks noGrp="1"/>
          </p:cNvSpPr>
          <p:nvPr>
            <p:ph type="ftr" sz="quarter" idx="11"/>
          </p:nvPr>
        </p:nvSpPr>
        <p:spPr/>
        <p:txBody>
          <a:bodyPr/>
          <a:lstStyle/>
          <a:p>
            <a:r>
              <a:rPr lang="en-US"/>
              <a:t>Copyright © 2007 - 2019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59</a:t>
            </a:fld>
            <a:endParaRPr lang="en-US"/>
          </a:p>
        </p:txBody>
      </p:sp>
    </p:spTree>
    <p:extLst>
      <p:ext uri="{BB962C8B-B14F-4D97-AF65-F5344CB8AC3E}">
        <p14:creationId xmlns:p14="http://schemas.microsoft.com/office/powerpoint/2010/main" val="312618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CSS rule by type, id, and class</a:t>
            </a:r>
          </a:p>
        </p:txBody>
      </p:sp>
      <p:sp>
        <p:nvSpPr>
          <p:cNvPr id="2" name="Rectangle 1"/>
          <p:cNvSpPr/>
          <p:nvPr/>
        </p:nvSpPr>
        <p:spPr>
          <a:xfrm>
            <a:off x="363416" y="1301543"/>
            <a:ext cx="4572000" cy="1107996"/>
          </a:xfrm>
          <a:prstGeom prst="rect">
            <a:avLst/>
          </a:prstGeom>
        </p:spPr>
        <p:txBody>
          <a:bodyPr>
            <a:spAutoFit/>
          </a:bodyPr>
          <a:lstStyle/>
          <a:p>
            <a:r>
              <a:rPr lang="en-US" b="1" dirty="0">
                <a:effectLst>
                  <a:outerShdw blurRad="38100" dist="38100" dir="2700000" algn="tl">
                    <a:srgbClr val="000000">
                      <a:alpha val="43137"/>
                    </a:srgbClr>
                  </a:outerShdw>
                </a:effectLst>
                <a:latin typeface="+mj-lt"/>
                <a:cs typeface="Courier New" panose="02070309020205020404" pitchFamily="49" charset="0"/>
              </a:rPr>
              <a:t>Type</a:t>
            </a:r>
            <a:endParaRPr lang="en-US" sz="1600" b="1" dirty="0">
              <a:effectLst>
                <a:outerShdw blurRad="38100" dist="38100" dir="2700000" algn="tl">
                  <a:srgbClr val="000000">
                    <a:alpha val="43137"/>
                  </a:srgbClr>
                </a:outerShdw>
              </a:effectLst>
              <a:latin typeface="+mj-lt"/>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body {</a:t>
            </a:r>
          </a:p>
          <a:p>
            <a:r>
              <a:rPr lang="en-US" sz="1600" b="1" dirty="0">
                <a:latin typeface="Courier New" panose="02070309020205020404" pitchFamily="49" charset="0"/>
                <a:cs typeface="Courier New" panose="02070309020205020404" pitchFamily="49" charset="0"/>
              </a:rPr>
              <a:t>    font-family: Arial, sans-serif; </a:t>
            </a:r>
          </a:p>
          <a:p>
            <a:r>
              <a:rPr lang="en-US" sz="1600" b="1" dirty="0">
                <a:latin typeface="Courier New" panose="02070309020205020404" pitchFamily="49" charset="0"/>
                <a:cs typeface="Courier New" panose="02070309020205020404" pitchFamily="49" charset="0"/>
              </a:rPr>
              <a:t>}</a:t>
            </a:r>
          </a:p>
        </p:txBody>
      </p:sp>
      <p:sp>
        <p:nvSpPr>
          <p:cNvPr id="8" name="Rectangle 7"/>
          <p:cNvSpPr/>
          <p:nvPr/>
        </p:nvSpPr>
        <p:spPr>
          <a:xfrm>
            <a:off x="363416" y="2360734"/>
            <a:ext cx="4572000" cy="2339102"/>
          </a:xfrm>
          <a:prstGeom prst="rect">
            <a:avLst/>
          </a:prstGeom>
        </p:spPr>
        <p:txBody>
          <a:bodyPr>
            <a:spAutoFit/>
          </a:bodyPr>
          <a:lstStyle/>
          <a:p>
            <a:r>
              <a:rPr lang="en-US" b="1" dirty="0">
                <a:effectLst>
                  <a:outerShdw blurRad="38100" dist="38100" dir="2700000" algn="tl">
                    <a:srgbClr val="000000">
                      <a:alpha val="43137"/>
                    </a:srgbClr>
                  </a:outerShdw>
                </a:effectLst>
                <a:latin typeface="+mj-lt"/>
                <a:cs typeface="Courier New" panose="02070309020205020404" pitchFamily="49" charset="0"/>
              </a:rPr>
              <a:t>ID</a:t>
            </a:r>
          </a:p>
          <a:p>
            <a:r>
              <a:rPr lang="en-US" sz="1600" b="1" dirty="0">
                <a:latin typeface="Courier New" panose="02070309020205020404" pitchFamily="49" charset="0"/>
                <a:cs typeface="Courier New" panose="02070309020205020404" pitchFamily="49" charset="0"/>
              </a:rPr>
              <a:t>#main {</a:t>
            </a:r>
          </a:p>
          <a:p>
            <a:r>
              <a:rPr lang="en-US" sz="1600" b="1" dirty="0">
                <a:latin typeface="Courier New" panose="02070309020205020404" pitchFamily="49" charset="0"/>
                <a:cs typeface="Courier New" panose="02070309020205020404" pitchFamily="49" charset="0"/>
              </a:rPr>
              <a:t>    width: 300px;</a:t>
            </a:r>
          </a:p>
          <a:p>
            <a:r>
              <a:rPr lang="en-US" sz="1600" b="1" dirty="0">
                <a:latin typeface="Courier New" panose="02070309020205020404" pitchFamily="49" charset="0"/>
                <a:cs typeface="Courier New" panose="02070309020205020404" pitchFamily="49" charset="0"/>
              </a:rPr>
              <a:t>    padding: 1em;</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#copyright {</a:t>
            </a:r>
          </a:p>
          <a:p>
            <a:r>
              <a:rPr lang="en-US" sz="1600" b="1" dirty="0">
                <a:latin typeface="Courier New" panose="02070309020205020404" pitchFamily="49" charset="0"/>
                <a:cs typeface="Courier New" panose="02070309020205020404" pitchFamily="49" charset="0"/>
              </a:rPr>
              <a:t>    font-size: 75%;</a:t>
            </a:r>
          </a:p>
          <a:p>
            <a:r>
              <a:rPr lang="en-US" sz="1600" b="1" dirty="0">
                <a:latin typeface="Courier New" panose="02070309020205020404" pitchFamily="49" charset="0"/>
                <a:cs typeface="Courier New" panose="02070309020205020404" pitchFamily="49" charset="0"/>
              </a:rPr>
              <a:t>    text-align: right;</a:t>
            </a:r>
          </a:p>
          <a:p>
            <a:r>
              <a:rPr lang="en-US" sz="1600" b="1" dirty="0">
                <a:latin typeface="Courier New" panose="02070309020205020404" pitchFamily="49" charset="0"/>
                <a:cs typeface="Courier New" panose="02070309020205020404" pitchFamily="49" charset="0"/>
              </a:rPr>
              <a:t>}</a:t>
            </a:r>
          </a:p>
        </p:txBody>
      </p:sp>
      <p:sp>
        <p:nvSpPr>
          <p:cNvPr id="9" name="Rectangle 8"/>
          <p:cNvSpPr/>
          <p:nvPr/>
        </p:nvSpPr>
        <p:spPr>
          <a:xfrm>
            <a:off x="5205048" y="1301543"/>
            <a:ext cx="2684585" cy="1107996"/>
          </a:xfrm>
          <a:prstGeom prst="rect">
            <a:avLst/>
          </a:prstGeom>
        </p:spPr>
        <p:txBody>
          <a:bodyPr wrap="square">
            <a:spAutoFit/>
          </a:bodyPr>
          <a:lstStyle/>
          <a:p>
            <a:r>
              <a:rPr lang="en-US" b="1" dirty="0">
                <a:effectLst>
                  <a:outerShdw blurRad="38100" dist="38100" dir="2700000" algn="tl">
                    <a:srgbClr val="000000">
                      <a:alpha val="43137"/>
                    </a:srgbClr>
                  </a:outerShdw>
                </a:effectLst>
                <a:latin typeface="+mj-lt"/>
                <a:cs typeface="Courier New" panose="02070309020205020404" pitchFamily="49" charset="0"/>
              </a:rPr>
              <a:t>Class</a:t>
            </a:r>
          </a:p>
          <a:p>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base_color</a:t>
            </a:r>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color: blue;</a:t>
            </a:r>
          </a:p>
          <a:p>
            <a:r>
              <a:rPr lang="en-US" sz="1600" b="1" dirty="0">
                <a:latin typeface="Courier New" panose="02070309020205020404" pitchFamily="49" charset="0"/>
                <a:cs typeface="Courier New" panose="02070309020205020404" pitchFamily="49" charset="0"/>
              </a:rPr>
              <a:t>}</a:t>
            </a:r>
          </a:p>
        </p:txBody>
      </p:sp>
      <p:sp>
        <p:nvSpPr>
          <p:cNvPr id="5" name="Date Placeholder 4"/>
          <p:cNvSpPr>
            <a:spLocks noGrp="1"/>
          </p:cNvSpPr>
          <p:nvPr>
            <p:ph type="dt" sz="half" idx="10"/>
          </p:nvPr>
        </p:nvSpPr>
        <p:spPr/>
        <p:txBody>
          <a:bodyPr/>
          <a:lstStyle/>
          <a:p>
            <a:fld id="{CF351BF5-7AEF-4873-ADDD-D02E374508ED}" type="datetime1">
              <a:rPr lang="en-US" smtClean="0"/>
              <a:t>1/22/2019</a:t>
            </a:fld>
            <a:endParaRPr lang="en-US"/>
          </a:p>
        </p:txBody>
      </p:sp>
      <p:sp>
        <p:nvSpPr>
          <p:cNvPr id="6" name="Footer Placeholder 5"/>
          <p:cNvSpPr>
            <a:spLocks noGrp="1"/>
          </p:cNvSpPr>
          <p:nvPr>
            <p:ph type="ftr" sz="quarter" idx="11"/>
          </p:nvPr>
        </p:nvSpPr>
        <p:spPr/>
        <p:txBody>
          <a:bodyPr/>
          <a:lstStyle/>
          <a:p>
            <a:r>
              <a:rPr lang="en-US"/>
              <a:t>Copyright © 2007 - 2019 Carl M. Burnett</a:t>
            </a:r>
          </a:p>
        </p:txBody>
      </p:sp>
      <p:sp>
        <p:nvSpPr>
          <p:cNvPr id="7" name="Slide Number Placeholder 6"/>
          <p:cNvSpPr>
            <a:spLocks noGrp="1"/>
          </p:cNvSpPr>
          <p:nvPr>
            <p:ph type="sldNum" sz="quarter" idx="12"/>
          </p:nvPr>
        </p:nvSpPr>
        <p:spPr/>
        <p:txBody>
          <a:bodyPr/>
          <a:lstStyle/>
          <a:p>
            <a:fld id="{3D46CBA2-ECE5-4BE9-B546-6761E0E67089}" type="slidenum">
              <a:rPr lang="en-US" smtClean="0"/>
              <a:t>6</a:t>
            </a:fld>
            <a:endParaRPr lang="en-US"/>
          </a:p>
        </p:txBody>
      </p:sp>
    </p:spTree>
    <p:custDataLst>
      <p:tags r:id="rId1"/>
    </p:custDataLst>
    <p:extLst>
      <p:ext uri="{BB962C8B-B14F-4D97-AF65-F5344CB8AC3E}">
        <p14:creationId xmlns:p14="http://schemas.microsoft.com/office/powerpoint/2010/main" val="3208107593"/>
      </p:ext>
    </p:extLst>
  </p:cSld>
  <p:clrMapOvr>
    <a:masterClrMapping/>
  </p:clrMapOvr>
  <mc:AlternateContent xmlns:mc="http://schemas.openxmlformats.org/markup-compatibility/2006" xmlns:p14="http://schemas.microsoft.com/office/powerpoint/2010/main">
    <mc:Choice Requires="p14">
      <p:transition spd="med" p14:dur="700" advTm="111092">
        <p:fade/>
      </p:transition>
    </mc:Choice>
    <mc:Fallback xmlns="">
      <p:transition spd="med" advTm="11109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610585"/>
            <a:ext cx="8286751" cy="460148"/>
          </a:xfrm>
        </p:spPr>
        <p:txBody>
          <a:bodyPr>
            <a:noAutofit/>
          </a:bodyPr>
          <a:lstStyle/>
          <a:p>
            <a:r>
              <a:rPr lang="en-US" sz="3600" b="1" dirty="0">
                <a:effectLst>
                  <a:outerShdw blurRad="38100" dist="38100" dir="2700000" algn="tl">
                    <a:srgbClr val="000000">
                      <a:alpha val="43137"/>
                    </a:srgbClr>
                  </a:outerShdw>
                </a:effectLst>
              </a:rPr>
              <a:t>An attribute for the output element</a:t>
            </a:r>
          </a:p>
        </p:txBody>
      </p:sp>
      <p:graphicFrame>
        <p:nvGraphicFramePr>
          <p:cNvPr id="7" name="Content Placeholder 3"/>
          <p:cNvGraphicFramePr>
            <a:graphicFrameLocks/>
          </p:cNvGraphicFramePr>
          <p:nvPr>
            <p:extLst/>
          </p:nvPr>
        </p:nvGraphicFramePr>
        <p:xfrm>
          <a:off x="419588" y="1102030"/>
          <a:ext cx="8304824" cy="569976"/>
        </p:xfrm>
        <a:graphic>
          <a:graphicData uri="http://schemas.openxmlformats.org/drawingml/2006/table">
            <a:tbl>
              <a:tblPr firstRow="1" bandRow="1">
                <a:tableStyleId>{93296810-A885-4BE3-A3E7-6D5BEEA58F35}</a:tableStyleId>
              </a:tblPr>
              <a:tblGrid>
                <a:gridCol w="1094580">
                  <a:extLst>
                    <a:ext uri="{9D8B030D-6E8A-4147-A177-3AD203B41FA5}">
                      <a16:colId xmlns:a16="http://schemas.microsoft.com/office/drawing/2014/main" val="20000"/>
                    </a:ext>
                  </a:extLst>
                </a:gridCol>
                <a:gridCol w="7210244">
                  <a:extLst>
                    <a:ext uri="{9D8B030D-6E8A-4147-A177-3AD203B41FA5}">
                      <a16:colId xmlns:a16="http://schemas.microsoft.com/office/drawing/2014/main" val="20001"/>
                    </a:ext>
                  </a:extLst>
                </a:gridCol>
              </a:tblGrid>
              <a:tr h="278130">
                <a:tc>
                  <a:txBody>
                    <a:bodyPr/>
                    <a:lstStyle/>
                    <a:p>
                      <a:r>
                        <a:rPr lang="en-US" sz="1400" dirty="0">
                          <a:solidFill>
                            <a:schemeClr val="tx1"/>
                          </a:solidFill>
                          <a:latin typeface="+mj-lt"/>
                        </a:rPr>
                        <a:t>Attribute</a:t>
                      </a:r>
                    </a:p>
                  </a:txBody>
                  <a:tcPr marT="34290" marB="34290"/>
                </a:tc>
                <a:tc>
                  <a:txBody>
                    <a:bodyPr/>
                    <a:lstStyle/>
                    <a:p>
                      <a:r>
                        <a:rPr lang="en-US" sz="1400" dirty="0">
                          <a:solidFill>
                            <a:schemeClr val="tx1"/>
                          </a:solidFill>
                          <a:latin typeface="+mj-lt"/>
                        </a:rPr>
                        <a:t>Descriptions</a:t>
                      </a:r>
                    </a:p>
                  </a:txBody>
                  <a:tcPr marT="34290" marB="34290"/>
                </a:tc>
                <a:extLst>
                  <a:ext uri="{0D108BD9-81ED-4DB2-BD59-A6C34878D82A}">
                    <a16:rowId xmlns:a16="http://schemas.microsoft.com/office/drawing/2014/main" val="10000"/>
                  </a:ext>
                </a:extLst>
              </a:tr>
              <a:tr h="288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for</a:t>
                      </a:r>
                    </a:p>
                  </a:txBody>
                  <a:tcPr marT="34290" marB="34290"/>
                </a:tc>
                <a:tc>
                  <a:txBody>
                    <a:bodyPr/>
                    <a:lstStyle/>
                    <a:p>
                      <a:r>
                        <a:rPr lang="en-US" sz="1400" dirty="0">
                          <a:latin typeface="+mj-lt"/>
                        </a:rPr>
                        <a:t>Can</a:t>
                      </a:r>
                      <a:r>
                        <a:rPr lang="en-US" sz="1400" baseline="0" dirty="0">
                          <a:latin typeface="+mj-lt"/>
                        </a:rPr>
                        <a:t> be used to associate output element with one or more controls</a:t>
                      </a:r>
                      <a:endParaRPr lang="en-US" sz="1400" dirty="0">
                        <a:latin typeface="+mj-lt"/>
                      </a:endParaRPr>
                    </a:p>
                  </a:txBody>
                  <a:tcPr marT="34290" marB="34290"/>
                </a:tc>
                <a:extLst>
                  <a:ext uri="{0D108BD9-81ED-4DB2-BD59-A6C34878D82A}">
                    <a16:rowId xmlns:a16="http://schemas.microsoft.com/office/drawing/2014/main" val="10001"/>
                  </a:ext>
                </a:extLst>
              </a:tr>
            </a:tbl>
          </a:graphicData>
        </a:graphic>
      </p:graphicFrame>
      <p:sp>
        <p:nvSpPr>
          <p:cNvPr id="3" name="Rectangle 2"/>
          <p:cNvSpPr/>
          <p:nvPr/>
        </p:nvSpPr>
        <p:spPr>
          <a:xfrm>
            <a:off x="476250" y="1902847"/>
            <a:ext cx="8667750" cy="2677656"/>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&lt;p&gt;Enter numbers in both fields and click the Calculate button.&lt;/p&gt;</a:t>
            </a:r>
          </a:p>
          <a:p>
            <a:r>
              <a:rPr lang="en-US" sz="1400" b="1" dirty="0">
                <a:latin typeface="Courier New" panose="02070309020205020404" pitchFamily="49" charset="0"/>
                <a:cs typeface="Courier New" panose="02070309020205020404" pitchFamily="49" charset="0"/>
              </a:rPr>
              <a:t>&lt;form </a:t>
            </a:r>
            <a:r>
              <a:rPr lang="en-US" sz="1400" b="1" dirty="0" err="1">
                <a:latin typeface="Courier New" panose="02070309020205020404" pitchFamily="49" charset="0"/>
                <a:cs typeface="Courier New" panose="02070309020205020404" pitchFamily="49" charset="0"/>
              </a:rPr>
              <a:t>onsubmit</a:t>
            </a:r>
            <a:r>
              <a:rPr lang="en-US" sz="1400" b="1" dirty="0">
                <a:latin typeface="Courier New" panose="02070309020205020404" pitchFamily="49" charset="0"/>
                <a:cs typeface="Courier New" panose="02070309020205020404" pitchFamily="49" charset="0"/>
              </a:rPr>
              <a:t>="return false"&gt;</a:t>
            </a:r>
          </a:p>
          <a:p>
            <a:r>
              <a:rPr lang="en-US" sz="1400" b="1" dirty="0">
                <a:latin typeface="Courier New" panose="02070309020205020404" pitchFamily="49" charset="0"/>
                <a:cs typeface="Courier New" panose="02070309020205020404" pitchFamily="49" charset="0"/>
              </a:rPr>
              <a:t>    &lt;input name="x" type="number" min="100" step="5" </a:t>
            </a:r>
          </a:p>
          <a:p>
            <a:r>
              <a:rPr lang="en-US" sz="1400" b="1" dirty="0">
                <a:latin typeface="Courier New" panose="02070309020205020404" pitchFamily="49" charset="0"/>
                <a:cs typeface="Courier New" panose="02070309020205020404" pitchFamily="49" charset="0"/>
              </a:rPr>
              <a:t>           value="100"&gt; + </a:t>
            </a:r>
          </a:p>
          <a:p>
            <a:r>
              <a:rPr lang="en-US" sz="1400" b="1" dirty="0">
                <a:latin typeface="Courier New" panose="02070309020205020404" pitchFamily="49" charset="0"/>
                <a:cs typeface="Courier New" panose="02070309020205020404" pitchFamily="49" charset="0"/>
              </a:rPr>
              <a:t>    &lt;input name="y" type="number" min="100" step="5" </a:t>
            </a:r>
          </a:p>
          <a:p>
            <a:r>
              <a:rPr lang="en-US" sz="1400" b="1" dirty="0">
                <a:latin typeface="Courier New" panose="02070309020205020404" pitchFamily="49" charset="0"/>
                <a:cs typeface="Courier New" panose="02070309020205020404" pitchFamily="49" charset="0"/>
              </a:rPr>
              <a:t>           value="100"&gt;&lt;</a:t>
            </a:r>
            <a:r>
              <a:rPr lang="en-US" sz="1400" b="1" dirty="0" err="1">
                <a:latin typeface="Courier New" panose="02070309020205020404" pitchFamily="49" charset="0"/>
                <a:cs typeface="Courier New" panose="02070309020205020404" pitchFamily="49" charset="0"/>
              </a:rPr>
              <a:t>br</a:t>
            </a:r>
            <a:r>
              <a:rPr lang="en-US" sz="1400" b="1" dirty="0">
                <a:latin typeface="Courier New" panose="02070309020205020404" pitchFamily="49" charset="0"/>
                <a:cs typeface="Courier New" panose="02070309020205020404" pitchFamily="49" charset="0"/>
              </a:rPr>
              <a:t>&gt;&lt;</a:t>
            </a:r>
            <a:r>
              <a:rPr lang="en-US" sz="1400" b="1" dirty="0" err="1">
                <a:latin typeface="Courier New" panose="02070309020205020404" pitchFamily="49" charset="0"/>
                <a:cs typeface="Courier New" panose="02070309020205020404" pitchFamily="49" charset="0"/>
              </a:rPr>
              <a:t>br</a:t>
            </a:r>
            <a:r>
              <a:rPr lang="en-US" sz="1400" b="1" dirty="0">
                <a:latin typeface="Courier New" panose="02070309020205020404" pitchFamily="49" charset="0"/>
                <a:cs typeface="Courier New" panose="02070309020205020404" pitchFamily="49" charset="0"/>
              </a:rPr>
              <a:t>&gt;</a:t>
            </a:r>
          </a:p>
          <a:p>
            <a:r>
              <a:rPr lang="en-US" sz="1400" b="1" dirty="0">
                <a:latin typeface="Courier New" panose="02070309020205020404" pitchFamily="49" charset="0"/>
                <a:cs typeface="Courier New" panose="02070309020205020404" pitchFamily="49" charset="0"/>
              </a:rPr>
              <a:t>    &lt;input type="button" value="Calculate" </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onClick</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result.value</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parseInt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x.value</a:t>
            </a:r>
            <a:r>
              <a:rPr lang="en-US" sz="1400" b="1" dirty="0">
                <a:latin typeface="Courier New" panose="02070309020205020404" pitchFamily="49" charset="0"/>
                <a:cs typeface="Courier New" panose="02070309020205020404" pitchFamily="49" charset="0"/>
              </a:rPr>
              <a:t>) + </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parseInt</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y.value</a:t>
            </a:r>
            <a:r>
              <a:rPr lang="en-US" sz="1400" b="1" dirty="0">
                <a:latin typeface="Courier New" panose="02070309020205020404" pitchFamily="49" charset="0"/>
                <a:cs typeface="Courier New" panose="02070309020205020404" pitchFamily="49" charset="0"/>
              </a:rPr>
              <a:t>)"&gt;</a:t>
            </a:r>
          </a:p>
          <a:p>
            <a:r>
              <a:rPr lang="en-US" sz="1400" b="1" dirty="0">
                <a:latin typeface="Courier New" panose="02070309020205020404" pitchFamily="49" charset="0"/>
                <a:cs typeface="Courier New" panose="02070309020205020404" pitchFamily="49" charset="0"/>
              </a:rPr>
              <a:t>    &lt;</a:t>
            </a:r>
            <a:r>
              <a:rPr lang="en-US" sz="1400" b="1" dirty="0" err="1">
                <a:latin typeface="Courier New" panose="02070309020205020404" pitchFamily="49" charset="0"/>
                <a:cs typeface="Courier New" panose="02070309020205020404" pitchFamily="49" charset="0"/>
              </a:rPr>
              <a:t>br</a:t>
            </a:r>
            <a:r>
              <a:rPr lang="en-US" sz="1400" b="1" dirty="0">
                <a:latin typeface="Courier New" panose="02070309020205020404" pitchFamily="49" charset="0"/>
                <a:cs typeface="Courier New" panose="02070309020205020404" pitchFamily="49" charset="0"/>
              </a:rPr>
              <a:t>&gt;&lt;</a:t>
            </a:r>
            <a:r>
              <a:rPr lang="en-US" sz="1400" b="1" dirty="0" err="1">
                <a:latin typeface="Courier New" panose="02070309020205020404" pitchFamily="49" charset="0"/>
                <a:cs typeface="Courier New" panose="02070309020205020404" pitchFamily="49" charset="0"/>
              </a:rPr>
              <a:t>br</a:t>
            </a:r>
            <a:r>
              <a:rPr lang="en-US" sz="1400" b="1" dirty="0">
                <a:latin typeface="Courier New" panose="02070309020205020404" pitchFamily="49" charset="0"/>
                <a:cs typeface="Courier New" panose="02070309020205020404" pitchFamily="49" charset="0"/>
              </a:rPr>
              <a:t>&gt;</a:t>
            </a:r>
          </a:p>
          <a:p>
            <a:r>
              <a:rPr lang="en-US" sz="1400" b="1" dirty="0">
                <a:latin typeface="Courier New" panose="02070309020205020404" pitchFamily="49" charset="0"/>
                <a:cs typeface="Courier New" panose="02070309020205020404" pitchFamily="49" charset="0"/>
              </a:rPr>
              <a:t>    Total: &lt;output name="result" for="x y"&gt;&lt;/output&gt;</a:t>
            </a:r>
          </a:p>
          <a:p>
            <a:r>
              <a:rPr lang="en-US" sz="1400" b="1" dirty="0">
                <a:latin typeface="Courier New" panose="02070309020205020404" pitchFamily="49" charset="0"/>
                <a:cs typeface="Courier New" panose="02070309020205020404" pitchFamily="49" charset="0"/>
              </a:rPr>
              <a:t>&lt;/form&gt;</a:t>
            </a:r>
          </a:p>
        </p:txBody>
      </p:sp>
      <p:sp>
        <p:nvSpPr>
          <p:cNvPr id="9" name="Rounded Rectangle 8">
            <a:hlinkClick r:id="rId3"/>
          </p:cNvPr>
          <p:cNvSpPr/>
          <p:nvPr/>
        </p:nvSpPr>
        <p:spPr>
          <a:xfrm>
            <a:off x="6404384" y="4302385"/>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4" name="Date Placeholder 3"/>
          <p:cNvSpPr>
            <a:spLocks noGrp="1"/>
          </p:cNvSpPr>
          <p:nvPr>
            <p:ph type="dt" sz="half" idx="10"/>
          </p:nvPr>
        </p:nvSpPr>
        <p:spPr/>
        <p:txBody>
          <a:bodyPr/>
          <a:lstStyle/>
          <a:p>
            <a:fld id="{B86E3A46-5127-43DA-B7F0-2D7ECDDA59E2}" type="datetime1">
              <a:rPr lang="en-US" smtClean="0"/>
              <a:t>1/22/2019</a:t>
            </a:fld>
            <a:endParaRPr lang="en-US"/>
          </a:p>
        </p:txBody>
      </p:sp>
      <p:sp>
        <p:nvSpPr>
          <p:cNvPr id="5" name="Footer Placeholder 4"/>
          <p:cNvSpPr>
            <a:spLocks noGrp="1"/>
          </p:cNvSpPr>
          <p:nvPr>
            <p:ph type="ftr" sz="quarter" idx="11"/>
          </p:nvPr>
        </p:nvSpPr>
        <p:spPr/>
        <p:txBody>
          <a:bodyPr/>
          <a:lstStyle/>
          <a:p>
            <a:r>
              <a:rPr lang="en-US"/>
              <a:t>Copyright © 2007 - 2019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60</a:t>
            </a:fld>
            <a:endParaRPr lang="en-US"/>
          </a:p>
        </p:txBody>
      </p:sp>
    </p:spTree>
    <p:extLst>
      <p:ext uri="{BB962C8B-B14F-4D97-AF65-F5344CB8AC3E}">
        <p14:creationId xmlns:p14="http://schemas.microsoft.com/office/powerpoint/2010/main" val="132241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046" y="361950"/>
            <a:ext cx="8248652" cy="540067"/>
          </a:xfrm>
        </p:spPr>
        <p:txBody>
          <a:bodyPr>
            <a:normAutofit/>
          </a:bodyPr>
          <a:lstStyle/>
          <a:p>
            <a:r>
              <a:rPr lang="en-US" sz="3200" b="1" dirty="0">
                <a:effectLst>
                  <a:outerShdw blurRad="38100" dist="38100" dir="2700000" algn="tl">
                    <a:srgbClr val="000000">
                      <a:alpha val="43137"/>
                    </a:srgbClr>
                  </a:outerShdw>
                </a:effectLst>
              </a:rPr>
              <a:t>Attributes for the progress and meter elements</a:t>
            </a:r>
          </a:p>
        </p:txBody>
      </p:sp>
      <p:graphicFrame>
        <p:nvGraphicFramePr>
          <p:cNvPr id="6" name="Content Placeholder 3"/>
          <p:cNvGraphicFramePr>
            <a:graphicFrameLocks/>
          </p:cNvGraphicFramePr>
          <p:nvPr>
            <p:extLst/>
          </p:nvPr>
        </p:nvGraphicFramePr>
        <p:xfrm>
          <a:off x="486575" y="971550"/>
          <a:ext cx="8304824" cy="2001107"/>
        </p:xfrm>
        <a:graphic>
          <a:graphicData uri="http://schemas.openxmlformats.org/drawingml/2006/table">
            <a:tbl>
              <a:tblPr firstRow="1" bandRow="1">
                <a:tableStyleId>{93296810-A885-4BE3-A3E7-6D5BEEA58F35}</a:tableStyleId>
              </a:tblPr>
              <a:tblGrid>
                <a:gridCol w="1094887">
                  <a:extLst>
                    <a:ext uri="{9D8B030D-6E8A-4147-A177-3AD203B41FA5}">
                      <a16:colId xmlns:a16="http://schemas.microsoft.com/office/drawing/2014/main" val="20000"/>
                    </a:ext>
                  </a:extLst>
                </a:gridCol>
                <a:gridCol w="7209937">
                  <a:extLst>
                    <a:ext uri="{9D8B030D-6E8A-4147-A177-3AD203B41FA5}">
                      <a16:colId xmlns:a16="http://schemas.microsoft.com/office/drawing/2014/main" val="20001"/>
                    </a:ext>
                  </a:extLst>
                </a:gridCol>
              </a:tblGrid>
              <a:tr h="303371">
                <a:tc>
                  <a:txBody>
                    <a:bodyPr/>
                    <a:lstStyle/>
                    <a:p>
                      <a:r>
                        <a:rPr lang="en-US" sz="1400" dirty="0">
                          <a:solidFill>
                            <a:schemeClr val="tx1"/>
                          </a:solidFill>
                          <a:latin typeface="+mj-lt"/>
                        </a:rPr>
                        <a:t>Attributes</a:t>
                      </a:r>
                    </a:p>
                  </a:txBody>
                  <a:tcPr marT="34290" marB="34290"/>
                </a:tc>
                <a:tc>
                  <a:txBody>
                    <a:bodyPr/>
                    <a:lstStyle/>
                    <a:p>
                      <a:r>
                        <a:rPr lang="en-US" sz="1400" dirty="0">
                          <a:solidFill>
                            <a:schemeClr val="tx1"/>
                          </a:solidFill>
                          <a:latin typeface="+mj-lt"/>
                        </a:rPr>
                        <a:t>Descriptions</a:t>
                      </a:r>
                    </a:p>
                  </a:txBody>
                  <a:tcPr marT="34290" marB="34290"/>
                </a:tc>
                <a:extLst>
                  <a:ext uri="{0D108BD9-81ED-4DB2-BD59-A6C34878D82A}">
                    <a16:rowId xmlns:a16="http://schemas.microsoft.com/office/drawing/2014/main" val="10000"/>
                  </a:ext>
                </a:extLst>
              </a:tr>
              <a:tr h="288036">
                <a:tc>
                  <a:txBody>
                    <a:bodyPr/>
                    <a:lstStyle/>
                    <a:p>
                      <a:r>
                        <a:rPr lang="en-US" sz="1400" dirty="0">
                          <a:latin typeface="+mj-lt"/>
                        </a:rPr>
                        <a:t>high</a:t>
                      </a:r>
                    </a:p>
                  </a:txBody>
                  <a:tcPr marT="34290" marB="34290"/>
                </a:tc>
                <a:tc>
                  <a:txBody>
                    <a:bodyPr/>
                    <a:lstStyle/>
                    <a:p>
                      <a:r>
                        <a:rPr lang="en-US" sz="1400" dirty="0">
                          <a:latin typeface="+mj-lt"/>
                        </a:rPr>
                        <a:t>High point</a:t>
                      </a:r>
                    </a:p>
                  </a:txBody>
                  <a:tcPr marT="34290" marB="34290"/>
                </a:tc>
                <a:extLst>
                  <a:ext uri="{0D108BD9-81ED-4DB2-BD59-A6C34878D82A}">
                    <a16:rowId xmlns:a16="http://schemas.microsoft.com/office/drawing/2014/main" val="10001"/>
                  </a:ext>
                </a:extLst>
              </a:tr>
              <a:tr h="278130">
                <a:tc>
                  <a:txBody>
                    <a:bodyPr/>
                    <a:lstStyle/>
                    <a:p>
                      <a:r>
                        <a:rPr lang="en-US" sz="1300" dirty="0">
                          <a:latin typeface="+mj-lt"/>
                        </a:rPr>
                        <a:t>low</a:t>
                      </a:r>
                      <a:endParaRPr lang="en-US" sz="1400" dirty="0">
                        <a:latin typeface="+mj-lt"/>
                      </a:endParaRPr>
                    </a:p>
                  </a:txBody>
                  <a:tcPr marT="34290" marB="34290"/>
                </a:tc>
                <a:tc>
                  <a:txBody>
                    <a:bodyPr/>
                    <a:lstStyle/>
                    <a:p>
                      <a:r>
                        <a:rPr lang="en-US" sz="1400" dirty="0">
                          <a:latin typeface="+mj-lt"/>
                        </a:rPr>
                        <a:t>Low</a:t>
                      </a:r>
                      <a:r>
                        <a:rPr lang="en-US" sz="1400" baseline="0" dirty="0">
                          <a:latin typeface="+mj-lt"/>
                        </a:rPr>
                        <a:t> point</a:t>
                      </a:r>
                      <a:endParaRPr lang="en-US" sz="1400" dirty="0">
                        <a:latin typeface="+mj-lt"/>
                      </a:endParaRPr>
                    </a:p>
                  </a:txBody>
                  <a:tcPr marT="34290" marB="34290"/>
                </a:tc>
                <a:extLst>
                  <a:ext uri="{0D108BD9-81ED-4DB2-BD59-A6C34878D82A}">
                    <a16:rowId xmlns:a16="http://schemas.microsoft.com/office/drawing/2014/main" val="10002"/>
                  </a:ext>
                </a:extLst>
              </a:tr>
              <a:tr h="278130">
                <a:tc>
                  <a:txBody>
                    <a:bodyPr/>
                    <a:lstStyle/>
                    <a:p>
                      <a:r>
                        <a:rPr lang="en-US" sz="1300" dirty="0">
                          <a:latin typeface="+mj-lt"/>
                        </a:rPr>
                        <a:t>min</a:t>
                      </a:r>
                      <a:endParaRPr lang="en-US" sz="1400" dirty="0">
                        <a:latin typeface="+mj-lt"/>
                      </a:endParaRPr>
                    </a:p>
                  </a:txBody>
                  <a:tcPr marT="34290" marB="34290"/>
                </a:tc>
                <a:tc>
                  <a:txBody>
                    <a:bodyPr/>
                    <a:lstStyle/>
                    <a:p>
                      <a:r>
                        <a:rPr lang="en-US" sz="1400" dirty="0">
                          <a:latin typeface="+mj-lt"/>
                        </a:rPr>
                        <a:t>Lowest limit</a:t>
                      </a:r>
                    </a:p>
                  </a:txBody>
                  <a:tcPr marT="34290" marB="34290"/>
                </a:tc>
                <a:extLst>
                  <a:ext uri="{0D108BD9-81ED-4DB2-BD59-A6C34878D82A}">
                    <a16:rowId xmlns:a16="http://schemas.microsoft.com/office/drawing/2014/main" val="10003"/>
                  </a:ext>
                </a:extLst>
              </a:tr>
              <a:tr h="278130">
                <a:tc>
                  <a:txBody>
                    <a:bodyPr/>
                    <a:lstStyle/>
                    <a:p>
                      <a:r>
                        <a:rPr lang="en-US" sz="1300" dirty="0">
                          <a:latin typeface="+mj-lt"/>
                        </a:rPr>
                        <a:t>max</a:t>
                      </a:r>
                      <a:endParaRPr lang="en-US" sz="1400" dirty="0">
                        <a:latin typeface="+mj-lt"/>
                      </a:endParaRPr>
                    </a:p>
                  </a:txBody>
                  <a:tcPr marT="34290" marB="34290"/>
                </a:tc>
                <a:tc>
                  <a:txBody>
                    <a:bodyPr/>
                    <a:lstStyle/>
                    <a:p>
                      <a:r>
                        <a:rPr lang="en-US" sz="1400" dirty="0">
                          <a:latin typeface="+mj-lt"/>
                        </a:rPr>
                        <a:t>Maximum</a:t>
                      </a:r>
                      <a:r>
                        <a:rPr lang="en-US" sz="1400" baseline="0" dirty="0">
                          <a:latin typeface="+mj-lt"/>
                        </a:rPr>
                        <a:t> limit</a:t>
                      </a:r>
                      <a:endParaRPr lang="en-US" sz="1400" dirty="0">
                        <a:latin typeface="+mj-lt"/>
                      </a:endParaRPr>
                    </a:p>
                  </a:txBody>
                  <a:tcPr marT="34290" marB="34290"/>
                </a:tc>
                <a:extLst>
                  <a:ext uri="{0D108BD9-81ED-4DB2-BD59-A6C34878D82A}">
                    <a16:rowId xmlns:a16="http://schemas.microsoft.com/office/drawing/2014/main" val="10004"/>
                  </a:ext>
                </a:extLst>
              </a:tr>
              <a:tr h="278130">
                <a:tc>
                  <a:txBody>
                    <a:bodyPr/>
                    <a:lstStyle/>
                    <a:p>
                      <a:r>
                        <a:rPr lang="en-US" sz="1300" dirty="0">
                          <a:latin typeface="+mj-lt"/>
                        </a:rPr>
                        <a:t>optimum</a:t>
                      </a:r>
                      <a:endParaRPr lang="en-US" sz="1400" dirty="0">
                        <a:latin typeface="+mj-lt"/>
                      </a:endParaRPr>
                    </a:p>
                  </a:txBody>
                  <a:tcPr marT="34290" marB="34290"/>
                </a:tc>
                <a:tc>
                  <a:txBody>
                    <a:bodyPr/>
                    <a:lstStyle/>
                    <a:p>
                      <a:r>
                        <a:rPr lang="en-US" sz="1400" dirty="0">
                          <a:latin typeface="+mj-lt"/>
                        </a:rPr>
                        <a:t>Optimum value</a:t>
                      </a:r>
                    </a:p>
                  </a:txBody>
                  <a:tcPr marT="34290" marB="34290"/>
                </a:tc>
                <a:extLst>
                  <a:ext uri="{0D108BD9-81ED-4DB2-BD59-A6C34878D82A}">
                    <a16:rowId xmlns:a16="http://schemas.microsoft.com/office/drawing/2014/main" val="10005"/>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a:latin typeface="+mj-lt"/>
                        </a:rPr>
                        <a:t>value</a:t>
                      </a:r>
                    </a:p>
                  </a:txBody>
                  <a:tcPr marT="34290" marB="34290"/>
                </a:tc>
                <a:tc>
                  <a:txBody>
                    <a:bodyPr/>
                    <a:lstStyle/>
                    <a:p>
                      <a:r>
                        <a:rPr lang="en-US" sz="1400" dirty="0">
                          <a:latin typeface="+mj-lt"/>
                        </a:rPr>
                        <a:t>Current value</a:t>
                      </a:r>
                    </a:p>
                  </a:txBody>
                  <a:tcPr marT="34290" marB="34290"/>
                </a:tc>
                <a:extLst>
                  <a:ext uri="{0D108BD9-81ED-4DB2-BD59-A6C34878D82A}">
                    <a16:rowId xmlns:a16="http://schemas.microsoft.com/office/drawing/2014/main" val="10006"/>
                  </a:ext>
                </a:extLst>
              </a:tr>
            </a:tbl>
          </a:graphicData>
        </a:graphic>
      </p:graphicFrame>
      <p:sp>
        <p:nvSpPr>
          <p:cNvPr id="4" name="Rectangle 3"/>
          <p:cNvSpPr/>
          <p:nvPr/>
        </p:nvSpPr>
        <p:spPr>
          <a:xfrm>
            <a:off x="514349" y="3114735"/>
            <a:ext cx="5172077" cy="1785104"/>
          </a:xfrm>
          <a:prstGeom prst="rect">
            <a:avLst/>
          </a:prstGeom>
        </p:spPr>
        <p:txBody>
          <a:bodyPr wrap="square">
            <a:spAutoFit/>
          </a:bodyPr>
          <a:lstStyle/>
          <a:p>
            <a:r>
              <a:rPr lang="en-US" sz="1100" b="1" dirty="0">
                <a:latin typeface="Courier New" panose="02070309020205020404" pitchFamily="49" charset="0"/>
                <a:cs typeface="Courier New" panose="02070309020205020404" pitchFamily="49" charset="0"/>
              </a:rPr>
              <a:t>&lt;body </a:t>
            </a:r>
            <a:r>
              <a:rPr lang="en-US" sz="1100" b="1" dirty="0" err="1">
                <a:latin typeface="Courier New" panose="02070309020205020404" pitchFamily="49" charset="0"/>
                <a:cs typeface="Courier New" panose="02070309020205020404" pitchFamily="49" charset="0"/>
              </a:rPr>
              <a:t>onLoad</a:t>
            </a:r>
            <a:r>
              <a:rPr lang="en-US" sz="1100" b="1" dirty="0">
                <a:latin typeface="Courier New" panose="02070309020205020404" pitchFamily="49" charset="0"/>
                <a:cs typeface="Courier New" panose="02070309020205020404" pitchFamily="49" charset="0"/>
              </a:rPr>
              <a:t>="</a:t>
            </a:r>
            <a:r>
              <a:rPr lang="en-US" sz="1100" b="1" dirty="0" err="1">
                <a:latin typeface="Courier New" panose="02070309020205020404" pitchFamily="49" charset="0"/>
                <a:cs typeface="Courier New" panose="02070309020205020404" pitchFamily="49" charset="0"/>
              </a:rPr>
              <a:t>setProgressAndMeter</a:t>
            </a:r>
            <a:r>
              <a:rPr lang="en-US" sz="1100" b="1" dirty="0">
                <a:latin typeface="Courier New" panose="02070309020205020404" pitchFamily="49" charset="0"/>
                <a:cs typeface="Courier New" panose="02070309020205020404" pitchFamily="49" charset="0"/>
              </a:rPr>
              <a:t>()"&gt;</a:t>
            </a:r>
          </a:p>
          <a:p>
            <a:r>
              <a:rPr lang="en-US" sz="1100" b="1" dirty="0">
                <a:latin typeface="Courier New" panose="02070309020205020404" pitchFamily="49" charset="0"/>
                <a:cs typeface="Courier New" panose="02070309020205020404" pitchFamily="49" charset="0"/>
              </a:rPr>
              <a:t>    &lt;h3&gt;Progress Element&lt;/h3&gt;</a:t>
            </a:r>
          </a:p>
          <a:p>
            <a:r>
              <a:rPr lang="en-US" sz="1100" b="1" dirty="0">
                <a:latin typeface="Courier New" panose="02070309020205020404" pitchFamily="49" charset="0"/>
                <a:cs typeface="Courier New" panose="02070309020205020404" pitchFamily="49" charset="0"/>
              </a:rPr>
              <a:t>    Progress set by JavaScript on page load:</a:t>
            </a:r>
          </a:p>
          <a:p>
            <a:r>
              <a:rPr lang="en-US" sz="1100" b="1" dirty="0">
                <a:latin typeface="Courier New" panose="02070309020205020404" pitchFamily="49" charset="0"/>
                <a:cs typeface="Courier New" panose="02070309020205020404" pitchFamily="49" charset="0"/>
              </a:rPr>
              <a:t>    &lt;progress id="</a:t>
            </a:r>
            <a:r>
              <a:rPr lang="en-US" sz="1100" b="1" dirty="0" err="1">
                <a:latin typeface="Courier New" panose="02070309020205020404" pitchFamily="49" charset="0"/>
                <a:cs typeface="Courier New" panose="02070309020205020404" pitchFamily="49" charset="0"/>
              </a:rPr>
              <a:t>progressBar</a:t>
            </a:r>
            <a:r>
              <a:rPr lang="en-US" sz="1100" b="1" dirty="0">
                <a:latin typeface="Courier New" panose="02070309020205020404" pitchFamily="49" charset="0"/>
                <a:cs typeface="Courier New" panose="02070309020205020404" pitchFamily="49" charset="0"/>
              </a:rPr>
              <a:t>" max="100" </a:t>
            </a:r>
          </a:p>
          <a:p>
            <a:r>
              <a:rPr lang="en-US" sz="1100" b="1" dirty="0">
                <a:latin typeface="Courier New" panose="02070309020205020404" pitchFamily="49" charset="0"/>
                <a:cs typeface="Courier New" panose="02070309020205020404" pitchFamily="49" charset="0"/>
              </a:rPr>
              <a:t>              value="0"&gt;&lt;/progress&gt;</a:t>
            </a:r>
          </a:p>
          <a:p>
            <a:r>
              <a:rPr lang="en-US" sz="1100" b="1" dirty="0">
                <a:latin typeface="Courier New" panose="02070309020205020404" pitchFamily="49" charset="0"/>
                <a:cs typeface="Courier New" panose="02070309020205020404" pitchFamily="49" charset="0"/>
              </a:rPr>
              <a:t>    &lt;h3&gt;Meter Element&lt;/h3&gt;</a:t>
            </a:r>
          </a:p>
          <a:p>
            <a:r>
              <a:rPr lang="en-US" sz="1100" b="1" dirty="0">
                <a:latin typeface="Courier New" panose="02070309020205020404" pitchFamily="49" charset="0"/>
                <a:cs typeface="Courier New" panose="02070309020205020404" pitchFamily="49" charset="0"/>
              </a:rPr>
              <a:t>    Meter set by JavaScript on page load: </a:t>
            </a:r>
          </a:p>
          <a:p>
            <a:r>
              <a:rPr lang="en-US" sz="1100" b="1" dirty="0">
                <a:latin typeface="Courier New" panose="02070309020205020404" pitchFamily="49" charset="0"/>
                <a:cs typeface="Courier New" panose="02070309020205020404" pitchFamily="49" charset="0"/>
              </a:rPr>
              <a:t>    &lt;meter id="</a:t>
            </a:r>
            <a:r>
              <a:rPr lang="en-US" sz="1100" b="1" dirty="0" err="1">
                <a:latin typeface="Courier New" panose="02070309020205020404" pitchFamily="49" charset="0"/>
                <a:cs typeface="Courier New" panose="02070309020205020404" pitchFamily="49" charset="0"/>
              </a:rPr>
              <a:t>meterBar</a:t>
            </a:r>
            <a:r>
              <a:rPr lang="en-US" sz="1100" b="1" dirty="0">
                <a:latin typeface="Courier New" panose="02070309020205020404" pitchFamily="49" charset="0"/>
                <a:cs typeface="Courier New" panose="02070309020205020404" pitchFamily="49" charset="0"/>
              </a:rPr>
              <a:t>" max="100" value="0" optimum="50" </a:t>
            </a:r>
          </a:p>
          <a:p>
            <a:r>
              <a:rPr lang="en-US" sz="1100" b="1" dirty="0">
                <a:latin typeface="Courier New" panose="02070309020205020404" pitchFamily="49" charset="0"/>
                <a:cs typeface="Courier New" panose="02070309020205020404" pitchFamily="49" charset="0"/>
              </a:rPr>
              <a:t>           high="60"&gt;&lt;/meter&gt;</a:t>
            </a:r>
          </a:p>
          <a:p>
            <a:r>
              <a:rPr lang="en-US" sz="1100" b="1" dirty="0">
                <a:latin typeface="Courier New" panose="02070309020205020404" pitchFamily="49" charset="0"/>
                <a:cs typeface="Courier New" panose="02070309020205020404" pitchFamily="49" charset="0"/>
              </a:rPr>
              <a:t>&lt;/body&gt;</a:t>
            </a:r>
          </a:p>
        </p:txBody>
      </p:sp>
      <p:sp>
        <p:nvSpPr>
          <p:cNvPr id="10" name="Rounded Rectangle 9">
            <a:hlinkClick r:id="rId3"/>
          </p:cNvPr>
          <p:cNvSpPr/>
          <p:nvPr/>
        </p:nvSpPr>
        <p:spPr>
          <a:xfrm>
            <a:off x="6366285" y="4306204"/>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3" name="Date Placeholder 2"/>
          <p:cNvSpPr>
            <a:spLocks noGrp="1"/>
          </p:cNvSpPr>
          <p:nvPr>
            <p:ph type="dt" sz="half" idx="10"/>
          </p:nvPr>
        </p:nvSpPr>
        <p:spPr/>
        <p:txBody>
          <a:bodyPr/>
          <a:lstStyle/>
          <a:p>
            <a:fld id="{D1613E39-62AB-42C0-BD77-2BC88553CC8F}" type="datetime1">
              <a:rPr lang="en-US" smtClean="0"/>
              <a:t>1/22/2019</a:t>
            </a:fld>
            <a:endParaRPr lang="en-US"/>
          </a:p>
        </p:txBody>
      </p:sp>
      <p:sp>
        <p:nvSpPr>
          <p:cNvPr id="5" name="Footer Placeholder 4"/>
          <p:cNvSpPr>
            <a:spLocks noGrp="1"/>
          </p:cNvSpPr>
          <p:nvPr>
            <p:ph type="ftr" sz="quarter" idx="11"/>
          </p:nvPr>
        </p:nvSpPr>
        <p:spPr/>
        <p:txBody>
          <a:bodyPr/>
          <a:lstStyle/>
          <a:p>
            <a:r>
              <a:rPr lang="en-US"/>
              <a:t>Copyright © 2007 - 2019 Carl M. Burnett</a:t>
            </a:r>
          </a:p>
        </p:txBody>
      </p:sp>
      <p:sp>
        <p:nvSpPr>
          <p:cNvPr id="7" name="Slide Number Placeholder 6"/>
          <p:cNvSpPr>
            <a:spLocks noGrp="1"/>
          </p:cNvSpPr>
          <p:nvPr>
            <p:ph type="sldNum" sz="quarter" idx="12"/>
          </p:nvPr>
        </p:nvSpPr>
        <p:spPr/>
        <p:txBody>
          <a:bodyPr/>
          <a:lstStyle/>
          <a:p>
            <a:fld id="{3D46CBA2-ECE5-4BE9-B546-6761E0E67089}" type="slidenum">
              <a:rPr lang="en-US" smtClean="0"/>
              <a:t>61</a:t>
            </a:fld>
            <a:endParaRPr lang="en-US"/>
          </a:p>
        </p:txBody>
      </p:sp>
    </p:spTree>
    <p:extLst>
      <p:ext uri="{BB962C8B-B14F-4D97-AF65-F5344CB8AC3E}">
        <p14:creationId xmlns:p14="http://schemas.microsoft.com/office/powerpoint/2010/main" val="319038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effectLst>
                  <a:outerShdw blurRad="38100" dist="38100" dir="2700000" algn="tl">
                    <a:srgbClr val="000000">
                      <a:alpha val="43137"/>
                    </a:srgbClr>
                  </a:outerShdw>
                </a:effectLst>
              </a:rPr>
              <a:t>A web page that uses HTML5 </a:t>
            </a:r>
            <a:r>
              <a:rPr lang="en-US" sz="2800" b="1">
                <a:effectLst>
                  <a:outerShdw blurRad="38100" dist="38100" dir="2700000" algn="tl">
                    <a:srgbClr val="000000">
                      <a:alpha val="43137"/>
                    </a:srgbClr>
                  </a:outerShdw>
                </a:effectLst>
              </a:rPr>
              <a:t>data validation</a:t>
            </a:r>
            <a:endParaRPr lang="en-US" sz="2800" b="1" dirty="0">
              <a:effectLst>
                <a:outerShdw blurRad="38100" dist="38100" dir="2700000" algn="tl">
                  <a:srgbClr val="000000">
                    <a:alpha val="43137"/>
                  </a:srgbClr>
                </a:outerShdw>
              </a:effectLst>
            </a:endParaRPr>
          </a:p>
        </p:txBody>
      </p:sp>
      <p:sp>
        <p:nvSpPr>
          <p:cNvPr id="8" name="Rounded Rectangle 7">
            <a:hlinkClick r:id="rId3"/>
          </p:cNvPr>
          <p:cNvSpPr/>
          <p:nvPr/>
        </p:nvSpPr>
        <p:spPr>
          <a:xfrm>
            <a:off x="3440317" y="1670924"/>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HTML</a:t>
            </a:r>
          </a:p>
        </p:txBody>
      </p:sp>
      <p:sp>
        <p:nvSpPr>
          <p:cNvPr id="9" name="Rounded Rectangle 8">
            <a:hlinkClick r:id="rId4"/>
          </p:cNvPr>
          <p:cNvSpPr/>
          <p:nvPr/>
        </p:nvSpPr>
        <p:spPr>
          <a:xfrm>
            <a:off x="3440317" y="2575680"/>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CSS</a:t>
            </a:r>
          </a:p>
        </p:txBody>
      </p:sp>
      <p:sp>
        <p:nvSpPr>
          <p:cNvPr id="10" name="Rounded Rectangle 9">
            <a:hlinkClick r:id="rId5"/>
          </p:cNvPr>
          <p:cNvSpPr/>
          <p:nvPr/>
        </p:nvSpPr>
        <p:spPr>
          <a:xfrm>
            <a:off x="3440317" y="3661065"/>
            <a:ext cx="2263366" cy="461059"/>
          </a:xfrm>
          <a:prstGeom prst="roundRect">
            <a:avLst/>
          </a:prstGeom>
          <a:solidFill>
            <a:srgbClr val="00B0F0"/>
          </a:solidFill>
          <a:ln>
            <a:solidFill>
              <a:srgbClr val="00206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mj-lt"/>
              </a:rPr>
              <a:t>Example</a:t>
            </a:r>
          </a:p>
        </p:txBody>
      </p:sp>
      <p:sp>
        <p:nvSpPr>
          <p:cNvPr id="3" name="Date Placeholder 2"/>
          <p:cNvSpPr>
            <a:spLocks noGrp="1"/>
          </p:cNvSpPr>
          <p:nvPr>
            <p:ph type="dt" sz="half" idx="10"/>
          </p:nvPr>
        </p:nvSpPr>
        <p:spPr/>
        <p:txBody>
          <a:bodyPr/>
          <a:lstStyle/>
          <a:p>
            <a:fld id="{0F57B519-40DE-405A-A730-6912C6B86AAF}" type="datetime1">
              <a:rPr lang="en-US" smtClean="0"/>
              <a:t>1/22/2019</a:t>
            </a:fld>
            <a:endParaRPr lang="en-US"/>
          </a:p>
        </p:txBody>
      </p:sp>
      <p:sp>
        <p:nvSpPr>
          <p:cNvPr id="4" name="Footer Placeholder 3"/>
          <p:cNvSpPr>
            <a:spLocks noGrp="1"/>
          </p:cNvSpPr>
          <p:nvPr>
            <p:ph type="ftr" sz="quarter" idx="11"/>
          </p:nvPr>
        </p:nvSpPr>
        <p:spPr/>
        <p:txBody>
          <a:bodyPr/>
          <a:lstStyle/>
          <a:p>
            <a:r>
              <a:rPr lang="en-US"/>
              <a:t>Copyright © 2007 - 2019 Carl M. Burnett</a:t>
            </a:r>
          </a:p>
        </p:txBody>
      </p:sp>
      <p:sp>
        <p:nvSpPr>
          <p:cNvPr id="5" name="Slide Number Placeholder 4"/>
          <p:cNvSpPr>
            <a:spLocks noGrp="1"/>
          </p:cNvSpPr>
          <p:nvPr>
            <p:ph type="sldNum" sz="quarter" idx="12"/>
          </p:nvPr>
        </p:nvSpPr>
        <p:spPr/>
        <p:txBody>
          <a:bodyPr/>
          <a:lstStyle/>
          <a:p>
            <a:fld id="{3D46CBA2-ECE5-4BE9-B546-6761E0E67089}" type="slidenum">
              <a:rPr lang="en-US" smtClean="0"/>
              <a:t>62</a:t>
            </a:fld>
            <a:endParaRPr lang="en-US"/>
          </a:p>
        </p:txBody>
      </p:sp>
    </p:spTree>
    <p:extLst>
      <p:ext uri="{BB962C8B-B14F-4D97-AF65-F5344CB8AC3E}">
        <p14:creationId xmlns:p14="http://schemas.microsoft.com/office/powerpoint/2010/main" val="312162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Exercise 2</a:t>
            </a:r>
          </a:p>
        </p:txBody>
      </p:sp>
      <p:sp>
        <p:nvSpPr>
          <p:cNvPr id="3" name="Content Placeholder 2"/>
          <p:cNvSpPr>
            <a:spLocks noGrp="1"/>
          </p:cNvSpPr>
          <p:nvPr>
            <p:ph idx="1"/>
          </p:nvPr>
        </p:nvSpPr>
        <p:spPr/>
        <p:txBody>
          <a:bodyPr/>
          <a:lstStyle/>
          <a:p>
            <a:r>
              <a:rPr lang="en-US" dirty="0"/>
              <a:t>Complete Exercise 13-1 on </a:t>
            </a:r>
            <a:r>
              <a:rPr lang="en-US"/>
              <a:t>page 502 </a:t>
            </a:r>
            <a:r>
              <a:rPr lang="en-US" dirty="0"/>
              <a:t>using Dreamweaver.</a:t>
            </a:r>
          </a:p>
          <a:p>
            <a:r>
              <a:rPr lang="en-US" dirty="0"/>
              <a:t>Students will upload test files to development site.</a:t>
            </a:r>
          </a:p>
          <a:p>
            <a:r>
              <a:rPr lang="en-US" dirty="0"/>
              <a:t>Students will preview in browser development files.</a:t>
            </a:r>
          </a:p>
          <a:p>
            <a:r>
              <a:rPr lang="en-US" dirty="0"/>
              <a:t>Students will upload files to live site.</a:t>
            </a:r>
          </a:p>
          <a:p>
            <a:r>
              <a:rPr lang="en-US" dirty="0"/>
              <a:t>Students will preview in browser live files.</a:t>
            </a:r>
          </a:p>
        </p:txBody>
      </p:sp>
      <p:sp>
        <p:nvSpPr>
          <p:cNvPr id="4" name="Date Placeholder 3"/>
          <p:cNvSpPr>
            <a:spLocks noGrp="1"/>
          </p:cNvSpPr>
          <p:nvPr>
            <p:ph type="dt" sz="half" idx="10"/>
          </p:nvPr>
        </p:nvSpPr>
        <p:spPr/>
        <p:txBody>
          <a:bodyPr/>
          <a:lstStyle/>
          <a:p>
            <a:fld id="{E5473483-D39E-47F5-860F-F5C2124F5BEA}" type="datetime1">
              <a:rPr lang="en-US" smtClean="0"/>
              <a:t>1/22/2019</a:t>
            </a:fld>
            <a:endParaRPr lang="en-US" dirty="0"/>
          </a:p>
        </p:txBody>
      </p:sp>
      <p:sp>
        <p:nvSpPr>
          <p:cNvPr id="6" name="Footer Placeholder 5"/>
          <p:cNvSpPr>
            <a:spLocks noGrp="1"/>
          </p:cNvSpPr>
          <p:nvPr>
            <p:ph type="ftr" sz="quarter" idx="11"/>
          </p:nvPr>
        </p:nvSpPr>
        <p:spPr>
          <a:prstGeom prst="rect">
            <a:avLst/>
          </a:prstGeom>
        </p:spPr>
        <p:txBody>
          <a:bodyPr/>
          <a:lstStyle/>
          <a:p>
            <a:r>
              <a:rPr lang="en-US"/>
              <a:t>Copyright © 2007 - 2019 Carl M. Burnett</a:t>
            </a: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BDC207AC-44E2-4E0C-A861-3776DCCCA189}" type="slidenum">
              <a:rPr lang="en-US" smtClean="0"/>
              <a:pPr>
                <a:defRPr/>
              </a:pPr>
              <a:t>63</a:t>
            </a:fld>
            <a:endParaRPr lang="en-US" dirty="0"/>
          </a:p>
        </p:txBody>
      </p:sp>
    </p:spTree>
    <p:extLst>
      <p:ext uri="{BB962C8B-B14F-4D97-AF65-F5344CB8AC3E}">
        <p14:creationId xmlns:p14="http://schemas.microsoft.com/office/powerpoint/2010/main" val="37260603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C723-1BDA-440A-929F-26CA5776A356}"/>
              </a:ext>
            </a:extLst>
          </p:cNvPr>
          <p:cNvSpPr>
            <a:spLocks noGrp="1"/>
          </p:cNvSpPr>
          <p:nvPr>
            <p:ph type="title"/>
          </p:nvPr>
        </p:nvSpPr>
        <p:spPr/>
        <p:txBody>
          <a:bodyPr/>
          <a:lstStyle/>
          <a:p>
            <a:r>
              <a:rPr lang="en-US" dirty="0"/>
              <a:t>Session Review</a:t>
            </a:r>
          </a:p>
        </p:txBody>
      </p:sp>
      <p:sp>
        <p:nvSpPr>
          <p:cNvPr id="3" name="Content Placeholder 2">
            <a:extLst>
              <a:ext uri="{FF2B5EF4-FFF2-40B4-BE49-F238E27FC236}">
                <a16:creationId xmlns:a16="http://schemas.microsoft.com/office/drawing/2014/main" id="{745C2DC9-0CFE-4CFD-AAE8-C50933C89B8A}"/>
              </a:ext>
            </a:extLst>
          </p:cNvPr>
          <p:cNvSpPr>
            <a:spLocks noGrp="1"/>
          </p:cNvSpPr>
          <p:nvPr>
            <p:ph idx="1"/>
          </p:nvPr>
        </p:nvSpPr>
        <p:spPr/>
        <p:txBody>
          <a:bodyPr/>
          <a:lstStyle/>
          <a:p>
            <a:r>
              <a:rPr lang="en-US" sz="2800" dirty="0"/>
              <a:t>CSS3 Overview</a:t>
            </a:r>
          </a:p>
          <a:p>
            <a:r>
              <a:rPr lang="en-US" sz="2800" dirty="0"/>
              <a:t>How to Work with Tables</a:t>
            </a:r>
          </a:p>
          <a:p>
            <a:r>
              <a:rPr lang="en-US" sz="2800" dirty="0"/>
              <a:t>How to Work with Forms</a:t>
            </a:r>
            <a:endParaRPr lang="en-US" dirty="0"/>
          </a:p>
        </p:txBody>
      </p:sp>
      <p:sp>
        <p:nvSpPr>
          <p:cNvPr id="4" name="Date Placeholder 3">
            <a:extLst>
              <a:ext uri="{FF2B5EF4-FFF2-40B4-BE49-F238E27FC236}">
                <a16:creationId xmlns:a16="http://schemas.microsoft.com/office/drawing/2014/main" id="{1F0BCA4E-A3B3-42CB-B942-DA68417AE37F}"/>
              </a:ext>
            </a:extLst>
          </p:cNvPr>
          <p:cNvSpPr>
            <a:spLocks noGrp="1"/>
          </p:cNvSpPr>
          <p:nvPr>
            <p:ph type="dt" sz="half" idx="10"/>
          </p:nvPr>
        </p:nvSpPr>
        <p:spPr/>
        <p:txBody>
          <a:bodyPr/>
          <a:lstStyle/>
          <a:p>
            <a:fld id="{5F72D7C0-582D-4D1B-BFD8-EC120DE5AB24}" type="datetime1">
              <a:rPr lang="en-US" smtClean="0"/>
              <a:t>1/22/2019</a:t>
            </a:fld>
            <a:endParaRPr lang="en-US"/>
          </a:p>
        </p:txBody>
      </p:sp>
      <p:sp>
        <p:nvSpPr>
          <p:cNvPr id="5" name="Footer Placeholder 4">
            <a:extLst>
              <a:ext uri="{FF2B5EF4-FFF2-40B4-BE49-F238E27FC236}">
                <a16:creationId xmlns:a16="http://schemas.microsoft.com/office/drawing/2014/main" id="{21561E8A-AA9D-430F-9A52-7A9C69C0DEF8}"/>
              </a:ext>
            </a:extLst>
          </p:cNvPr>
          <p:cNvSpPr>
            <a:spLocks noGrp="1"/>
          </p:cNvSpPr>
          <p:nvPr>
            <p:ph type="ftr" sz="quarter" idx="11"/>
          </p:nvPr>
        </p:nvSpPr>
        <p:spPr/>
        <p:txBody>
          <a:bodyPr/>
          <a:lstStyle/>
          <a:p>
            <a:r>
              <a:rPr lang="en-US"/>
              <a:t>Copyright © 2007 - 2019 Carl M. Burnett</a:t>
            </a:r>
          </a:p>
        </p:txBody>
      </p:sp>
      <p:sp>
        <p:nvSpPr>
          <p:cNvPr id="6" name="Slide Number Placeholder 5">
            <a:extLst>
              <a:ext uri="{FF2B5EF4-FFF2-40B4-BE49-F238E27FC236}">
                <a16:creationId xmlns:a16="http://schemas.microsoft.com/office/drawing/2014/main" id="{07A72B9B-DA62-42C2-B9BC-BBEEAA6F4BD5}"/>
              </a:ext>
            </a:extLst>
          </p:cNvPr>
          <p:cNvSpPr>
            <a:spLocks noGrp="1"/>
          </p:cNvSpPr>
          <p:nvPr>
            <p:ph type="sldNum" sz="quarter" idx="12"/>
          </p:nvPr>
        </p:nvSpPr>
        <p:spPr/>
        <p:txBody>
          <a:bodyPr/>
          <a:lstStyle/>
          <a:p>
            <a:fld id="{3D46CBA2-ECE5-4BE9-B546-6761E0E67089}" type="slidenum">
              <a:rPr lang="en-US" smtClean="0"/>
              <a:t>64</a:t>
            </a:fld>
            <a:endParaRPr lang="en-US"/>
          </a:p>
        </p:txBody>
      </p:sp>
    </p:spTree>
    <p:extLst>
      <p:ext uri="{BB962C8B-B14F-4D97-AF65-F5344CB8AC3E}">
        <p14:creationId xmlns:p14="http://schemas.microsoft.com/office/powerpoint/2010/main" val="945983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28066"/>
            <a:ext cx="8229600" cy="519684"/>
          </a:xfrm>
        </p:spPr>
        <p:txBody>
          <a:bodyPr>
            <a:normAutofit/>
          </a:bodyPr>
          <a:lstStyle/>
          <a:p>
            <a:r>
              <a:rPr lang="en-US" sz="2800" dirty="0"/>
              <a:t>Elements can be selected by type, id, or class</a:t>
            </a:r>
          </a:p>
        </p:txBody>
      </p:sp>
      <p:sp>
        <p:nvSpPr>
          <p:cNvPr id="2" name="Rectangle 1"/>
          <p:cNvSpPr/>
          <p:nvPr/>
        </p:nvSpPr>
        <p:spPr>
          <a:xfrm>
            <a:off x="304800" y="1200150"/>
            <a:ext cx="8766810" cy="3693319"/>
          </a:xfrm>
          <a:prstGeom prst="rect">
            <a:avLst/>
          </a:prstGeom>
        </p:spPr>
        <p:txBody>
          <a:bodyPr wrap="square">
            <a:spAutoFit/>
          </a:bodyPr>
          <a:lstStyle/>
          <a:p>
            <a:r>
              <a:rPr lang="en-US" b="1" dirty="0">
                <a:latin typeface="Courier New" panose="02070309020205020404" pitchFamily="49" charset="0"/>
                <a:cs typeface="Courier New" panose="02070309020205020404" pitchFamily="49" charset="0"/>
              </a:rPr>
              <a:t>&lt;body&gt;</a:t>
            </a:r>
          </a:p>
          <a:p>
            <a:r>
              <a:rPr lang="en-US" b="1" dirty="0">
                <a:latin typeface="Courier New" panose="02070309020205020404" pitchFamily="49" charset="0"/>
                <a:cs typeface="Courier New" panose="02070309020205020404" pitchFamily="49" charset="0"/>
              </a:rPr>
              <a:t>    &lt;div id="main“&gt;</a:t>
            </a:r>
          </a:p>
          <a:p>
            <a:r>
              <a:rPr lang="en-US" b="1" dirty="0">
                <a:latin typeface="Courier New" panose="02070309020205020404" pitchFamily="49" charset="0"/>
                <a:cs typeface="Courier New" panose="02070309020205020404" pitchFamily="49" charset="0"/>
              </a:rPr>
              <a:t>        &lt;h1 class="</a:t>
            </a:r>
            <a:r>
              <a:rPr lang="en-US" b="1" dirty="0" err="1">
                <a:latin typeface="Courier New" panose="02070309020205020404" pitchFamily="49" charset="0"/>
                <a:cs typeface="Courier New" panose="02070309020205020404" pitchFamily="49" charset="0"/>
              </a:rPr>
              <a:t>base_color</a:t>
            </a:r>
            <a:r>
              <a:rPr lang="en-US" b="1" dirty="0">
                <a:latin typeface="Courier New" panose="02070309020205020404" pitchFamily="49" charset="0"/>
                <a:cs typeface="Courier New" panose="02070309020205020404" pitchFamily="49" charset="0"/>
              </a:rPr>
              <a:t>"&gt;Student materials&lt;/h1&gt;</a:t>
            </a:r>
          </a:p>
          <a:p>
            <a:r>
              <a:rPr lang="en-US" b="1" dirty="0">
                <a:latin typeface="Courier New" panose="02070309020205020404" pitchFamily="49" charset="0"/>
                <a:cs typeface="Courier New" panose="02070309020205020404" pitchFamily="49" charset="0"/>
              </a:rPr>
              <a:t>        &lt;p&gt;Here are the links for the downloads:&lt;/p&gt;</a:t>
            </a:r>
          </a:p>
          <a:p>
            <a:r>
              <a:rPr lang="en-US" b="1" dirty="0">
                <a:latin typeface="Courier New" panose="02070309020205020404" pitchFamily="49" charset="0"/>
                <a:cs typeface="Courier New" panose="02070309020205020404" pitchFamily="49" charset="0"/>
              </a:rPr>
              <a:t>        &lt;</a:t>
            </a:r>
            <a:r>
              <a:rPr lang="en-US" b="1" dirty="0" err="1">
                <a:latin typeface="Courier New" panose="02070309020205020404" pitchFamily="49" charset="0"/>
                <a:cs typeface="Courier New" panose="02070309020205020404" pitchFamily="49" charset="0"/>
              </a:rPr>
              <a:t>ul</a:t>
            </a:r>
            <a:r>
              <a:rPr lang="en-US" b="1" dirty="0">
                <a:latin typeface="Courier New" panose="02070309020205020404" pitchFamily="49" charset="0"/>
                <a:cs typeface="Courier New" panose="02070309020205020404" pitchFamily="49" charset="0"/>
              </a:rPr>
              <a:t> id="links“&gt;</a:t>
            </a:r>
          </a:p>
          <a:p>
            <a:r>
              <a:rPr lang="en-US" b="1" dirty="0">
                <a:latin typeface="Courier New" panose="02070309020205020404" pitchFamily="49" charset="0"/>
                <a:cs typeface="Courier New" panose="02070309020205020404" pitchFamily="49" charset="0"/>
              </a:rPr>
              <a:t>            &lt;li&gt;&lt;a </a:t>
            </a:r>
            <a:r>
              <a:rPr lang="en-US" b="1" dirty="0" err="1">
                <a:latin typeface="Courier New" panose="02070309020205020404" pitchFamily="49" charset="0"/>
                <a:cs typeface="Courier New" panose="02070309020205020404" pitchFamily="49" charset="0"/>
              </a:rPr>
              <a:t>href</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"exercises.html"&gt;Exercises&lt;/a&gt;&lt;/li&gt;</a:t>
            </a:r>
          </a:p>
          <a:p>
            <a:r>
              <a:rPr lang="en-US" b="1" dirty="0">
                <a:latin typeface="Courier New" panose="02070309020205020404" pitchFamily="49" charset="0"/>
                <a:cs typeface="Courier New" panose="02070309020205020404" pitchFamily="49" charset="0"/>
              </a:rPr>
              <a:t>            &lt;li&gt;&lt;a </a:t>
            </a:r>
            <a:r>
              <a:rPr lang="en-US" b="1" dirty="0" err="1">
                <a:latin typeface="Courier New" panose="02070309020205020404" pitchFamily="49" charset="0"/>
                <a:cs typeface="Courier New" panose="02070309020205020404" pitchFamily="49" charset="0"/>
              </a:rPr>
              <a:t>href</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"solutions.html"&gt;Solutions&lt;/a&gt;&lt;/li&gt;</a:t>
            </a:r>
          </a:p>
          <a:p>
            <a:r>
              <a:rPr lang="en-US" b="1" dirty="0">
                <a:latin typeface="Courier New" panose="02070309020205020404" pitchFamily="49" charset="0"/>
                <a:cs typeface="Courier New" panose="02070309020205020404" pitchFamily="49" charset="0"/>
              </a:rPr>
              <a:t>        &lt;/</a:t>
            </a:r>
            <a:r>
              <a:rPr lang="en-US" b="1" dirty="0" err="1">
                <a:latin typeface="Courier New" panose="02070309020205020404" pitchFamily="49" charset="0"/>
                <a:cs typeface="Courier New" panose="02070309020205020404" pitchFamily="49" charset="0"/>
              </a:rPr>
              <a:t>ul</a:t>
            </a:r>
            <a:r>
              <a:rPr lang="en-US" b="1" dirty="0">
                <a:latin typeface="Courier New" panose="02070309020205020404" pitchFamily="49" charset="0"/>
                <a:cs typeface="Courier New" panose="02070309020205020404" pitchFamily="49" charset="0"/>
              </a:rPr>
              <a:t>&gt;</a:t>
            </a:r>
          </a:p>
          <a:p>
            <a:r>
              <a:rPr lang="en-US" b="1" dirty="0">
                <a:latin typeface="Courier New" panose="02070309020205020404" pitchFamily="49" charset="0"/>
                <a:cs typeface="Courier New" panose="02070309020205020404" pitchFamily="49" charset="0"/>
              </a:rPr>
              <a:t>       &lt;p id="copyright" class="</a:t>
            </a:r>
            <a:r>
              <a:rPr lang="en-US" b="1" dirty="0" err="1">
                <a:latin typeface="Courier New" panose="02070309020205020404" pitchFamily="49" charset="0"/>
                <a:cs typeface="Courier New" panose="02070309020205020404" pitchFamily="49" charset="0"/>
              </a:rPr>
              <a:t>base_color</a:t>
            </a:r>
            <a:r>
              <a:rPr lang="en-US" b="1" dirty="0">
                <a:latin typeface="Courier New" panose="02070309020205020404" pitchFamily="49" charset="0"/>
                <a:cs typeface="Courier New" panose="02070309020205020404" pitchFamily="49" charset="0"/>
              </a:rPr>
              <a:t>"&gt;Copyright 2012&lt;/p&gt;</a:t>
            </a:r>
          </a:p>
          <a:p>
            <a:r>
              <a:rPr lang="en-US" b="1" dirty="0">
                <a:latin typeface="Courier New" panose="02070309020205020404" pitchFamily="49" charset="0"/>
                <a:cs typeface="Courier New" panose="02070309020205020404" pitchFamily="49" charset="0"/>
              </a:rPr>
              <a:t>    &lt;/div&gt;</a:t>
            </a:r>
          </a:p>
          <a:p>
            <a:r>
              <a:rPr lang="en-US" b="1" dirty="0">
                <a:latin typeface="Courier New" panose="02070309020205020404" pitchFamily="49" charset="0"/>
                <a:cs typeface="Courier New" panose="02070309020205020404" pitchFamily="49" charset="0"/>
              </a:rPr>
              <a:t>&lt;/body&gt;</a:t>
            </a:r>
          </a:p>
        </p:txBody>
      </p:sp>
      <p:grpSp>
        <p:nvGrpSpPr>
          <p:cNvPr id="4" name="Group 3"/>
          <p:cNvGrpSpPr/>
          <p:nvPr/>
        </p:nvGrpSpPr>
        <p:grpSpPr>
          <a:xfrm>
            <a:off x="1600200" y="1545086"/>
            <a:ext cx="2109457" cy="2703064"/>
            <a:chOff x="1493822" y="1716762"/>
            <a:chExt cx="2109457" cy="3003405"/>
          </a:xfrm>
        </p:grpSpPr>
        <p:sp>
          <p:nvSpPr>
            <p:cNvPr id="7" name="Rectangle 6"/>
            <p:cNvSpPr/>
            <p:nvPr/>
          </p:nvSpPr>
          <p:spPr>
            <a:xfrm>
              <a:off x="1493822" y="1716762"/>
              <a:ext cx="1231272" cy="265945"/>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1883121" y="2564396"/>
              <a:ext cx="1410818" cy="265945"/>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590391" y="4454221"/>
              <a:ext cx="2012888" cy="265946"/>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5" name="Group 4"/>
          <p:cNvGrpSpPr/>
          <p:nvPr/>
        </p:nvGrpSpPr>
        <p:grpSpPr>
          <a:xfrm>
            <a:off x="2024204" y="1828060"/>
            <a:ext cx="4257392" cy="2420090"/>
            <a:chOff x="2024203" y="2031177"/>
            <a:chExt cx="4257392" cy="2688990"/>
          </a:xfrm>
        </p:grpSpPr>
        <p:sp>
          <p:nvSpPr>
            <p:cNvPr id="10" name="Rectangle 9"/>
            <p:cNvSpPr/>
            <p:nvPr/>
          </p:nvSpPr>
          <p:spPr>
            <a:xfrm>
              <a:off x="2024203" y="2031177"/>
              <a:ext cx="2471596" cy="265944"/>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3809999" y="4454222"/>
              <a:ext cx="2471596" cy="265945"/>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2" name="Date Placeholder 11"/>
          <p:cNvSpPr>
            <a:spLocks noGrp="1"/>
          </p:cNvSpPr>
          <p:nvPr>
            <p:ph type="dt" sz="half" idx="10"/>
          </p:nvPr>
        </p:nvSpPr>
        <p:spPr/>
        <p:txBody>
          <a:bodyPr/>
          <a:lstStyle/>
          <a:p>
            <a:fld id="{BD74C44F-44E6-4B02-BCFF-7C44387C68CA}" type="datetime1">
              <a:rPr lang="en-US" smtClean="0"/>
              <a:t>1/22/2019</a:t>
            </a:fld>
            <a:endParaRPr lang="en-US"/>
          </a:p>
        </p:txBody>
      </p:sp>
      <p:sp>
        <p:nvSpPr>
          <p:cNvPr id="13" name="Footer Placeholder 12"/>
          <p:cNvSpPr>
            <a:spLocks noGrp="1"/>
          </p:cNvSpPr>
          <p:nvPr>
            <p:ph type="ftr" sz="quarter" idx="11"/>
          </p:nvPr>
        </p:nvSpPr>
        <p:spPr/>
        <p:txBody>
          <a:bodyPr/>
          <a:lstStyle/>
          <a:p>
            <a:r>
              <a:rPr lang="en-US"/>
              <a:t>Copyright © 2007 - 2019 Carl M. Burnett</a:t>
            </a:r>
          </a:p>
        </p:txBody>
      </p:sp>
      <p:sp>
        <p:nvSpPr>
          <p:cNvPr id="14" name="Slide Number Placeholder 13"/>
          <p:cNvSpPr>
            <a:spLocks noGrp="1"/>
          </p:cNvSpPr>
          <p:nvPr>
            <p:ph type="sldNum" sz="quarter" idx="12"/>
          </p:nvPr>
        </p:nvSpPr>
        <p:spPr/>
        <p:txBody>
          <a:bodyPr/>
          <a:lstStyle/>
          <a:p>
            <a:fld id="{3D46CBA2-ECE5-4BE9-B546-6761E0E67089}" type="slidenum">
              <a:rPr lang="en-US" smtClean="0"/>
              <a:t>7</a:t>
            </a:fld>
            <a:endParaRPr lang="en-US"/>
          </a:p>
        </p:txBody>
      </p:sp>
    </p:spTree>
    <p:extLst>
      <p:ext uri="{BB962C8B-B14F-4D97-AF65-F5344CB8AC3E}">
        <p14:creationId xmlns:p14="http://schemas.microsoft.com/office/powerpoint/2010/main" val="3758166581"/>
      </p:ext>
    </p:extLst>
  </p:cSld>
  <p:clrMapOvr>
    <a:masterClrMapping/>
  </p:clrMapOvr>
  <mc:AlternateContent xmlns:mc="http://schemas.openxmlformats.org/markup-compatibility/2006" xmlns:p14="http://schemas.microsoft.com/office/powerpoint/2010/main">
    <mc:Choice Requires="p14">
      <p:transition spd="med" p14:dur="700" advTm="57029">
        <p:fade/>
      </p:transition>
    </mc:Choice>
    <mc:Fallback xmlns="">
      <p:transition spd="med" advTm="5702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Comments</a:t>
            </a:r>
          </a:p>
        </p:txBody>
      </p:sp>
      <p:sp>
        <p:nvSpPr>
          <p:cNvPr id="3" name="Content Placeholder 2"/>
          <p:cNvSpPr>
            <a:spLocks noGrp="1"/>
          </p:cNvSpPr>
          <p:nvPr>
            <p:ph idx="1"/>
          </p:nvPr>
        </p:nvSpPr>
        <p:spPr/>
        <p:txBody>
          <a:bodyPr/>
          <a:lstStyle/>
          <a:p>
            <a:r>
              <a:rPr lang="en-US" dirty="0"/>
              <a:t>A CSS comment begins with "/*", </a:t>
            </a:r>
            <a:br>
              <a:rPr lang="en-US" dirty="0"/>
            </a:br>
            <a:r>
              <a:rPr lang="en-US" dirty="0"/>
              <a:t>and ends with "*/", </a:t>
            </a:r>
          </a:p>
        </p:txBody>
      </p:sp>
      <p:sp>
        <p:nvSpPr>
          <p:cNvPr id="4" name="Date Placeholder 3"/>
          <p:cNvSpPr>
            <a:spLocks noGrp="1"/>
          </p:cNvSpPr>
          <p:nvPr>
            <p:ph type="dt" sz="half" idx="10"/>
          </p:nvPr>
        </p:nvSpPr>
        <p:spPr/>
        <p:txBody>
          <a:bodyPr/>
          <a:lstStyle/>
          <a:p>
            <a:fld id="{046DFEE2-41B1-40B1-AA83-98755DC21E60}" type="datetime1">
              <a:rPr lang="en-US" sz="900" smtClean="0"/>
              <a:t>1/22/2019</a:t>
            </a:fld>
            <a:endParaRPr lang="en-US" sz="900" dirty="0"/>
          </a:p>
        </p:txBody>
      </p:sp>
      <p:sp>
        <p:nvSpPr>
          <p:cNvPr id="6" name="Footer Placeholder 5"/>
          <p:cNvSpPr>
            <a:spLocks noGrp="1"/>
          </p:cNvSpPr>
          <p:nvPr>
            <p:ph type="ftr" sz="quarter" idx="11"/>
          </p:nvPr>
        </p:nvSpPr>
        <p:spPr>
          <a:prstGeom prst="rect">
            <a:avLst/>
          </a:prstGeom>
        </p:spPr>
        <p:txBody>
          <a:bodyPr/>
          <a:lstStyle/>
          <a:p>
            <a:r>
              <a:rPr lang="en-US"/>
              <a:t>Copyright © 2007 - 2019 Carl M. Burnett</a:t>
            </a: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BDC207AC-44E2-4E0C-A861-3776DCCCA189}" type="slidenum">
              <a:rPr lang="en-US" smtClean="0"/>
              <a:pPr>
                <a:defRPr/>
              </a:pPr>
              <a:t>8</a:t>
            </a:fld>
            <a:endParaRPr lang="en-US" dirty="0"/>
          </a:p>
        </p:txBody>
      </p:sp>
    </p:spTree>
    <p:extLst>
      <p:ext uri="{BB962C8B-B14F-4D97-AF65-F5344CB8AC3E}">
        <p14:creationId xmlns:p14="http://schemas.microsoft.com/office/powerpoint/2010/main" val="2796689887"/>
      </p:ext>
    </p:extLst>
  </p:cSld>
  <p:clrMapOvr>
    <a:masterClrMapping/>
  </p:clrMapOvr>
  <mc:AlternateContent xmlns:mc="http://schemas.openxmlformats.org/markup-compatibility/2006" xmlns:p14="http://schemas.microsoft.com/office/powerpoint/2010/main">
    <mc:Choice Requires="p14">
      <p:transition spd="med" p14:dur="700" advTm="5398">
        <p:fade/>
      </p:transition>
    </mc:Choice>
    <mc:Fallback xmlns="">
      <p:transition spd="med" advTm="5398">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61950"/>
            <a:ext cx="8229600" cy="609600"/>
          </a:xfrm>
        </p:spPr>
        <p:txBody>
          <a:bodyPr>
            <a:normAutofit fontScale="90000"/>
          </a:bodyPr>
          <a:lstStyle/>
          <a:p>
            <a:r>
              <a:rPr lang="en-US" dirty="0"/>
              <a:t>CSS Document with Comments</a:t>
            </a:r>
          </a:p>
        </p:txBody>
      </p:sp>
      <p:sp>
        <p:nvSpPr>
          <p:cNvPr id="2" name="Rectangle 1"/>
          <p:cNvSpPr/>
          <p:nvPr/>
        </p:nvSpPr>
        <p:spPr>
          <a:xfrm>
            <a:off x="548640" y="1004996"/>
            <a:ext cx="8046720" cy="3970318"/>
          </a:xfrm>
          <a:prstGeom prst="rect">
            <a:avLst/>
          </a:prstGeom>
          <a:effectLst/>
        </p:spPr>
        <p:txBody>
          <a:bodyPr wrap="square">
            <a:spAutoFit/>
          </a:bodyPr>
          <a:lstStyle/>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Description: Primary style sheet for valleytownhall.com</a:t>
            </a:r>
          </a:p>
          <a:p>
            <a:r>
              <a:rPr lang="en-US" sz="1200" b="1" dirty="0">
                <a:latin typeface="Courier New" panose="02070309020205020404" pitchFamily="49" charset="0"/>
                <a:cs typeface="Courier New" panose="02070309020205020404" pitchFamily="49" charset="0"/>
              </a:rPr>
              <a:t>* Author:      Anne Boehm</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Adjust the styles for the body */</a:t>
            </a:r>
          </a:p>
          <a:p>
            <a:r>
              <a:rPr lang="en-US" sz="1200" b="1" dirty="0">
                <a:latin typeface="Courier New" panose="02070309020205020404" pitchFamily="49" charset="0"/>
                <a:cs typeface="Courier New" panose="02070309020205020404" pitchFamily="49" charset="0"/>
              </a:rPr>
              <a:t>body {</a:t>
            </a:r>
          </a:p>
          <a:p>
            <a:r>
              <a:rPr lang="en-US" sz="1200" b="1" dirty="0">
                <a:latin typeface="Courier New" panose="02070309020205020404" pitchFamily="49" charset="0"/>
                <a:cs typeface="Courier New" panose="02070309020205020404" pitchFamily="49" charset="0"/>
              </a:rPr>
              <a:t>    background-color: #FACD8A;    /* a shade of orange */</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Adjust the styles for the headings */</a:t>
            </a:r>
          </a:p>
          <a:p>
            <a:r>
              <a:rPr lang="en-US" sz="1200" b="1" dirty="0">
                <a:latin typeface="Courier New" panose="02070309020205020404" pitchFamily="49" charset="0"/>
                <a:cs typeface="Courier New" panose="02070309020205020404" pitchFamily="49" charset="0"/>
              </a:rPr>
              <a:t>h1 {</a:t>
            </a:r>
          </a:p>
          <a:p>
            <a:r>
              <a:rPr lang="en-US" sz="1200" b="1" dirty="0">
                <a:latin typeface="Courier New" panose="02070309020205020404" pitchFamily="49" charset="0"/>
                <a:cs typeface="Courier New" panose="02070309020205020404" pitchFamily="49" charset="0"/>
              </a:rPr>
              <a:t>    color: #363636;</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h2 {</a:t>
            </a:r>
          </a:p>
          <a:p>
            <a:r>
              <a:rPr lang="en-US" sz="1200" b="1" dirty="0">
                <a:latin typeface="Courier New" panose="02070309020205020404" pitchFamily="49" charset="0"/>
                <a:cs typeface="Courier New" panose="02070309020205020404" pitchFamily="49" charset="0"/>
              </a:rPr>
              <a:t>    font-style: italic;</a:t>
            </a:r>
          </a:p>
          <a:p>
            <a:r>
              <a:rPr lang="en-US" sz="1200" b="1" dirty="0">
                <a:latin typeface="Courier New" panose="02070309020205020404" pitchFamily="49" charset="0"/>
                <a:cs typeface="Courier New" panose="02070309020205020404" pitchFamily="49" charset="0"/>
              </a:rPr>
              <a:t>    border-bottom: 3px solid #EF9C00; /* bottom border */</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Adjust the styles for the unordered list */</a:t>
            </a:r>
          </a:p>
          <a:p>
            <a:r>
              <a:rPr lang="en-US" sz="1200" b="1" dirty="0" err="1">
                <a:latin typeface="Courier New" panose="02070309020205020404" pitchFamily="49" charset="0"/>
                <a:cs typeface="Courier New" panose="02070309020205020404" pitchFamily="49" charset="0"/>
              </a:rPr>
              <a:t>ul</a:t>
            </a:r>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list-style-type: square;   /* Change the bullets */</a:t>
            </a:r>
          </a:p>
          <a:p>
            <a:r>
              <a:rPr lang="en-US" sz="1200" b="1" dirty="0">
                <a:latin typeface="Courier New" panose="02070309020205020404" pitchFamily="49" charset="0"/>
                <a:cs typeface="Courier New" panose="02070309020205020404" pitchFamily="49" charset="0"/>
              </a:rPr>
              <a:t>}</a:t>
            </a:r>
          </a:p>
        </p:txBody>
      </p:sp>
      <p:sp>
        <p:nvSpPr>
          <p:cNvPr id="4" name="Rectangle 3"/>
          <p:cNvSpPr/>
          <p:nvPr/>
        </p:nvSpPr>
        <p:spPr>
          <a:xfrm>
            <a:off x="548641" y="1733550"/>
            <a:ext cx="3434885" cy="247499"/>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3685904" y="2114550"/>
            <a:ext cx="2307491" cy="247499"/>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548640" y="2647950"/>
            <a:ext cx="3815130" cy="247499"/>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4067519" y="3719072"/>
            <a:ext cx="1907565" cy="247499"/>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548640" y="4071141"/>
            <a:ext cx="4472660" cy="247499"/>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395049" y="4408389"/>
            <a:ext cx="2399169" cy="247499"/>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Date Placeholder 5"/>
          <p:cNvSpPr>
            <a:spLocks noGrp="1"/>
          </p:cNvSpPr>
          <p:nvPr>
            <p:ph type="dt" sz="half" idx="10"/>
          </p:nvPr>
        </p:nvSpPr>
        <p:spPr/>
        <p:txBody>
          <a:bodyPr/>
          <a:lstStyle/>
          <a:p>
            <a:fld id="{32A860A1-CD34-46EE-8F75-4795627AFBDB}" type="datetime1">
              <a:rPr lang="en-US" smtClean="0"/>
              <a:t>1/22/2019</a:t>
            </a:fld>
            <a:endParaRPr lang="en-US"/>
          </a:p>
        </p:txBody>
      </p:sp>
      <p:sp>
        <p:nvSpPr>
          <p:cNvPr id="8" name="Footer Placeholder 7"/>
          <p:cNvSpPr>
            <a:spLocks noGrp="1"/>
          </p:cNvSpPr>
          <p:nvPr>
            <p:ph type="ftr" sz="quarter" idx="11"/>
          </p:nvPr>
        </p:nvSpPr>
        <p:spPr/>
        <p:txBody>
          <a:bodyPr/>
          <a:lstStyle/>
          <a:p>
            <a:r>
              <a:rPr lang="en-US"/>
              <a:t>Copyright © 2007 - 2019 Carl M. Burnett</a:t>
            </a:r>
          </a:p>
        </p:txBody>
      </p:sp>
      <p:sp>
        <p:nvSpPr>
          <p:cNvPr id="14" name="Slide Number Placeholder 13"/>
          <p:cNvSpPr>
            <a:spLocks noGrp="1"/>
          </p:cNvSpPr>
          <p:nvPr>
            <p:ph type="sldNum" sz="quarter" idx="12"/>
          </p:nvPr>
        </p:nvSpPr>
        <p:spPr/>
        <p:txBody>
          <a:bodyPr/>
          <a:lstStyle/>
          <a:p>
            <a:fld id="{3D46CBA2-ECE5-4BE9-B546-6761E0E67089}" type="slidenum">
              <a:rPr lang="en-US" smtClean="0"/>
              <a:t>9</a:t>
            </a:fld>
            <a:endParaRPr lang="en-US"/>
          </a:p>
        </p:txBody>
      </p:sp>
    </p:spTree>
    <p:extLst>
      <p:ext uri="{BB962C8B-B14F-4D97-AF65-F5344CB8AC3E}">
        <p14:creationId xmlns:p14="http://schemas.microsoft.com/office/powerpoint/2010/main" val="3641652373"/>
      </p:ext>
    </p:extLst>
  </p:cSld>
  <p:clrMapOvr>
    <a:masterClrMapping/>
  </p:clrMapOvr>
  <mc:AlternateContent xmlns:mc="http://schemas.openxmlformats.org/markup-compatibility/2006" xmlns:p14="http://schemas.microsoft.com/office/powerpoint/2010/main">
    <mc:Choice Requires="p14">
      <p:transition spd="med" p14:dur="700" advTm="10695">
        <p:fade/>
      </p:transition>
    </mc:Choice>
    <mc:Fallback xmlns="">
      <p:transition spd="med" advTm="10695">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5.6|14"/>
</p:tagLst>
</file>

<file path=ppt/tags/tag2.xml><?xml version="1.0" encoding="utf-8"?>
<p:tagLst xmlns:a="http://schemas.openxmlformats.org/drawingml/2006/main" xmlns:r="http://schemas.openxmlformats.org/officeDocument/2006/relationships" xmlns:p="http://schemas.openxmlformats.org/presentationml/2006/main">
  <p:tag name="TIMING" val="|8.9|31|48"/>
</p:tagLst>
</file>

<file path=ppt/tags/tag3.xml><?xml version="1.0" encoding="utf-8"?>
<p:tagLst xmlns:a="http://schemas.openxmlformats.org/drawingml/2006/main" xmlns:r="http://schemas.openxmlformats.org/officeDocument/2006/relationships" xmlns:p="http://schemas.openxmlformats.org/presentationml/2006/main">
  <p:tag name="TIMING" val="|4.7|10.1|11|3.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fBurnet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TotalTime>
  <Words>8058</Words>
  <Application>Microsoft Office PowerPoint</Application>
  <PresentationFormat>On-screen Show (16:9)</PresentationFormat>
  <Paragraphs>1284</Paragraphs>
  <Slides>64</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Calibri</vt:lpstr>
      <vt:lpstr>Constantia</vt:lpstr>
      <vt:lpstr>Courier New</vt:lpstr>
      <vt:lpstr>Verdana</vt:lpstr>
      <vt:lpstr>Wingdings 2</vt:lpstr>
      <vt:lpstr>ProfBurnett</vt:lpstr>
      <vt:lpstr>HTML5</vt:lpstr>
      <vt:lpstr>Session Outline</vt:lpstr>
      <vt:lpstr>CSS3 Overview</vt:lpstr>
      <vt:lpstr>CSS Syntax</vt:lpstr>
      <vt:lpstr>CSS Code Selectors</vt:lpstr>
      <vt:lpstr>CSS rule by type, id, and class</vt:lpstr>
      <vt:lpstr>Elements can be selected by type, id, or class</vt:lpstr>
      <vt:lpstr>CSS Comments</vt:lpstr>
      <vt:lpstr>CSS Document with Comments</vt:lpstr>
      <vt:lpstr>Three Ways to Provide Stylization</vt:lpstr>
      <vt:lpstr>Combinator Relational Selectors</vt:lpstr>
      <vt:lpstr>Combination of Selectors</vt:lpstr>
      <vt:lpstr>CSS Pseudo-Class Selectors</vt:lpstr>
      <vt:lpstr>CSS3 Pseudo-Class Selectors</vt:lpstr>
      <vt:lpstr>CSS Pseudo-Element Selectors</vt:lpstr>
      <vt:lpstr>Common CSS Coding Errors</vt:lpstr>
      <vt:lpstr>Tables</vt:lpstr>
      <vt:lpstr>Table Outline</vt:lpstr>
      <vt:lpstr>PowerPoint Presentation</vt:lpstr>
      <vt:lpstr>Common Elements for Coding Tables</vt:lpstr>
      <vt:lpstr>The HTML for the Sales by Book Table</vt:lpstr>
      <vt:lpstr>Common Properties for Formatting Tables</vt:lpstr>
      <vt:lpstr>CSS for the Sales by Book Table</vt:lpstr>
      <vt:lpstr>The elements for the header, body, and footer</vt:lpstr>
      <vt:lpstr>HTML &amp; CSS for a table with a header, body, and footer</vt:lpstr>
      <vt:lpstr>The Syntax for CSS3 structural pseudo-class selectors</vt:lpstr>
      <vt:lpstr>CSS3 for formatting a table without using classes</vt:lpstr>
      <vt:lpstr>PowerPoint Presentation</vt:lpstr>
      <vt:lpstr>Attributes for merging cells</vt:lpstr>
      <vt:lpstr>PowerPoint Presentation</vt:lpstr>
      <vt:lpstr>Attributes that can be used for accessibility</vt:lpstr>
      <vt:lpstr>Student Exercise 1</vt:lpstr>
      <vt:lpstr>PowerPoint Presentation</vt:lpstr>
      <vt:lpstr>Forms Outline</vt:lpstr>
      <vt:lpstr>Attributes of Form Element</vt:lpstr>
      <vt:lpstr>HTML for Form</vt:lpstr>
      <vt:lpstr>Attributes Input Element Buttons and Button Element</vt:lpstr>
      <vt:lpstr>PowerPoint Presentation</vt:lpstr>
      <vt:lpstr>Attributes  - Input Element  Text Fields</vt:lpstr>
      <vt:lpstr>PowerPoint Presentation</vt:lpstr>
      <vt:lpstr>Attributes of Radio Buttons and Check Boxes</vt:lpstr>
      <vt:lpstr>Attributes of Optgroup and Option Element </vt:lpstr>
      <vt:lpstr>Attributes of Select Element for List Boxes</vt:lpstr>
      <vt:lpstr>Attributes of Textarea Element</vt:lpstr>
      <vt:lpstr>The HTML for a form with label elements</vt:lpstr>
      <vt:lpstr>HTML that uses fieldset and legend elements</vt:lpstr>
      <vt:lpstr>Attributes of the input element for a file upload control</vt:lpstr>
      <vt:lpstr>Aligned label, text box, and button controls</vt:lpstr>
      <vt:lpstr>The CSS for the enhanced form</vt:lpstr>
      <vt:lpstr>The attributes for tab order and access keys</vt:lpstr>
      <vt:lpstr>The HTML5 attributes for data validation</vt:lpstr>
      <vt:lpstr>Attributes for using regular expressions</vt:lpstr>
      <vt:lpstr>HTML that uses regular expressions</vt:lpstr>
      <vt:lpstr>Attributes for the option elements within a datalist element</vt:lpstr>
      <vt:lpstr>The type attribute for email, url, and tel controls</vt:lpstr>
      <vt:lpstr>Attributes for the number and range controls</vt:lpstr>
      <vt:lpstr>Attributes for the date and time controls</vt:lpstr>
      <vt:lpstr>A search function that uses a search control</vt:lpstr>
      <vt:lpstr>The HTML for a color control</vt:lpstr>
      <vt:lpstr>An attribute for the output element</vt:lpstr>
      <vt:lpstr>Attributes for the progress and meter elements</vt:lpstr>
      <vt:lpstr>A web page that uses HTML5 data validation</vt:lpstr>
      <vt:lpstr>Student Exercise 2</vt:lpstr>
      <vt:lpstr>Session Review</vt:lpstr>
    </vt:vector>
  </TitlesOfParts>
  <Company>BWGM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ITI 134 HTML5 Desktop and Mobile Level II</dc:title>
  <dc:creator>Professor Burnett</dc:creator>
  <cp:lastModifiedBy>Carl Burnett</cp:lastModifiedBy>
  <cp:revision>13</cp:revision>
  <dcterms:created xsi:type="dcterms:W3CDTF">2015-01-18T14:09:20Z</dcterms:created>
  <dcterms:modified xsi:type="dcterms:W3CDTF">2019-01-22T10:07:20Z</dcterms:modified>
</cp:coreProperties>
</file>