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57" r:id="rId2"/>
    <p:sldId id="358" r:id="rId3"/>
    <p:sldId id="359" r:id="rId4"/>
    <p:sldId id="366" r:id="rId5"/>
    <p:sldId id="367" r:id="rId6"/>
    <p:sldId id="368" r:id="rId7"/>
    <p:sldId id="369" r:id="rId8"/>
    <p:sldId id="371" r:id="rId9"/>
    <p:sldId id="370" r:id="rId10"/>
    <p:sldId id="365" r:id="rId11"/>
    <p:sldId id="309" r:id="rId12"/>
    <p:sldId id="312" r:id="rId13"/>
    <p:sldId id="313" r:id="rId14"/>
    <p:sldId id="314" r:id="rId15"/>
    <p:sldId id="315" r:id="rId16"/>
    <p:sldId id="317" r:id="rId17"/>
    <p:sldId id="318" r:id="rId18"/>
    <p:sldId id="319" r:id="rId19"/>
    <p:sldId id="320" r:id="rId20"/>
    <p:sldId id="321" r:id="rId21"/>
    <p:sldId id="360" r:id="rId22"/>
    <p:sldId id="372" r:id="rId23"/>
    <p:sldId id="361" r:id="rId24"/>
    <p:sldId id="373" r:id="rId25"/>
    <p:sldId id="362" r:id="rId26"/>
    <p:sldId id="363" r:id="rId27"/>
    <p:sldId id="364" r:id="rId28"/>
    <p:sldId id="374" r:id="rId29"/>
    <p:sldId id="375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14" d="100"/>
          <a:sy n="114" d="100"/>
        </p:scale>
        <p:origin x="63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78481-C573-49B0-BC47-9DCCC6B422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A746-6811-4CB7-86D7-25559EFA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2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864D0-3CBE-4737-8223-73678754424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6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23B38-18C0-4FBE-8B86-DD673B8CB1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1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428F-7D61-4A4E-9CF0-285E3ADE1576}" type="datetime1">
              <a:rPr lang="en-US" smtClean="0"/>
              <a:t>2/13/2019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EDD9-BD1A-45B7-B8CE-CF69F29FE41E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8CBF-C7D3-4465-A29E-A89FAC6F4CED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68742"/>
            <a:ext cx="7315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18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805681"/>
            <a:ext cx="7391400" cy="279797"/>
          </a:xfrm>
        </p:spPr>
        <p:txBody>
          <a:bodyPr/>
          <a:lstStyle>
            <a:lvl1pPr marL="257175" indent="0">
              <a:buNone/>
              <a:defRPr sz="15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heading style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14400" y="1143000"/>
            <a:ext cx="7315200" cy="1257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571750"/>
            <a:ext cx="7391400" cy="342900"/>
          </a:xfrm>
        </p:spPr>
        <p:txBody>
          <a:bodyPr/>
          <a:lstStyle>
            <a:lvl1pPr marL="260747" indent="0">
              <a:buNone/>
              <a:defRPr sz="15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heading style 2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914400" y="2974591"/>
            <a:ext cx="7315200" cy="14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350"/>
            </a:lvl1pPr>
          </a:lstStyle>
          <a:p>
            <a:pPr>
              <a:defRPr/>
            </a:pPr>
            <a:fld id="{F3B5E4CD-A878-4F92-A2C7-FD3680F92C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05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  <a:latin typeface="Arial Narrow" panose="020B0606020202030204" pitchFamily="34" charset="0"/>
              </a:rPr>
              <a:t>C16, Slide </a:t>
            </a:r>
            <a:fld id="{BF5C1183-B085-4070-A402-C03A3F977D3D}" type="slidenum">
              <a:rPr lang="en-US" sz="675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endParaRPr lang="en-US" sz="675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9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563-0121-4080-A066-98F87ED8CCB4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DB7C-9369-40DF-A418-17A950EFC75C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8190-0C76-481D-8789-F6D94EBC298D}" type="datetime1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0A4-BA32-464F-8D48-2F38FDAC26E3}" type="datetime1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29CE-5AD3-4328-9C8E-8E235EE8FCE6}" type="datetime1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93C-9995-4CF1-AA37-7239A6F53FCA}" type="datetime1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9410-33B0-4816-A82C-088B85F5EA3F}" type="datetime1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7B21-3D6E-4617-BC82-4A43ADA2C0F3}" type="datetime1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D521BC-E9BB-4708-B1E3-20AAF22C84F1}" type="datetime1">
              <a:rPr lang="en-US" smtClean="0"/>
              <a:t>2/13/2019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© 2007 - 2018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burnet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shayhowe.com/advanced-html-css/performance-organiza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shingmagazine.com/2011/12/an-introduction-to-object-oriented-css-oocss/" TargetMode="External"/><Relationship Id="rId2" Type="http://schemas.openxmlformats.org/officeDocument/2006/relationships/hyperlink" Target="http://learn.shayhowe.com/advanced-html-css/responsive-web-desig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bem.info/methodology/quick-start/" TargetMode="External"/><Relationship Id="rId5" Type="http://schemas.openxmlformats.org/officeDocument/2006/relationships/hyperlink" Target="http://www.techrepublic.com/blog/web-designer/what-is-the-difference-between-responsive-vs-adaptive-web-design/" TargetMode="External"/><Relationship Id="rId4" Type="http://schemas.openxmlformats.org/officeDocument/2006/relationships/hyperlink" Target="https://smacss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ashingmagazine.com/2011/12/an-introduction-to-object-oriented-css-oocs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macss.com/book/drop-the-base" TargetMode="External"/><Relationship Id="rId3" Type="http://schemas.openxmlformats.org/officeDocument/2006/relationships/hyperlink" Target="https://smacss.com/book/applicability" TargetMode="External"/><Relationship Id="rId7" Type="http://schemas.openxmlformats.org/officeDocument/2006/relationships/hyperlink" Target="https://smacss.com/book/preprocessors" TargetMode="External"/><Relationship Id="rId2" Type="http://schemas.openxmlformats.org/officeDocument/2006/relationships/hyperlink" Target="https://smacss.com/book/categorizi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macss.com/book/prototyping" TargetMode="External"/><Relationship Id="rId11" Type="http://schemas.openxmlformats.org/officeDocument/2006/relationships/hyperlink" Target="https://smacss.com/" TargetMode="External"/><Relationship Id="rId5" Type="http://schemas.openxmlformats.org/officeDocument/2006/relationships/hyperlink" Target="https://smacss.com/book/html5" TargetMode="External"/><Relationship Id="rId10" Type="http://schemas.openxmlformats.org/officeDocument/2006/relationships/hyperlink" Target="https://smacss.com/book/inheritance" TargetMode="External"/><Relationship Id="rId4" Type="http://schemas.openxmlformats.org/officeDocument/2006/relationships/hyperlink" Target="https://smacss.com/book/selectors" TargetMode="External"/><Relationship Id="rId9" Type="http://schemas.openxmlformats.org/officeDocument/2006/relationships/hyperlink" Target="https://smacss.com/book/icon-modul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hrepublic.com/blog/web-designer/what-is-the-difference-between-responsive-vs-adaptive-web-desig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shayhowe.com/advanced-html-css/performance-organization/#performance-driven-selector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shayhowe.com/advanced-html-css/performance-organization/#reusable-cod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ode.google.com/p/minify/" TargetMode="External"/><Relationship Id="rId13" Type="http://schemas.openxmlformats.org/officeDocument/2006/relationships/hyperlink" Target="http://chirpy.codeplex.com/" TargetMode="External"/><Relationship Id="rId3" Type="http://schemas.openxmlformats.org/officeDocument/2006/relationships/hyperlink" Target="http://crockford.com/javascript/jsmin" TargetMode="External"/><Relationship Id="rId7" Type="http://schemas.openxmlformats.org/officeDocument/2006/relationships/hyperlink" Target="http://csstidy.sourceforge.net/" TargetMode="External"/><Relationship Id="rId12" Type="http://schemas.openxmlformats.org/officeDocument/2006/relationships/hyperlink" Target="http://www.codethinked.com/squishit-the-friendly-aspnet-javascript-and-css-squisher" TargetMode="External"/><Relationship Id="rId17" Type="http://schemas.openxmlformats.org/officeDocument/2006/relationships/hyperlink" Target="https://www.hanselman.com/blog/TheImportanceAndEaseOfMinifyingYourCSSAndJavaScriptAndOptimizingPNGsForYourBlogOrWebsite.aspx" TargetMode="External"/><Relationship Id="rId2" Type="http://schemas.openxmlformats.org/officeDocument/2006/relationships/hyperlink" Target="http://dean.edwards.name/packer/" TargetMode="External"/><Relationship Id="rId16" Type="http://schemas.openxmlformats.org/officeDocument/2006/relationships/hyperlink" Target="https://github.com/andrewdavey/cassette/wiki/Getting-Started?WT.mc_id=-blog-scotth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jaxmin.codeplex.com/" TargetMode="External"/><Relationship Id="rId11" Type="http://schemas.openxmlformats.org/officeDocument/2006/relationships/hyperlink" Target="http://nuget.org/List/Packages/YUICompressor.NET" TargetMode="External"/><Relationship Id="rId5" Type="http://schemas.openxmlformats.org/officeDocument/2006/relationships/hyperlink" Target="http://yui.github.io/yuicompressor/" TargetMode="External"/><Relationship Id="rId15" Type="http://schemas.openxmlformats.org/officeDocument/2006/relationships/hyperlink" Target="https://github.com/andrewdavey/cassette/?WT.mc_id=-blog-scottha" TargetMode="External"/><Relationship Id="rId10" Type="http://schemas.openxmlformats.org/officeDocument/2006/relationships/hyperlink" Target="http://yuicompressor.codeplex.com/" TargetMode="External"/><Relationship Id="rId4" Type="http://schemas.openxmlformats.org/officeDocument/2006/relationships/hyperlink" Target="https://developers.google.com/closure/compiler/" TargetMode="External"/><Relationship Id="rId9" Type="http://schemas.openxmlformats.org/officeDocument/2006/relationships/hyperlink" Target="http://www.csscompressor.com/" TargetMode="External"/><Relationship Id="rId14" Type="http://schemas.openxmlformats.org/officeDocument/2006/relationships/hyperlink" Target="http://combres.codeplex.co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shayhowe.com/advanced-html-css/performance-organization/#reduce-http-reques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shayhowe.com/advanced-html-css/performance-organization/#performance-driven-selector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esscss.org/" TargetMode="External"/><Relationship Id="rId7" Type="http://schemas.openxmlformats.org/officeDocument/2006/relationships/hyperlink" Target="https://github.com/reworkcss/rework" TargetMode="External"/><Relationship Id="rId2" Type="http://schemas.openxmlformats.org/officeDocument/2006/relationships/hyperlink" Target="http://sass-lan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th.io/" TargetMode="External"/><Relationship Id="rId5" Type="http://schemas.openxmlformats.org/officeDocument/2006/relationships/hyperlink" Target="http://the-echoplex.net/csscrush/" TargetMode="External"/><Relationship Id="rId4" Type="http://schemas.openxmlformats.org/officeDocument/2006/relationships/hyperlink" Target="http://stylus-lang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leeease.io/" TargetMode="External"/><Relationship Id="rId7" Type="http://schemas.openxmlformats.org/officeDocument/2006/relationships/hyperlink" Target="http://leaverou.github.io/prefixfree/" TargetMode="External"/><Relationship Id="rId2" Type="http://schemas.openxmlformats.org/officeDocument/2006/relationships/hyperlink" Target="http://postcs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ylecow.github.io/" TargetMode="External"/><Relationship Id="rId5" Type="http://schemas.openxmlformats.org/officeDocument/2006/relationships/hyperlink" Target="http://cssnext.io/" TargetMode="External"/><Relationship Id="rId4" Type="http://schemas.openxmlformats.org/officeDocument/2006/relationships/hyperlink" Target="http://blesscss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sass-lang.com/guide#topic-5" TargetMode="External"/><Relationship Id="rId3" Type="http://schemas.openxmlformats.org/officeDocument/2006/relationships/hyperlink" Target="http://sass-lang.com/documentation/Sass/Script/Functions.html" TargetMode="External"/><Relationship Id="rId7" Type="http://schemas.openxmlformats.org/officeDocument/2006/relationships/hyperlink" Target="http://sass-lang.com/guide#topic-4" TargetMode="External"/><Relationship Id="rId2" Type="http://schemas.openxmlformats.org/officeDocument/2006/relationships/hyperlink" Target="http://sass-lan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ss-lang.com/guide#topic-3" TargetMode="External"/><Relationship Id="rId11" Type="http://schemas.openxmlformats.org/officeDocument/2006/relationships/hyperlink" Target="http://sass-lang.com/guide#topic-8" TargetMode="External"/><Relationship Id="rId5" Type="http://schemas.openxmlformats.org/officeDocument/2006/relationships/hyperlink" Target="http://sass-lang.com/guide#topic-2" TargetMode="External"/><Relationship Id="rId10" Type="http://schemas.openxmlformats.org/officeDocument/2006/relationships/hyperlink" Target="http://sass-lang.com/guide#topic-7" TargetMode="External"/><Relationship Id="rId4" Type="http://schemas.openxmlformats.org/officeDocument/2006/relationships/hyperlink" Target="http://sass-lang.com/documentation/file.SASS_REFERENCE.html#control_directives__expressions" TargetMode="External"/><Relationship Id="rId9" Type="http://schemas.openxmlformats.org/officeDocument/2006/relationships/hyperlink" Target="http://sass-lang.com/guide#topic-6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lesscss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stylus-lang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stcss.parts/" TargetMode="External"/><Relationship Id="rId3" Type="http://schemas.openxmlformats.org/officeDocument/2006/relationships/hyperlink" Target="https://github.com/postcss/autoprefixer" TargetMode="External"/><Relationship Id="rId7" Type="http://schemas.openxmlformats.org/officeDocument/2006/relationships/hyperlink" Target="https://github.com/peterramsing/lost" TargetMode="External"/><Relationship Id="rId2" Type="http://schemas.openxmlformats.org/officeDocument/2006/relationships/hyperlink" Target="http://postcs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ylelint.io/" TargetMode="External"/><Relationship Id="rId5" Type="http://schemas.openxmlformats.org/officeDocument/2006/relationships/hyperlink" Target="https://github.com/css-modules/css-modules" TargetMode="External"/><Relationship Id="rId4" Type="http://schemas.openxmlformats.org/officeDocument/2006/relationships/hyperlink" Target="https://preset-env.cssdb.org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prepros.io/" TargetMode="External"/><Relationship Id="rId3" Type="http://schemas.openxmlformats.org/officeDocument/2006/relationships/hyperlink" Target="http://compass.kkbox.com/" TargetMode="External"/><Relationship Id="rId7" Type="http://schemas.openxmlformats.org/officeDocument/2006/relationships/hyperlink" Target="http://livereload.com/" TargetMode="External"/><Relationship Id="rId2" Type="http://schemas.openxmlformats.org/officeDocument/2006/relationships/hyperlink" Target="https://incident57.com/codek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ala-app.com/" TargetMode="External"/><Relationship Id="rId5" Type="http://schemas.openxmlformats.org/officeDocument/2006/relationships/hyperlink" Target="http://hammerformac.com/" TargetMode="External"/><Relationship Id="rId4" Type="http://schemas.openxmlformats.org/officeDocument/2006/relationships/hyperlink" Target="http://www.vanamco.com/ghostlab/" TargetMode="External"/><Relationship Id="rId9" Type="http://schemas.openxmlformats.org/officeDocument/2006/relationships/hyperlink" Target="http://scout-app.io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" y="2371114"/>
            <a:ext cx="85725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IV</a:t>
            </a:r>
            <a:endParaRPr lang="en-US" sz="1800" dirty="0"/>
          </a:p>
          <a:p>
            <a:pPr>
              <a:defRPr/>
            </a:pPr>
            <a:r>
              <a:rPr lang="en-US" sz="1800" dirty="0"/>
              <a:t>Chapter 20 - How to use SASS and Less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31459" y="835054"/>
            <a:ext cx="8731541" cy="762000"/>
          </a:xfrm>
        </p:spPr>
        <p:txBody>
          <a:bodyPr/>
          <a:lstStyle/>
          <a:p>
            <a:pPr>
              <a:defRPr/>
            </a:pPr>
            <a:r>
              <a:rPr lang="en-US" sz="5400" dirty="0"/>
              <a:t>CSS3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68E5F8-F302-4133-BFFE-B36130866F3C}"/>
              </a:ext>
            </a:extLst>
          </p:cNvPr>
          <p:cNvSpPr txBox="1">
            <a:spLocks noChangeArrowheads="1"/>
          </p:cNvSpPr>
          <p:nvPr/>
        </p:nvSpPr>
        <p:spPr>
          <a:xfrm>
            <a:off x="567578" y="3486150"/>
            <a:ext cx="8195422" cy="914400"/>
          </a:xfrm>
          <a:prstGeom prst="rect">
            <a:avLst/>
          </a:prstGeom>
        </p:spPr>
        <p:txBody>
          <a:bodyPr vert="horz" lIns="0" rIns="18288" anchor="b">
            <a:normAutofit fontScale="77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br>
              <a:rPr lang="en-US" sz="3600" dirty="0"/>
            </a:br>
            <a:r>
              <a:rPr lang="en-US" sz="2000" dirty="0">
                <a:hlinkClick r:id="rId3"/>
              </a:rPr>
              <a:t>www.profburnett.com</a:t>
            </a:r>
            <a:endParaRPr lang="en-US" sz="2000" dirty="0"/>
          </a:p>
          <a:p>
            <a:pPr>
              <a:defRPr/>
            </a:pPr>
            <a:r>
              <a:rPr lang="en-US" sz="2000" i="1" dirty="0">
                <a:solidFill>
                  <a:srgbClr val="FFC000"/>
                </a:solidFill>
              </a:rPr>
              <a:t>Master a Skill </a:t>
            </a:r>
            <a:r>
              <a:rPr lang="en-US" sz="2000" i="1" dirty="0"/>
              <a:t>/ </a:t>
            </a:r>
            <a:r>
              <a:rPr lang="en-US" sz="2000" i="1" dirty="0">
                <a:solidFill>
                  <a:srgbClr val="FFFF00"/>
                </a:solidFill>
              </a:rPr>
              <a:t>Learn for Life</a:t>
            </a:r>
          </a:p>
        </p:txBody>
      </p:sp>
    </p:spTree>
    <p:extLst>
      <p:ext uri="{BB962C8B-B14F-4D97-AF65-F5344CB8AC3E}">
        <p14:creationId xmlns:p14="http://schemas.microsoft.com/office/powerpoint/2010/main" val="52014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66">
        <p:fade/>
      </p:transition>
    </mc:Choice>
    <mc:Fallback xmlns="">
      <p:transition spd="med" advTm="11166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064CC-51E6-4EA7-A798-2E7C14EA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CSS Methodologies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5223C4-1EB8-48D4-B3B8-FCB2BE124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5FB76-2EE5-49C1-B510-0A98E93B1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563-0121-4080-A066-98F87ED8CCB4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60AB9-EF86-4E6B-8F48-598239DE7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6E74-FBA5-42FC-9ED5-89B26D7E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9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&amp;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Style Architecture</a:t>
            </a:r>
          </a:p>
          <a:p>
            <a:r>
              <a:rPr lang="en-US" dirty="0"/>
              <a:t>Performance Driven Selectors</a:t>
            </a:r>
          </a:p>
          <a:p>
            <a:r>
              <a:rPr lang="en-US" dirty="0"/>
              <a:t>Reusable Code </a:t>
            </a:r>
          </a:p>
          <a:p>
            <a:r>
              <a:rPr lang="en-US" dirty="0"/>
              <a:t>Minify &amp; Compress Files</a:t>
            </a:r>
          </a:p>
          <a:p>
            <a:r>
              <a:rPr lang="en-US" dirty="0"/>
              <a:t>Reduce HTTP Requests</a:t>
            </a:r>
          </a:p>
          <a:p>
            <a:r>
              <a:rPr lang="en-US" dirty="0"/>
              <a:t>Cache Common Files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Profburnett.com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3911" y="4425012"/>
            <a:ext cx="6176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Ref: </a:t>
            </a:r>
            <a:r>
              <a:rPr lang="en-US" sz="1400" b="1" dirty="0">
                <a:latin typeface="+mj-lt"/>
                <a:hlinkClick r:id="rId3"/>
              </a:rPr>
              <a:t>http://learn.shayhowe.com/advanced-html-css/performance-organization/</a:t>
            </a:r>
            <a:r>
              <a:rPr lang="en-US" sz="1400" b="1" dirty="0">
                <a:latin typeface="+mj-lt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C3AA-1C1E-44DC-BBFC-78634F51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80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Style Architecture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Responsive Web Design (RWD)</a:t>
            </a:r>
            <a:endParaRPr lang="en-US" dirty="0"/>
          </a:p>
          <a:p>
            <a:r>
              <a:rPr lang="en-US" dirty="0">
                <a:hlinkClick r:id="rId3"/>
              </a:rPr>
              <a:t>Object Oriented CSS (OOCSS)</a:t>
            </a:r>
            <a:endParaRPr lang="en-US" dirty="0"/>
          </a:p>
          <a:p>
            <a:r>
              <a:rPr lang="en-US" dirty="0">
                <a:hlinkClick r:id="rId4"/>
              </a:rPr>
              <a:t>Scalable &amp; Modular Architecture for CSS (SMACSS)</a:t>
            </a:r>
            <a:endParaRPr lang="en-US" dirty="0"/>
          </a:p>
          <a:p>
            <a:r>
              <a:rPr lang="en-US" dirty="0">
                <a:hlinkClick r:id="rId5"/>
              </a:rPr>
              <a:t>Adaptive Web Design (AWD)</a:t>
            </a:r>
            <a:endParaRPr lang="en-US" dirty="0"/>
          </a:p>
          <a:p>
            <a:r>
              <a:rPr lang="en-US" dirty="0">
                <a:hlinkClick r:id="rId6"/>
              </a:rPr>
              <a:t>BEM (Block, Element, Modifier)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Profburnett.com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1729C-7C8D-46DE-A4C5-039AF09F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12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 Oriented 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Separation of Structure From Skin</a:t>
            </a:r>
          </a:p>
          <a:p>
            <a:r>
              <a:rPr lang="en-US" dirty="0"/>
              <a:t>Separation of Containers and Content</a:t>
            </a:r>
          </a:p>
          <a:p>
            <a:r>
              <a:rPr lang="en-US" dirty="0"/>
              <a:t>The Benefits Of OOCSS</a:t>
            </a:r>
          </a:p>
          <a:p>
            <a:pPr lvl="1"/>
            <a:r>
              <a:rPr lang="en-US" dirty="0"/>
              <a:t>Faster Websites</a:t>
            </a:r>
          </a:p>
          <a:p>
            <a:pPr lvl="1"/>
            <a:r>
              <a:rPr lang="en-US" dirty="0"/>
              <a:t>Maintainable Stylesheets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Profburnett.com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8611" y="4292058"/>
            <a:ext cx="7426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Ref: </a:t>
            </a:r>
            <a:r>
              <a:rPr lang="en-US" sz="1400" b="1" dirty="0">
                <a:latin typeface="+mj-lt"/>
                <a:hlinkClick r:id="rId2"/>
              </a:rPr>
              <a:t>http://www.smashingmagazine.com/2011/12/an-introduction-to-object-oriented-css-oocss/</a:t>
            </a:r>
            <a:r>
              <a:rPr lang="en-US" sz="1400" b="1" dirty="0">
                <a:latin typeface="+mj-lt"/>
              </a:rPr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0D2B9-5A8F-4870-964D-4C4FEA13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4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Scalable &amp; Modular Architecture for 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Categorizing CSS Rules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Base</a:t>
            </a:r>
          </a:p>
          <a:p>
            <a:pPr lvl="1"/>
            <a:r>
              <a:rPr lang="en-US" dirty="0"/>
              <a:t>Layout</a:t>
            </a:r>
          </a:p>
          <a:p>
            <a:pPr lvl="1"/>
            <a:r>
              <a:rPr lang="en-US" dirty="0"/>
              <a:t>Module</a:t>
            </a:r>
          </a:p>
          <a:p>
            <a:pPr lvl="1"/>
            <a:r>
              <a:rPr lang="en-US" dirty="0"/>
              <a:t>State</a:t>
            </a:r>
          </a:p>
          <a:p>
            <a:pPr lvl="1"/>
            <a:r>
              <a:rPr lang="en-US" dirty="0"/>
              <a:t>Theme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3"/>
              </a:rPr>
              <a:t>Depth of Applicability</a:t>
            </a:r>
            <a:endParaRPr lang="en-US" sz="2000" dirty="0"/>
          </a:p>
          <a:p>
            <a:r>
              <a:rPr lang="en-US" sz="2000" dirty="0">
                <a:hlinkClick r:id="rId4"/>
              </a:rPr>
              <a:t>Selector Performance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HTML5 and SMACSS</a:t>
            </a:r>
            <a:endParaRPr lang="en-US" sz="2000" dirty="0"/>
          </a:p>
          <a:p>
            <a:r>
              <a:rPr lang="en-US" sz="2000" dirty="0">
                <a:hlinkClick r:id="rId6"/>
              </a:rPr>
              <a:t>Prototyping</a:t>
            </a:r>
            <a:endParaRPr lang="en-US" sz="2000" dirty="0"/>
          </a:p>
          <a:p>
            <a:r>
              <a:rPr lang="en-US" sz="2000" dirty="0">
                <a:hlinkClick r:id="rId7"/>
              </a:rPr>
              <a:t>Preprocessors</a:t>
            </a:r>
            <a:endParaRPr lang="en-US" sz="2000" dirty="0"/>
          </a:p>
          <a:p>
            <a:r>
              <a:rPr lang="en-US" sz="2000" dirty="0">
                <a:hlinkClick r:id="rId8"/>
              </a:rPr>
              <a:t>Drop the Base</a:t>
            </a:r>
            <a:endParaRPr lang="en-US" sz="2000" dirty="0"/>
          </a:p>
          <a:p>
            <a:r>
              <a:rPr lang="en-US" sz="2000" dirty="0">
                <a:hlinkClick r:id="rId9"/>
              </a:rPr>
              <a:t>The Icon Module</a:t>
            </a:r>
            <a:endParaRPr lang="en-US" sz="2000" dirty="0"/>
          </a:p>
          <a:p>
            <a:r>
              <a:rPr lang="en-US" sz="2000" dirty="0">
                <a:hlinkClick r:id="rId10"/>
              </a:rPr>
              <a:t>Complicated Inheritance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Profburnett.com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7833" y="4476750"/>
            <a:ext cx="2108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Ref: </a:t>
            </a:r>
            <a:r>
              <a:rPr lang="en-US" sz="1400" b="1" dirty="0">
                <a:latin typeface="+mj-lt"/>
                <a:hlinkClick r:id="rId11"/>
              </a:rPr>
              <a:t>https://smacss.com/</a:t>
            </a:r>
            <a:r>
              <a:rPr lang="en-US" sz="1400" b="1" dirty="0">
                <a:latin typeface="+mj-lt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DD588A-450E-42C3-9684-5635322A8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9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Adaptive Web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layers of Progressive Enhancement</a:t>
            </a:r>
          </a:p>
          <a:p>
            <a:pPr lvl="1"/>
            <a:r>
              <a:rPr lang="en-US" dirty="0"/>
              <a:t>Content layer = rich semantic HTML markup</a:t>
            </a:r>
          </a:p>
          <a:p>
            <a:pPr lvl="1"/>
            <a:r>
              <a:rPr lang="en-US" dirty="0"/>
              <a:t>Presentation layer = CSS and styling</a:t>
            </a:r>
          </a:p>
          <a:p>
            <a:pPr lvl="1"/>
            <a:r>
              <a:rPr lang="en-US" dirty="0"/>
              <a:t>Client-side scripting layer = JavaScript or jQuery behaviors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Profburnett.com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712" y="4095750"/>
            <a:ext cx="8148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Ref: </a:t>
            </a:r>
            <a:r>
              <a:rPr lang="en-US" sz="1200" b="1" dirty="0">
                <a:latin typeface="+mj-lt"/>
                <a:hlinkClick r:id="rId2"/>
              </a:rPr>
              <a:t>http://www.techrepublic.com/blog/web-designer/what-is-the-difference-between-responsive-vs-adaptive-web-design/</a:t>
            </a:r>
            <a:r>
              <a:rPr lang="en-US" sz="1200" b="1" dirty="0">
                <a:latin typeface="+mj-lt"/>
              </a:rPr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AB5DA-E967-4701-BFAB-354682B4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51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Driven Selectors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51610"/>
            <a:ext cx="3505200" cy="4343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Keep Selectors Short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Profburnett.com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3923" y="4495298"/>
            <a:ext cx="725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Ref: </a:t>
            </a:r>
            <a:r>
              <a:rPr lang="en-US" sz="1200" b="1" dirty="0">
                <a:latin typeface="+mj-lt"/>
                <a:hlinkClick r:id="rId2"/>
              </a:rPr>
              <a:t>http://learn.shayhowe.com/advanced-html-css/performance-organization/#performance-driven-selectors</a:t>
            </a:r>
            <a:r>
              <a:rPr lang="en-US" sz="1200" b="1" dirty="0">
                <a:latin typeface="+mj-lt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892853"/>
            <a:ext cx="334578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ource Code Pro" panose="020B0509030403020204" pitchFamily="49" charset="0"/>
              </a:rPr>
              <a:t>/* Bad */ </a:t>
            </a:r>
          </a:p>
          <a:p>
            <a:r>
              <a:rPr lang="en-US" sz="1200" dirty="0">
                <a:latin typeface="Source Code Pro" panose="020B0509030403020204" pitchFamily="49" charset="0"/>
              </a:rPr>
              <a:t>header </a:t>
            </a:r>
            <a:r>
              <a:rPr lang="en-US" sz="1200" dirty="0" err="1">
                <a:latin typeface="Source Code Pro" panose="020B0509030403020204" pitchFamily="49" charset="0"/>
              </a:rPr>
              <a:t>nav</a:t>
            </a:r>
            <a:r>
              <a:rPr lang="en-US" sz="1200" dirty="0">
                <a:latin typeface="Source Code Pro" panose="020B0509030403020204" pitchFamily="49" charset="0"/>
              </a:rPr>
              <a:t> </a:t>
            </a:r>
            <a:r>
              <a:rPr lang="en-US" sz="1200" dirty="0" err="1">
                <a:latin typeface="Source Code Pro" panose="020B0509030403020204" pitchFamily="49" charset="0"/>
              </a:rPr>
              <a:t>ul</a:t>
            </a:r>
            <a:r>
              <a:rPr lang="en-US" sz="1200" dirty="0">
                <a:latin typeface="Source Code Pro" panose="020B0509030403020204" pitchFamily="49" charset="0"/>
              </a:rPr>
              <a:t> li a {...}</a:t>
            </a:r>
          </a:p>
          <a:p>
            <a:endParaRPr lang="en-US" sz="1200" dirty="0">
              <a:latin typeface="Source Code Pro" panose="020B0509030403020204" pitchFamily="49" charset="0"/>
            </a:endParaRPr>
          </a:p>
          <a:p>
            <a:r>
              <a:rPr lang="en-US" sz="1200" dirty="0">
                <a:latin typeface="Source Code Pro" panose="020B0509030403020204" pitchFamily="49" charset="0"/>
              </a:rPr>
              <a:t>/* Good */ </a:t>
            </a:r>
          </a:p>
          <a:p>
            <a:r>
              <a:rPr lang="en-US" sz="1200" dirty="0">
                <a:latin typeface="Source Code Pro" panose="020B0509030403020204" pitchFamily="49" charset="0"/>
              </a:rPr>
              <a:t>.primary-link {...} </a:t>
            </a:r>
          </a:p>
          <a:p>
            <a:endParaRPr lang="en-US" sz="1200" dirty="0">
              <a:latin typeface="Source Code Pro" panose="020B0509030403020204" pitchFamily="49" charset="0"/>
            </a:endParaRPr>
          </a:p>
          <a:p>
            <a:r>
              <a:rPr lang="en-US" sz="1200" dirty="0">
                <a:latin typeface="Source Code Pro" panose="020B0509030403020204" pitchFamily="49" charset="0"/>
              </a:rPr>
              <a:t>/* Bad */ </a:t>
            </a:r>
          </a:p>
          <a:p>
            <a:r>
              <a:rPr lang="en-US" sz="1200" dirty="0">
                <a:latin typeface="Source Code Pro" panose="020B0509030403020204" pitchFamily="49" charset="0"/>
              </a:rPr>
              <a:t>button strong span {...} </a:t>
            </a:r>
          </a:p>
          <a:p>
            <a:r>
              <a:rPr lang="en-US" sz="1200" dirty="0">
                <a:latin typeface="Source Code Pro" panose="020B0509030403020204" pitchFamily="49" charset="0"/>
              </a:rPr>
              <a:t>button strong span .callout {...} </a:t>
            </a:r>
          </a:p>
          <a:p>
            <a:endParaRPr lang="en-US" sz="1200" dirty="0">
              <a:latin typeface="Source Code Pro" panose="020B0509030403020204" pitchFamily="49" charset="0"/>
            </a:endParaRPr>
          </a:p>
          <a:p>
            <a:r>
              <a:rPr lang="en-US" sz="1200" dirty="0">
                <a:latin typeface="Source Code Pro" panose="020B0509030403020204" pitchFamily="49" charset="0"/>
              </a:rPr>
              <a:t>/* Good */ </a:t>
            </a:r>
          </a:p>
          <a:p>
            <a:r>
              <a:rPr lang="en-US" sz="1200" dirty="0">
                <a:latin typeface="Source Code Pro" panose="020B0509030403020204" pitchFamily="49" charset="0"/>
              </a:rPr>
              <a:t>button span {...} </a:t>
            </a:r>
          </a:p>
          <a:p>
            <a:r>
              <a:rPr lang="en-US" sz="1200" dirty="0">
                <a:latin typeface="Source Code Pro" panose="020B0509030403020204" pitchFamily="49" charset="0"/>
              </a:rPr>
              <a:t>button .callout {...}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572000" y="1388474"/>
            <a:ext cx="3505200" cy="5376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Favor Classes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60032" y="1885950"/>
            <a:ext cx="308449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ource Code Pro" panose="020B0509030403020204" pitchFamily="49" charset="0"/>
              </a:rPr>
              <a:t>/* Bad */ </a:t>
            </a:r>
          </a:p>
          <a:p>
            <a:r>
              <a:rPr lang="en-US" sz="1400" dirty="0">
                <a:latin typeface="Source Code Pro" panose="020B0509030403020204" pitchFamily="49" charset="0"/>
              </a:rPr>
              <a:t>#container header </a:t>
            </a:r>
            <a:r>
              <a:rPr lang="en-US" sz="1400" dirty="0" err="1">
                <a:latin typeface="Source Code Pro" panose="020B0509030403020204" pitchFamily="49" charset="0"/>
              </a:rPr>
              <a:t>nav</a:t>
            </a:r>
            <a:r>
              <a:rPr lang="en-US" sz="1400" dirty="0">
                <a:latin typeface="Source Code Pro" panose="020B0509030403020204" pitchFamily="49" charset="0"/>
              </a:rPr>
              <a:t> {...}</a:t>
            </a:r>
            <a:br>
              <a:rPr lang="en-US" sz="1400" dirty="0">
                <a:latin typeface="Source Code Pro" panose="020B0509030403020204" pitchFamily="49" charset="0"/>
              </a:rPr>
            </a:br>
            <a:endParaRPr lang="en-US" sz="1400" dirty="0">
              <a:latin typeface="Source Code Pro" panose="020B0509030403020204" pitchFamily="49" charset="0"/>
            </a:endParaRPr>
          </a:p>
          <a:p>
            <a:r>
              <a:rPr lang="en-US" sz="1400" dirty="0">
                <a:latin typeface="Source Code Pro" panose="020B0509030403020204" pitchFamily="49" charset="0"/>
              </a:rPr>
              <a:t>/* Good */ </a:t>
            </a:r>
          </a:p>
          <a:p>
            <a:r>
              <a:rPr lang="en-US" sz="1400" dirty="0">
                <a:latin typeface="Source Code Pro" panose="020B0509030403020204" pitchFamily="49" charset="0"/>
              </a:rPr>
              <a:t>.primary-</a:t>
            </a:r>
            <a:r>
              <a:rPr lang="en-US" sz="1400" dirty="0" err="1">
                <a:latin typeface="Source Code Pro" panose="020B0509030403020204" pitchFamily="49" charset="0"/>
              </a:rPr>
              <a:t>nav</a:t>
            </a:r>
            <a:r>
              <a:rPr lang="en-US" sz="1400" dirty="0">
                <a:latin typeface="Source Code Pro" panose="020B0509030403020204" pitchFamily="49" charset="0"/>
              </a:rPr>
              <a:t> {...} </a:t>
            </a:r>
            <a:br>
              <a:rPr lang="en-US" sz="1400" dirty="0">
                <a:latin typeface="Source Code Pro" panose="020B0509030403020204" pitchFamily="49" charset="0"/>
              </a:rPr>
            </a:br>
            <a:endParaRPr lang="en-US" sz="1400" dirty="0">
              <a:latin typeface="Source Code Pro" panose="020B0509030403020204" pitchFamily="49" charset="0"/>
            </a:endParaRPr>
          </a:p>
          <a:p>
            <a:r>
              <a:rPr lang="en-US" sz="1400" dirty="0">
                <a:latin typeface="Source Code Pro" panose="020B0509030403020204" pitchFamily="49" charset="0"/>
              </a:rPr>
              <a:t>/* Bad */ </a:t>
            </a:r>
          </a:p>
          <a:p>
            <a:r>
              <a:rPr lang="en-US" sz="1400" dirty="0" err="1">
                <a:latin typeface="Source Code Pro" panose="020B0509030403020204" pitchFamily="49" charset="0"/>
              </a:rPr>
              <a:t>article.feat</a:t>
            </a:r>
            <a:r>
              <a:rPr lang="en-US" sz="1400" dirty="0">
                <a:latin typeface="Source Code Pro" panose="020B0509030403020204" pitchFamily="49" charset="0"/>
              </a:rPr>
              <a:t>-post {...} </a:t>
            </a:r>
            <a:br>
              <a:rPr lang="en-US" sz="1400" dirty="0">
                <a:latin typeface="Source Code Pro" panose="020B0509030403020204" pitchFamily="49" charset="0"/>
              </a:rPr>
            </a:br>
            <a:endParaRPr lang="en-US" sz="1400" dirty="0">
              <a:latin typeface="Source Code Pro" panose="020B0509030403020204" pitchFamily="49" charset="0"/>
            </a:endParaRPr>
          </a:p>
          <a:p>
            <a:r>
              <a:rPr lang="en-US" sz="1400" dirty="0">
                <a:latin typeface="Source Code Pro" panose="020B0509030403020204" pitchFamily="49" charset="0"/>
              </a:rPr>
              <a:t>/* Good */ </a:t>
            </a:r>
          </a:p>
          <a:p>
            <a:r>
              <a:rPr lang="en-US" sz="1400" dirty="0">
                <a:latin typeface="Source Code Pro" panose="020B0509030403020204" pitchFamily="49" charset="0"/>
              </a:rPr>
              <a:t>.feat-post {...}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67E0099-416C-4366-9404-F15EF44E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74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628848"/>
          </a:xfrm>
        </p:spPr>
        <p:txBody>
          <a:bodyPr>
            <a:normAutofit fontScale="90000"/>
          </a:bodyPr>
          <a:lstStyle/>
          <a:p>
            <a:r>
              <a:rPr lang="en-US" dirty="0"/>
              <a:t>Reusable Code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212783"/>
            <a:ext cx="4572000" cy="2136625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/* Bad */ </a:t>
            </a:r>
          </a:p>
          <a:p>
            <a:pPr marL="0" indent="0"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.news { </a:t>
            </a:r>
          </a:p>
          <a:p>
            <a:pPr marL="365760" lvl="1" indent="0"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background: #</a:t>
            </a:r>
            <a:r>
              <a:rPr lang="en-US" sz="1050" b="0" dirty="0" err="1">
                <a:latin typeface="Source Code Pro" panose="020B0509030403020204" pitchFamily="49" charset="0"/>
              </a:rPr>
              <a:t>eee</a:t>
            </a:r>
            <a:r>
              <a:rPr lang="en-US" sz="1050" b="0" dirty="0">
                <a:latin typeface="Source Code Pro" panose="020B0509030403020204" pitchFamily="49" charset="0"/>
              </a:rPr>
              <a:t>; </a:t>
            </a:r>
          </a:p>
          <a:p>
            <a:pPr marL="365760" lvl="1" indent="0"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border-radius: 5px; </a:t>
            </a:r>
          </a:p>
          <a:p>
            <a:pPr marL="365760" lvl="1" indent="0"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box-shadow: inset 0 1px 2px </a:t>
            </a:r>
            <a:r>
              <a:rPr lang="en-US" sz="1050" b="0" dirty="0" err="1">
                <a:latin typeface="Source Code Pro" panose="020B0509030403020204" pitchFamily="49" charset="0"/>
              </a:rPr>
              <a:t>rgba</a:t>
            </a:r>
            <a:r>
              <a:rPr lang="en-US" sz="1050" b="0" dirty="0">
                <a:latin typeface="Source Code Pro" panose="020B0509030403020204" pitchFamily="49" charset="0"/>
              </a:rPr>
              <a:t>(0, 0, 0, .25); } </a:t>
            </a:r>
          </a:p>
          <a:p>
            <a:pPr marL="365760" lvl="1" indent="0">
              <a:buNone/>
            </a:pPr>
            <a:endParaRPr lang="en-US" sz="1050" b="0" dirty="0"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.social { </a:t>
            </a:r>
          </a:p>
          <a:p>
            <a:pPr marL="365760" lvl="1" indent="0"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background: #</a:t>
            </a:r>
            <a:r>
              <a:rPr lang="en-US" sz="1050" b="0" dirty="0" err="1">
                <a:latin typeface="Source Code Pro" panose="020B0509030403020204" pitchFamily="49" charset="0"/>
              </a:rPr>
              <a:t>eee</a:t>
            </a:r>
            <a:r>
              <a:rPr lang="en-US" sz="1050" b="0" dirty="0">
                <a:latin typeface="Source Code Pro" panose="020B0509030403020204" pitchFamily="49" charset="0"/>
              </a:rPr>
              <a:t>; </a:t>
            </a:r>
          </a:p>
          <a:p>
            <a:pPr marL="365760" lvl="1" indent="0"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border-radius: 5px; </a:t>
            </a:r>
          </a:p>
          <a:p>
            <a:pPr marL="365760" lvl="1" indent="0"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box-shadow: inset 0 1px 2px </a:t>
            </a:r>
            <a:r>
              <a:rPr lang="en-US" sz="1050" b="0" dirty="0" err="1">
                <a:latin typeface="Source Code Pro" panose="020B0509030403020204" pitchFamily="49" charset="0"/>
              </a:rPr>
              <a:t>rgba</a:t>
            </a:r>
            <a:r>
              <a:rPr lang="en-US" sz="1050" b="0" dirty="0">
                <a:latin typeface="Source Code Pro" panose="020B0509030403020204" pitchFamily="49" charset="0"/>
              </a:rPr>
              <a:t>(0, 0, 0, .25); 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Profburnett.com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7777" y="4495298"/>
            <a:ext cx="6268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Ref: </a:t>
            </a:r>
            <a:r>
              <a:rPr lang="en-US" sz="1200" b="1" dirty="0">
                <a:latin typeface="+mj-lt"/>
                <a:hlinkClick r:id="rId2"/>
              </a:rPr>
              <a:t>http://learn.shayhowe.com/advanced-html-css/performance-organization/#reusable-code</a:t>
            </a:r>
            <a:r>
              <a:rPr lang="en-US" sz="1200" b="1" dirty="0">
                <a:latin typeface="+mj-lt"/>
              </a:rPr>
              <a:t> 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735731" y="1263929"/>
            <a:ext cx="4332070" cy="15835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/* Good */ </a:t>
            </a:r>
          </a:p>
          <a:p>
            <a:pPr marL="0" indent="0">
              <a:buFont typeface="Wingdings 2"/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.news, </a:t>
            </a:r>
          </a:p>
          <a:p>
            <a:pPr marL="0" indent="0">
              <a:buFont typeface="Wingdings 2"/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.social { </a:t>
            </a:r>
          </a:p>
          <a:p>
            <a:pPr marL="365760" lvl="1" indent="0">
              <a:buFont typeface="Wingdings 2"/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background: #</a:t>
            </a:r>
            <a:r>
              <a:rPr lang="en-US" sz="1050" b="0" dirty="0" err="1">
                <a:latin typeface="Source Code Pro" panose="020B0509030403020204" pitchFamily="49" charset="0"/>
              </a:rPr>
              <a:t>eee</a:t>
            </a:r>
            <a:r>
              <a:rPr lang="en-US" sz="1050" b="0" dirty="0">
                <a:latin typeface="Source Code Pro" panose="020B0509030403020204" pitchFamily="49" charset="0"/>
              </a:rPr>
              <a:t>; </a:t>
            </a:r>
          </a:p>
          <a:p>
            <a:pPr marL="365760" lvl="1" indent="0">
              <a:buFont typeface="Wingdings 2"/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border-radius: 5px; </a:t>
            </a:r>
          </a:p>
          <a:p>
            <a:pPr marL="365760" lvl="1" indent="0">
              <a:buFont typeface="Wingdings 2"/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box-shadow: inset 0 1px 2px </a:t>
            </a:r>
            <a:r>
              <a:rPr lang="en-US" sz="1050" b="0" dirty="0" err="1">
                <a:latin typeface="Source Code Pro" panose="020B0509030403020204" pitchFamily="49" charset="0"/>
              </a:rPr>
              <a:t>rgba</a:t>
            </a:r>
            <a:r>
              <a:rPr lang="en-US" sz="1050" b="0" dirty="0">
                <a:latin typeface="Source Code Pro" panose="020B0509030403020204" pitchFamily="49" charset="0"/>
              </a:rPr>
              <a:t>(0, 0, 0, .25); }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343400" y="3270713"/>
            <a:ext cx="4419600" cy="1269866"/>
          </a:xfrm>
          <a:prstGeom prst="rect">
            <a:avLst/>
          </a:prstGeom>
          <a:solidFill>
            <a:srgbClr val="FFC000"/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/* Even Better */ </a:t>
            </a:r>
          </a:p>
          <a:p>
            <a:pPr marL="0" indent="0">
              <a:buFont typeface="Wingdings 2"/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.modal { </a:t>
            </a:r>
          </a:p>
          <a:p>
            <a:pPr marL="365760" lvl="1" indent="0">
              <a:buFont typeface="Wingdings 2"/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background: #</a:t>
            </a:r>
            <a:r>
              <a:rPr lang="en-US" sz="1050" b="0" dirty="0" err="1">
                <a:latin typeface="Source Code Pro" panose="020B0509030403020204" pitchFamily="49" charset="0"/>
              </a:rPr>
              <a:t>eee</a:t>
            </a:r>
            <a:r>
              <a:rPr lang="en-US" sz="1050" b="0" dirty="0">
                <a:latin typeface="Source Code Pro" panose="020B0509030403020204" pitchFamily="49" charset="0"/>
              </a:rPr>
              <a:t>; </a:t>
            </a:r>
          </a:p>
          <a:p>
            <a:pPr marL="365760" lvl="1" indent="0">
              <a:buFont typeface="Wingdings 2"/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border-radius: 5px; </a:t>
            </a:r>
          </a:p>
          <a:p>
            <a:pPr marL="365760" lvl="1" indent="0">
              <a:buFont typeface="Wingdings 2"/>
              <a:buNone/>
            </a:pPr>
            <a:r>
              <a:rPr lang="en-US" sz="1050" b="0" dirty="0">
                <a:latin typeface="Source Code Pro" panose="020B0509030403020204" pitchFamily="49" charset="0"/>
              </a:rPr>
              <a:t>box-shadow: inset 0 1px 2px </a:t>
            </a:r>
            <a:r>
              <a:rPr lang="en-US" sz="1050" b="0" dirty="0" err="1">
                <a:latin typeface="Source Code Pro" panose="020B0509030403020204" pitchFamily="49" charset="0"/>
              </a:rPr>
              <a:t>rgba</a:t>
            </a:r>
            <a:r>
              <a:rPr lang="en-US" sz="1050" b="0" dirty="0">
                <a:latin typeface="Source Code Pro" panose="020B0509030403020204" pitchFamily="49" charset="0"/>
              </a:rPr>
              <a:t>(0, 0, 0, .25); }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46589-7F75-4831-9D27-14EBD526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02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Minify &amp; Compress Files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JavaScript </a:t>
            </a:r>
            <a:r>
              <a:rPr lang="en-US" sz="1400" dirty="0" err="1"/>
              <a:t>Minifiers</a:t>
            </a:r>
            <a:endParaRPr lang="en-US" sz="1400" dirty="0"/>
          </a:p>
          <a:p>
            <a:pPr lvl="1"/>
            <a:r>
              <a:rPr lang="en-US" sz="1400" dirty="0">
                <a:hlinkClick r:id="rId2"/>
              </a:rPr>
              <a:t>Packer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>
                <a:hlinkClick r:id="rId3"/>
              </a:rPr>
              <a:t>JSMin</a:t>
            </a:r>
            <a:r>
              <a:rPr lang="en-US" sz="1400" dirty="0"/>
              <a:t> </a:t>
            </a:r>
          </a:p>
          <a:p>
            <a:pPr lvl="1"/>
            <a:r>
              <a:rPr lang="en-US" sz="1400" dirty="0">
                <a:hlinkClick r:id="rId4"/>
              </a:rPr>
              <a:t>Closure compiler </a:t>
            </a:r>
            <a:endParaRPr lang="en-US" sz="1400" dirty="0"/>
          </a:p>
          <a:p>
            <a:pPr lvl="1"/>
            <a:r>
              <a:rPr lang="en-US" sz="1400" dirty="0" err="1">
                <a:hlinkClick r:id="rId5"/>
              </a:rPr>
              <a:t>YUICompressor</a:t>
            </a:r>
            <a:r>
              <a:rPr lang="en-US" sz="1400" dirty="0"/>
              <a:t> (also does CSS) </a:t>
            </a:r>
          </a:p>
          <a:p>
            <a:pPr lvl="1"/>
            <a:r>
              <a:rPr lang="en-US" sz="1400" dirty="0" err="1">
                <a:hlinkClick r:id="rId6"/>
              </a:rPr>
              <a:t>AjaxMin</a:t>
            </a:r>
            <a:r>
              <a:rPr lang="en-US" sz="1400" dirty="0"/>
              <a:t> (also does CSS) </a:t>
            </a:r>
          </a:p>
          <a:p>
            <a:r>
              <a:rPr lang="en-US" sz="1400" dirty="0"/>
              <a:t>CSS </a:t>
            </a:r>
            <a:r>
              <a:rPr lang="en-US" sz="1400" dirty="0" err="1"/>
              <a:t>Minifiers</a:t>
            </a:r>
            <a:endParaRPr lang="en-US" sz="1400" dirty="0"/>
          </a:p>
          <a:p>
            <a:pPr lvl="1"/>
            <a:r>
              <a:rPr lang="en-US" altLang="en-US" sz="1400" dirty="0" err="1">
                <a:hlinkClick r:id="rId7"/>
              </a:rPr>
              <a:t>CSSTidy</a:t>
            </a:r>
            <a:r>
              <a:rPr lang="en-US" altLang="en-US" sz="1400" dirty="0"/>
              <a:t> </a:t>
            </a:r>
          </a:p>
          <a:p>
            <a:pPr lvl="1"/>
            <a:r>
              <a:rPr lang="en-US" altLang="en-US" sz="1400" dirty="0">
                <a:hlinkClick r:id="rId8"/>
              </a:rPr>
              <a:t>Minify</a:t>
            </a:r>
            <a:r>
              <a:rPr lang="en-US" altLang="en-US" sz="1400" dirty="0"/>
              <a:t> </a:t>
            </a:r>
          </a:p>
          <a:p>
            <a:pPr lvl="1"/>
            <a:r>
              <a:rPr lang="en-US" altLang="en-US" sz="1400" dirty="0" err="1">
                <a:hlinkClick r:id="rId5"/>
              </a:rPr>
              <a:t>YUICompressor</a:t>
            </a:r>
            <a:r>
              <a:rPr lang="en-US" altLang="en-US" sz="1400" dirty="0"/>
              <a:t> (also does JS) </a:t>
            </a:r>
          </a:p>
          <a:p>
            <a:pPr lvl="1"/>
            <a:r>
              <a:rPr lang="en-US" altLang="en-US" sz="1400" dirty="0" err="1">
                <a:hlinkClick r:id="rId6"/>
              </a:rPr>
              <a:t>AjaxMin</a:t>
            </a:r>
            <a:r>
              <a:rPr lang="en-US" altLang="en-US" sz="1400" b="0" dirty="0"/>
              <a:t> </a:t>
            </a:r>
            <a:r>
              <a:rPr lang="en-US" altLang="en-US" sz="1400" dirty="0"/>
              <a:t>(also does JS) </a:t>
            </a:r>
          </a:p>
          <a:p>
            <a:pPr lvl="1"/>
            <a:r>
              <a:rPr lang="en-US" altLang="en-US" sz="1400" dirty="0" err="1">
                <a:hlinkClick r:id="rId9"/>
              </a:rPr>
              <a:t>CSSCompressor</a:t>
            </a:r>
            <a:r>
              <a:rPr lang="en-US" altLang="en-US" sz="1400" b="0" dirty="0"/>
              <a:t>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2BE0B3B-D428-4F32-B9F6-87132AFE43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en-US" sz="2400" dirty="0">
                <a:latin typeface="Arial" panose="020B0604020202020204" pitchFamily="34" charset="0"/>
              </a:rPr>
              <a:t>Others</a:t>
            </a:r>
          </a:p>
          <a:p>
            <a:pPr lvl="1"/>
            <a:r>
              <a:rPr lang="en-US" dirty="0" err="1">
                <a:hlinkClick r:id="rId10" tooltip="http://yuicompressor.codeplex.com/"/>
              </a:rPr>
              <a:t>YUICompressor</a:t>
            </a:r>
            <a:r>
              <a:rPr lang="en-US" dirty="0"/>
              <a:t> - .NET Port that can compress on the fly or at build time. Also </a:t>
            </a:r>
            <a:r>
              <a:rPr lang="en-US" dirty="0">
                <a:hlinkClick r:id="rId11"/>
              </a:rPr>
              <a:t>on NuGet</a:t>
            </a:r>
            <a:r>
              <a:rPr lang="en-US" dirty="0"/>
              <a:t>. </a:t>
            </a:r>
          </a:p>
          <a:p>
            <a:pPr lvl="1"/>
            <a:r>
              <a:rPr lang="en-US" dirty="0" err="1">
                <a:hlinkClick r:id="rId6"/>
              </a:rPr>
              <a:t>AjaxMin</a:t>
            </a:r>
            <a:r>
              <a:rPr lang="en-US" dirty="0"/>
              <a:t>  - Has </a:t>
            </a:r>
            <a:r>
              <a:rPr lang="en-US" dirty="0" err="1"/>
              <a:t>MSBuild</a:t>
            </a:r>
            <a:r>
              <a:rPr lang="en-US" dirty="0"/>
              <a:t> tasks and can be integrated into your project's build. </a:t>
            </a:r>
          </a:p>
          <a:p>
            <a:pPr lvl="1"/>
            <a:r>
              <a:rPr lang="en-US" dirty="0" err="1">
                <a:hlinkClick r:id="rId12"/>
              </a:rPr>
              <a:t>SquishIt</a:t>
            </a:r>
            <a:r>
              <a:rPr lang="en-US" dirty="0"/>
              <a:t> - Used at runtime in your ASP.NET applications' views and does magic at runtime. </a:t>
            </a:r>
          </a:p>
          <a:p>
            <a:pPr lvl="1"/>
            <a:r>
              <a:rPr lang="en-US" dirty="0">
                <a:hlinkClick r:id="rId13"/>
              </a:rPr>
              <a:t>Chirpy</a:t>
            </a:r>
            <a:r>
              <a:rPr lang="en-US" dirty="0"/>
              <a:t> - "Mashes, minifies, and validates your </a:t>
            </a:r>
            <a:r>
              <a:rPr lang="en-US" dirty="0" err="1"/>
              <a:t>javascript</a:t>
            </a:r>
            <a:r>
              <a:rPr lang="en-US" dirty="0"/>
              <a:t>, stylesheet, and </a:t>
            </a:r>
            <a:r>
              <a:rPr lang="en-US" dirty="0" err="1"/>
              <a:t>dotless</a:t>
            </a:r>
            <a:r>
              <a:rPr lang="en-US" dirty="0"/>
              <a:t> files." </a:t>
            </a:r>
          </a:p>
          <a:p>
            <a:pPr lvl="1"/>
            <a:r>
              <a:rPr lang="en-US" dirty="0" err="1">
                <a:hlinkClick r:id="rId14"/>
              </a:rPr>
              <a:t>Combres</a:t>
            </a:r>
            <a:r>
              <a:rPr lang="en-US" dirty="0"/>
              <a:t> - ".NET library which enables minification, compression, combination, and caching of JavaScript and CSS resources for ASP.NET and ASP.NET MVC web applications." </a:t>
            </a:r>
          </a:p>
          <a:p>
            <a:pPr lvl="1"/>
            <a:r>
              <a:rPr lang="en-US" dirty="0">
                <a:hlinkClick r:id="rId15"/>
              </a:rPr>
              <a:t>Cassette by Andrew Davey</a:t>
            </a:r>
            <a:r>
              <a:rPr lang="en-US" dirty="0"/>
              <a:t> - Does it all, compiles </a:t>
            </a:r>
            <a:r>
              <a:rPr lang="en-US" dirty="0" err="1"/>
              <a:t>CoffeeScript</a:t>
            </a:r>
            <a:r>
              <a:rPr lang="en-US" dirty="0"/>
              <a:t>, script combining, </a:t>
            </a:r>
            <a:r>
              <a:rPr lang="en-US" dirty="0">
                <a:hlinkClick r:id="rId16"/>
              </a:rPr>
              <a:t>smart about debug- and release-time</a:t>
            </a:r>
            <a:r>
              <a:rPr lang="en-US" dirty="0"/>
              <a:t>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Profburnett.com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7CAA9-FCF8-4209-9651-F297A613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68B5D6-0337-4031-80EB-C616716A31E3}"/>
              </a:ext>
            </a:extLst>
          </p:cNvPr>
          <p:cNvSpPr/>
          <p:nvPr/>
        </p:nvSpPr>
        <p:spPr>
          <a:xfrm>
            <a:off x="514350" y="4628399"/>
            <a:ext cx="81153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+mj-lt"/>
                <a:hlinkClick r:id="rId17"/>
              </a:rPr>
              <a:t>https://www.hanselman.com/blog/TheImportanceAndEaseOfMinifyingYourCSSAndJavaScriptAndOptimizingPNGsForYourBlogOrWebsite.aspx</a:t>
            </a:r>
            <a:r>
              <a:rPr lang="en-US" sz="105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7592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 HTTP Requests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Like Files</a:t>
            </a:r>
          </a:p>
          <a:p>
            <a:r>
              <a:rPr lang="en-US" dirty="0"/>
              <a:t>Image Sprites</a:t>
            </a:r>
          </a:p>
          <a:p>
            <a:r>
              <a:rPr lang="en-US" dirty="0"/>
              <a:t>Image Data URI</a:t>
            </a:r>
          </a:p>
          <a:p>
            <a:r>
              <a:rPr lang="en-US" dirty="0"/>
              <a:t>AJAX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Profburnett.com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5504" y="4495298"/>
            <a:ext cx="6712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Ref: </a:t>
            </a:r>
            <a:r>
              <a:rPr lang="en-US" sz="1200" b="1" dirty="0">
                <a:latin typeface="+mj-lt"/>
                <a:hlinkClick r:id="rId2"/>
              </a:rPr>
              <a:t>http://learn.shayhowe.com/advanced-html-css/performance-organization/#reduce-http-requests</a:t>
            </a:r>
            <a:r>
              <a:rPr lang="en-US" sz="1200" b="1" dirty="0">
                <a:latin typeface="+mj-lt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EA952-BA73-48B5-AC9C-241457C7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3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9333-E561-428B-BAF5-27BECD19A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61468-89F8-4371-AAA1-BDA7278B8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CSS Use</a:t>
            </a:r>
          </a:p>
          <a:p>
            <a:r>
              <a:rPr lang="en-US" dirty="0"/>
              <a:t>CSS Methodologies</a:t>
            </a:r>
          </a:p>
          <a:p>
            <a:r>
              <a:rPr lang="en-US" dirty="0"/>
              <a:t>CSS </a:t>
            </a:r>
            <a:r>
              <a:rPr lang="en-US" dirty="0" err="1"/>
              <a:t>Precompliers</a:t>
            </a:r>
            <a:r>
              <a:rPr lang="en-US" dirty="0"/>
              <a:t> and Postprocessors</a:t>
            </a:r>
          </a:p>
          <a:p>
            <a:r>
              <a:rPr lang="en-US" dirty="0"/>
              <a:t>Comparison of CSS Processors</a:t>
            </a:r>
          </a:p>
          <a:p>
            <a:r>
              <a:rPr lang="en-US" dirty="0" err="1"/>
              <a:t>SasS</a:t>
            </a:r>
            <a:endParaRPr lang="en-US" dirty="0"/>
          </a:p>
          <a:p>
            <a:r>
              <a:rPr lang="en-US" dirty="0"/>
              <a:t>{less} </a:t>
            </a:r>
          </a:p>
          <a:p>
            <a:r>
              <a:rPr lang="en-US" dirty="0"/>
              <a:t>Stylus</a:t>
            </a:r>
          </a:p>
          <a:p>
            <a:r>
              <a:rPr lang="en-US" dirty="0" err="1"/>
              <a:t>PostCSS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F26FD-8D54-422E-B1B8-9D7699E94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EB96-D73C-4351-A610-7F76C1038F08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C01EE-2E96-4998-94A9-557F7A93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2007 - 2018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231DA-312F-4AB3-96AC-80DDEFC1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98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Cache Common Files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Profburnett.com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3923" y="4495298"/>
            <a:ext cx="725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Ref: </a:t>
            </a:r>
            <a:r>
              <a:rPr lang="en-US" sz="1200" b="1" dirty="0">
                <a:latin typeface="+mj-lt"/>
                <a:hlinkClick r:id="rId2"/>
              </a:rPr>
              <a:t>http://learn.shayhowe.com/advanced-html-css/performance-organization/#performance-driven-selectors</a:t>
            </a:r>
            <a:r>
              <a:rPr lang="en-US" sz="1200" b="1" dirty="0">
                <a:latin typeface="+mj-lt"/>
              </a:rPr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0597" y="1475423"/>
            <a:ext cx="8229600" cy="3291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latin typeface="Source Code Pro" panose="020B0509030403020204" pitchFamily="49" charset="0"/>
              </a:rPr>
              <a:t>ExpiresByType</a:t>
            </a:r>
            <a:r>
              <a:rPr lang="en-US" sz="1800" b="0" dirty="0">
                <a:latin typeface="Source Code Pro" panose="020B0509030403020204" pitchFamily="49" charset="0"/>
              </a:rPr>
              <a:t> text/</a:t>
            </a:r>
            <a:r>
              <a:rPr lang="en-US" sz="1800" b="0" dirty="0" err="1">
                <a:latin typeface="Source Code Pro" panose="020B0509030403020204" pitchFamily="49" charset="0"/>
              </a:rPr>
              <a:t>css</a:t>
            </a:r>
            <a:r>
              <a:rPr lang="en-US" sz="1800" b="0" dirty="0">
                <a:latin typeface="Source Code Pro" panose="020B0509030403020204" pitchFamily="49" charset="0"/>
              </a:rPr>
              <a:t> "access plus 1 year" </a:t>
            </a:r>
          </a:p>
          <a:p>
            <a:pPr marL="0" indent="0">
              <a:buNone/>
            </a:pPr>
            <a:r>
              <a:rPr lang="en-US" sz="1800" dirty="0" err="1">
                <a:latin typeface="Source Code Pro" panose="020B0509030403020204" pitchFamily="49" charset="0"/>
              </a:rPr>
              <a:t>ExpiresByType</a:t>
            </a:r>
            <a:r>
              <a:rPr lang="en-US" sz="1800" b="0" dirty="0">
                <a:latin typeface="Source Code Pro" panose="020B0509030403020204" pitchFamily="49" charset="0"/>
              </a:rPr>
              <a:t> application/</a:t>
            </a:r>
            <a:r>
              <a:rPr lang="en-US" sz="1800" b="0" dirty="0" err="1">
                <a:latin typeface="Source Code Pro" panose="020B0509030403020204" pitchFamily="49" charset="0"/>
              </a:rPr>
              <a:t>javascript</a:t>
            </a:r>
            <a:r>
              <a:rPr lang="en-US" sz="1800" b="0" dirty="0">
                <a:latin typeface="Source Code Pro" panose="020B0509030403020204" pitchFamily="49" charset="0"/>
              </a:rPr>
              <a:t> "access plus 1 year"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49F3E-A54C-4118-A314-4F442AF7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57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CC042-81BB-49C7-B4C5-B2288A18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CSS Precompilers (Pre-Processors)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1D458-B63F-4115-A0E8-CEFE67008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Sass</a:t>
            </a:r>
            <a:endParaRPr lang="en-US" dirty="0"/>
          </a:p>
          <a:p>
            <a:pPr lvl="1"/>
            <a:r>
              <a:rPr lang="en-US" dirty="0"/>
              <a:t>SCSS</a:t>
            </a:r>
          </a:p>
          <a:p>
            <a:r>
              <a:rPr lang="en-US" dirty="0">
                <a:hlinkClick r:id="rId3"/>
              </a:rPr>
              <a:t>Less.js</a:t>
            </a:r>
            <a:endParaRPr lang="en-US" dirty="0"/>
          </a:p>
          <a:p>
            <a:r>
              <a:rPr lang="en-US" dirty="0">
                <a:hlinkClick r:id="rId4"/>
              </a:rPr>
              <a:t>Stylus</a:t>
            </a:r>
            <a:endParaRPr lang="en-US" dirty="0"/>
          </a:p>
          <a:p>
            <a:r>
              <a:rPr lang="en-US" dirty="0">
                <a:hlinkClick r:id="rId5"/>
              </a:rPr>
              <a:t>CSS-Crush</a:t>
            </a:r>
            <a:endParaRPr lang="en-US" dirty="0"/>
          </a:p>
          <a:p>
            <a:r>
              <a:rPr lang="en-US" dirty="0">
                <a:hlinkClick r:id="rId6"/>
              </a:rPr>
              <a:t>Myth</a:t>
            </a:r>
            <a:endParaRPr lang="en-US" dirty="0"/>
          </a:p>
          <a:p>
            <a:r>
              <a:rPr lang="en-US" dirty="0">
                <a:hlinkClick r:id="rId7"/>
              </a:rPr>
              <a:t>Rework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FB3A5-A6C2-41DD-BE33-4A947C8D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563-0121-4080-A066-98F87ED8CCB4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300FD-EB89-4F94-82C6-E4BD900F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0FA9B-4CE7-415D-9A6A-6F670965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09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5797-9963-4EC8-B055-2C46A60F5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CSS Postprocessors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B74C3-5B26-4FD6-BFB7-63D1E211D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PostCSS</a:t>
            </a:r>
            <a:r>
              <a:rPr lang="en-US" dirty="0"/>
              <a:t> </a:t>
            </a:r>
          </a:p>
          <a:p>
            <a:r>
              <a:rPr lang="en-US" dirty="0" err="1">
                <a:hlinkClick r:id="rId3"/>
              </a:rPr>
              <a:t>Pleeease</a:t>
            </a:r>
            <a:endParaRPr lang="en-US" dirty="0"/>
          </a:p>
          <a:p>
            <a:r>
              <a:rPr lang="en-US" dirty="0">
                <a:hlinkClick r:id="rId4"/>
              </a:rPr>
              <a:t>Bless</a:t>
            </a:r>
            <a:endParaRPr lang="en-US" dirty="0"/>
          </a:p>
          <a:p>
            <a:r>
              <a:rPr lang="en-US" dirty="0" err="1">
                <a:hlinkClick r:id="rId5"/>
              </a:rPr>
              <a:t>CSSNext</a:t>
            </a:r>
            <a:endParaRPr lang="en-US" dirty="0"/>
          </a:p>
          <a:p>
            <a:r>
              <a:rPr lang="en-US" dirty="0" err="1">
                <a:hlinkClick r:id="rId6"/>
              </a:rPr>
              <a:t>Stylecow</a:t>
            </a:r>
            <a:endParaRPr lang="en-US" dirty="0"/>
          </a:p>
          <a:p>
            <a:r>
              <a:rPr lang="en-US" dirty="0">
                <a:hlinkClick r:id="rId7"/>
              </a:rPr>
              <a:t>-prefix-free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5D6A4-5AF0-41F8-8064-A608BEDA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563-0121-4080-A066-98F87ED8CCB4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86D89-71D9-4E34-858D-B0476396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F3A5F-2C05-4134-A0A6-C3BAFCD4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81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43E5A-1622-43D4-9FD2-DB9D74B3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of CSS Processors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1CBA1-934D-4543-9145-8DF8DDF6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563-0121-4080-A066-98F87ED8CCB4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2CF5C-F9FC-426C-9A4D-59C432F54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1849-01ED-4FDC-92D7-99D1330C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01DF9E-687B-44AC-9270-D9D1DE415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95" y="1437781"/>
            <a:ext cx="4217310" cy="128587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46A6791-C1DC-4491-95C4-F80832975EDF}"/>
              </a:ext>
            </a:extLst>
          </p:cNvPr>
          <p:cNvGrpSpPr/>
          <p:nvPr/>
        </p:nvGrpSpPr>
        <p:grpSpPr>
          <a:xfrm>
            <a:off x="4089400" y="1885950"/>
            <a:ext cx="4572000" cy="1696825"/>
            <a:chOff x="4089400" y="1885950"/>
            <a:chExt cx="4572000" cy="16968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8D0DC2-8C40-4615-A66B-313D53A9C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9400" y="2343150"/>
              <a:ext cx="4572000" cy="1239625"/>
            </a:xfrm>
            <a:prstGeom prst="rect">
              <a:avLst/>
            </a:prstGeom>
          </p:spPr>
        </p:pic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45E0683F-B500-4042-A7EE-7C1025A68F9C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>
              <a:off x="4089400" y="1885950"/>
              <a:ext cx="2286000" cy="457200"/>
            </a:xfrm>
            <a:prstGeom prst="bentConnector2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DB2050-BD49-4167-A5A7-70775670C0B1}"/>
              </a:ext>
            </a:extLst>
          </p:cNvPr>
          <p:cNvGrpSpPr/>
          <p:nvPr/>
        </p:nvGrpSpPr>
        <p:grpSpPr>
          <a:xfrm>
            <a:off x="533400" y="3582775"/>
            <a:ext cx="5842000" cy="1121589"/>
            <a:chOff x="533400" y="3582775"/>
            <a:chExt cx="5842000" cy="112158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7B682B-9DFE-4766-AC3A-0C0B0BEA5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3649069"/>
              <a:ext cx="3657600" cy="1055295"/>
            </a:xfrm>
            <a:prstGeom prst="rect">
              <a:avLst/>
            </a:prstGeom>
          </p:spPr>
        </p:pic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8370F6D4-DB4B-4B4B-92F4-758B1C61410F}"/>
                </a:ext>
              </a:extLst>
            </p:cNvPr>
            <p:cNvCxnSpPr>
              <a:cxnSpLocks/>
              <a:stCxn id="8" idx="2"/>
              <a:endCxn id="9" idx="3"/>
            </p:cNvCxnSpPr>
            <p:nvPr/>
          </p:nvCxnSpPr>
          <p:spPr>
            <a:xfrm rot="5400000">
              <a:off x="4986229" y="2787546"/>
              <a:ext cx="593942" cy="2184400"/>
            </a:xfrm>
            <a:prstGeom prst="bentConnector2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98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F3662-D5F1-4B10-96EF-79E122F9D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CSS Processors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C520B-04F3-4282-8B45-B731EC38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563-0121-4080-A066-98F87ED8CCB4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F7BE5-5631-4289-8652-D10F4837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908BB-D9C7-434A-8DA6-8B2E17EB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2BE7B-1879-4A71-BD24-7DDBE55C8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51609"/>
            <a:ext cx="5029200" cy="331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2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4D98-B9C8-4531-A77C-111C9C99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hlinkClick r:id="rId2"/>
              </a:rPr>
              <a:t>Sass</a:t>
            </a:r>
            <a:r>
              <a:rPr lang="en-US" sz="3600" dirty="0"/>
              <a:t> (Syntactically Awesome </a:t>
            </a:r>
            <a:r>
              <a:rPr lang="en-US" sz="3600" dirty="0" err="1"/>
              <a:t>StyleSheets</a:t>
            </a:r>
            <a:r>
              <a:rPr lang="en-US" sz="36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EF3E6-CF9E-42C6-8BFF-1749E6330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/>
              <a:t>Fully CSS-compatible</a:t>
            </a:r>
          </a:p>
          <a:p>
            <a:r>
              <a:rPr lang="en-US" sz="2000" dirty="0"/>
              <a:t>Language extensions such as variables, nesting, and </a:t>
            </a:r>
            <a:r>
              <a:rPr lang="en-US" sz="2000" dirty="0" err="1"/>
              <a:t>mixins</a:t>
            </a:r>
            <a:endParaRPr lang="en-US" sz="2000" dirty="0"/>
          </a:p>
          <a:p>
            <a:r>
              <a:rPr lang="en-US" sz="2000" dirty="0"/>
              <a:t>Many </a:t>
            </a:r>
            <a:r>
              <a:rPr lang="en-US" sz="2000" dirty="0">
                <a:hlinkClick r:id="rId3" tooltip="Sass::Script::Functions (module)"/>
              </a:rPr>
              <a:t>useful functions</a:t>
            </a:r>
            <a:r>
              <a:rPr lang="en-US" sz="2000" dirty="0"/>
              <a:t> for manipulating colors and other values</a:t>
            </a:r>
          </a:p>
          <a:p>
            <a:r>
              <a:rPr lang="en-US" sz="2000" dirty="0"/>
              <a:t>Advanced features like </a:t>
            </a:r>
            <a:r>
              <a:rPr lang="en-US" sz="2000" dirty="0">
                <a:hlinkClick r:id="rId4"/>
              </a:rPr>
              <a:t>control directives</a:t>
            </a:r>
            <a:r>
              <a:rPr lang="en-US" sz="2000" dirty="0"/>
              <a:t> for libraries</a:t>
            </a:r>
          </a:p>
          <a:p>
            <a:r>
              <a:rPr lang="en-US" sz="2000" dirty="0"/>
              <a:t>Well-formatted, customizable output</a:t>
            </a:r>
          </a:p>
          <a:p>
            <a:r>
              <a:rPr lang="en-US" altLang="en-US" sz="2000" dirty="0">
                <a:latin typeface="Arial" panose="020B0604020202020204" pitchFamily="34" charset="0"/>
                <a:hlinkClick r:id="rId5"/>
              </a:rPr>
              <a:t>Variables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</a:p>
          <a:p>
            <a:r>
              <a:rPr lang="en-US" altLang="en-US" sz="2000" dirty="0">
                <a:latin typeface="Arial" panose="020B0604020202020204" pitchFamily="34" charset="0"/>
                <a:hlinkClick r:id="rId6"/>
              </a:rPr>
              <a:t>Nesting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</a:p>
          <a:p>
            <a:r>
              <a:rPr lang="en-US" altLang="en-US" sz="2000" dirty="0">
                <a:latin typeface="Arial" panose="020B0604020202020204" pitchFamily="34" charset="0"/>
                <a:hlinkClick r:id="rId7"/>
              </a:rPr>
              <a:t>Partials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</a:p>
          <a:p>
            <a:r>
              <a:rPr lang="en-US" altLang="en-US" sz="2000" dirty="0">
                <a:latin typeface="Arial" panose="020B0604020202020204" pitchFamily="34" charset="0"/>
                <a:hlinkClick r:id="rId8"/>
              </a:rPr>
              <a:t>Import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</a:p>
          <a:p>
            <a:r>
              <a:rPr lang="en-US" altLang="en-US" sz="2000" dirty="0" err="1">
                <a:latin typeface="Arial" panose="020B0604020202020204" pitchFamily="34" charset="0"/>
                <a:hlinkClick r:id="rId9"/>
              </a:rPr>
              <a:t>Mixins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</a:p>
          <a:p>
            <a:r>
              <a:rPr lang="en-US" altLang="en-US" sz="2000" dirty="0">
                <a:latin typeface="Arial" panose="020B0604020202020204" pitchFamily="34" charset="0"/>
                <a:hlinkClick r:id="rId10"/>
              </a:rPr>
              <a:t>Inheritance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</a:p>
          <a:p>
            <a:r>
              <a:rPr lang="en-US" altLang="en-US" sz="2000" dirty="0">
                <a:latin typeface="Arial" panose="020B0604020202020204" pitchFamily="34" charset="0"/>
                <a:hlinkClick r:id="rId11"/>
              </a:rPr>
              <a:t>Operators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FCFB0-6A0A-445C-B454-862015CD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563-0121-4080-A066-98F87ED8CCB4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8D6E0-0A50-4369-84A0-EDBBC0FB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78DCB-6AF1-47F9-9088-1F085133D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1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84E2-2108-429A-8845-5207164A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{less} </a:t>
            </a:r>
            <a:r>
              <a:rPr lang="en-US" dirty="0"/>
              <a:t>-  Leaner Style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4A963-E4A9-4D07-9BD3-596BE4A6F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Backwards-compatible language extension for CSS. </a:t>
            </a:r>
          </a:p>
          <a:p>
            <a:r>
              <a:rPr lang="en-US" dirty="0"/>
              <a:t>JavaScript tool that converts your Less styles to CSS styles.</a:t>
            </a:r>
          </a:p>
          <a:p>
            <a:r>
              <a:rPr lang="en-US" dirty="0"/>
              <a:t>Variables</a:t>
            </a:r>
          </a:p>
          <a:p>
            <a:r>
              <a:rPr lang="en-US" dirty="0" err="1"/>
              <a:t>Mixins</a:t>
            </a:r>
            <a:endParaRPr lang="en-US" dirty="0"/>
          </a:p>
          <a:p>
            <a:r>
              <a:rPr lang="en-US" dirty="0"/>
              <a:t>Nesting</a:t>
            </a:r>
          </a:p>
          <a:p>
            <a:r>
              <a:rPr lang="en-US" dirty="0"/>
              <a:t>Operations</a:t>
            </a:r>
          </a:p>
          <a:p>
            <a:r>
              <a:rPr lang="en-US" dirty="0"/>
              <a:t>Escaping</a:t>
            </a:r>
          </a:p>
          <a:p>
            <a:r>
              <a:rPr lang="en-US" dirty="0"/>
              <a:t>Functions</a:t>
            </a:r>
          </a:p>
          <a:p>
            <a:r>
              <a:rPr lang="en-US" dirty="0"/>
              <a:t>Namespaces and Accessors</a:t>
            </a:r>
          </a:p>
          <a:p>
            <a:r>
              <a:rPr lang="en-US" dirty="0"/>
              <a:t>Maps</a:t>
            </a:r>
          </a:p>
          <a:p>
            <a:r>
              <a:rPr lang="en-US" dirty="0"/>
              <a:t>Scope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893D0-E8C4-41BA-986E-C737C753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563-0121-4080-A066-98F87ED8CCB4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2A100-D0DB-4A2E-9ABF-D936EE7D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C408E-D1F8-4E57-BB7C-95A1E9EF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2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8037-27D8-4CD6-85CD-AF2CEE83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Stylus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566-E751-491B-90E9-CE940DE74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Selectors</a:t>
            </a:r>
          </a:p>
          <a:p>
            <a:r>
              <a:rPr lang="en-US" dirty="0"/>
              <a:t>Variables</a:t>
            </a:r>
          </a:p>
          <a:p>
            <a:r>
              <a:rPr lang="en-US" dirty="0"/>
              <a:t>Interpolation</a:t>
            </a:r>
          </a:p>
          <a:p>
            <a:r>
              <a:rPr lang="en-US" dirty="0"/>
              <a:t>Operators</a:t>
            </a:r>
          </a:p>
          <a:p>
            <a:r>
              <a:rPr lang="en-US" dirty="0" err="1"/>
              <a:t>Mixins</a:t>
            </a:r>
            <a:endParaRPr lang="en-US" dirty="0"/>
          </a:p>
          <a:p>
            <a:r>
              <a:rPr lang="en-US" dirty="0"/>
              <a:t>Functions</a:t>
            </a:r>
          </a:p>
          <a:p>
            <a:r>
              <a:rPr lang="en-US" dirty="0"/>
              <a:t>Keyword Arguments</a:t>
            </a:r>
          </a:p>
          <a:p>
            <a:r>
              <a:rPr lang="en-US" dirty="0"/>
              <a:t>Rest </a:t>
            </a:r>
            <a:r>
              <a:rPr lang="en-US" dirty="0" err="1"/>
              <a:t>Params</a:t>
            </a:r>
            <a:endParaRPr lang="en-US" dirty="0"/>
          </a:p>
          <a:p>
            <a:r>
              <a:rPr lang="en-US" dirty="0"/>
              <a:t>Conditionals</a:t>
            </a:r>
          </a:p>
          <a:p>
            <a:r>
              <a:rPr lang="en-US" dirty="0"/>
              <a:t>Hashes Objects</a:t>
            </a:r>
          </a:p>
          <a:p>
            <a:r>
              <a:rPr lang="en-US" dirty="0"/>
              <a:t>Iteration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4FE26-562B-4EE5-9EAC-2999CF48A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563-0121-4080-A066-98F87ED8CCB4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90BE9-5A12-4415-84C0-EABAD4A7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D5C2-C360-4FBB-A783-7CBE9DB7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61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CE8E-3196-4B80-B375-07F6880D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hlinkClick r:id="rId2"/>
              </a:rPr>
              <a:t>PostCSS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D4D85-AD75-4762-8D7D-886EE9613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 code readability with </a:t>
            </a:r>
            <a:r>
              <a:rPr lang="en-US" dirty="0" err="1">
                <a:hlinkClick r:id="rId3"/>
              </a:rPr>
              <a:t>Autoprefixer</a:t>
            </a:r>
            <a:endParaRPr lang="en-US" dirty="0"/>
          </a:p>
          <a:p>
            <a:r>
              <a:rPr lang="en-US" dirty="0"/>
              <a:t>Tomorrow’s CSS - </a:t>
            </a:r>
            <a:r>
              <a:rPr lang="en-US" dirty="0" err="1">
                <a:hlinkClick r:id="rId4"/>
              </a:rPr>
              <a:t>PostCSS</a:t>
            </a:r>
            <a:r>
              <a:rPr lang="en-US" dirty="0">
                <a:hlinkClick r:id="rId4"/>
              </a:rPr>
              <a:t> Preset </a:t>
            </a:r>
            <a:r>
              <a:rPr lang="en-US" dirty="0" err="1">
                <a:hlinkClick r:id="rId4"/>
              </a:rPr>
              <a:t>Env</a:t>
            </a:r>
            <a:endParaRPr lang="en-US" dirty="0"/>
          </a:p>
          <a:p>
            <a:r>
              <a:rPr lang="en-US" dirty="0"/>
              <a:t>The end of global CSS - </a:t>
            </a:r>
            <a:r>
              <a:rPr lang="en-US" dirty="0">
                <a:hlinkClick r:id="rId5"/>
              </a:rPr>
              <a:t>CSS Modules</a:t>
            </a:r>
            <a:endParaRPr lang="en-US" dirty="0"/>
          </a:p>
          <a:p>
            <a:r>
              <a:rPr lang="en-US" dirty="0"/>
              <a:t>Avoid errors in your CSS - </a:t>
            </a:r>
            <a:r>
              <a:rPr lang="en-US" dirty="0" err="1">
                <a:hlinkClick r:id="rId6"/>
              </a:rPr>
              <a:t>stylelint</a:t>
            </a:r>
            <a:endParaRPr lang="en-US" dirty="0"/>
          </a:p>
          <a:p>
            <a:r>
              <a:rPr lang="en-US" dirty="0"/>
              <a:t>Powerful grid system - </a:t>
            </a:r>
            <a:r>
              <a:rPr lang="en-US" dirty="0" err="1">
                <a:hlinkClick r:id="rId7"/>
              </a:rPr>
              <a:t>LostGrid</a:t>
            </a:r>
            <a:endParaRPr lang="en-US" dirty="0">
              <a:hlinkClick r:id="rId8"/>
            </a:endParaRPr>
          </a:p>
          <a:p>
            <a:r>
              <a:rPr lang="en-US" dirty="0" err="1">
                <a:hlinkClick r:id="rId8"/>
              </a:rPr>
              <a:t>PostCSS</a:t>
            </a:r>
            <a:r>
              <a:rPr lang="en-US" dirty="0">
                <a:hlinkClick r:id="rId8"/>
              </a:rPr>
              <a:t> plugins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5A5F9-E210-41D7-85F8-0FBFE073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563-0121-4080-A066-98F87ED8CCB4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BDDB5-F394-4D63-BA30-37AB5902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FC9AC-83BF-4647-BB01-25BB0BE4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66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34D81-2406-418F-BD1F-E1C351674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16BFD-5374-4262-B7AB-90139E90B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hlinkClick r:id="rId2"/>
              </a:rPr>
              <a:t>CodeKit</a:t>
            </a:r>
            <a:r>
              <a:rPr lang="en-US" dirty="0"/>
              <a:t> (Paid) </a:t>
            </a:r>
          </a:p>
          <a:p>
            <a:r>
              <a:rPr lang="en-US" dirty="0" err="1">
                <a:hlinkClick r:id="rId3"/>
              </a:rPr>
              <a:t>Compass.app</a:t>
            </a:r>
            <a:r>
              <a:rPr lang="en-US" dirty="0"/>
              <a:t> (Paid, Open Source) </a:t>
            </a:r>
          </a:p>
          <a:p>
            <a:r>
              <a:rPr lang="en-US" dirty="0" err="1">
                <a:hlinkClick r:id="rId4"/>
              </a:rPr>
              <a:t>Ghostlab</a:t>
            </a:r>
            <a:r>
              <a:rPr lang="en-US" dirty="0"/>
              <a:t> (Paid) </a:t>
            </a:r>
          </a:p>
          <a:p>
            <a:r>
              <a:rPr lang="en-US" dirty="0">
                <a:hlinkClick r:id="rId5"/>
              </a:rPr>
              <a:t>Hammer</a:t>
            </a:r>
            <a:r>
              <a:rPr lang="en-US" dirty="0"/>
              <a:t> (Paid) </a:t>
            </a:r>
          </a:p>
          <a:p>
            <a:r>
              <a:rPr lang="en-US" dirty="0">
                <a:hlinkClick r:id="rId6"/>
              </a:rPr>
              <a:t>Koala</a:t>
            </a:r>
            <a:r>
              <a:rPr lang="en-US" dirty="0"/>
              <a:t> (Open Source) </a:t>
            </a:r>
          </a:p>
          <a:p>
            <a:r>
              <a:rPr lang="en-US" dirty="0" err="1">
                <a:hlinkClick r:id="rId7"/>
              </a:rPr>
              <a:t>LiveReload</a:t>
            </a:r>
            <a:r>
              <a:rPr lang="en-US" dirty="0"/>
              <a:t> (Paid, Open Source) </a:t>
            </a:r>
          </a:p>
          <a:p>
            <a:r>
              <a:rPr lang="en-US" dirty="0" err="1">
                <a:hlinkClick r:id="rId8"/>
              </a:rPr>
              <a:t>Prepros</a:t>
            </a:r>
            <a:r>
              <a:rPr lang="en-US" dirty="0"/>
              <a:t> (Paid) </a:t>
            </a:r>
          </a:p>
          <a:p>
            <a:r>
              <a:rPr lang="en-US" dirty="0">
                <a:hlinkClick r:id="rId9"/>
              </a:rPr>
              <a:t>Scout-App</a:t>
            </a:r>
            <a:r>
              <a:rPr lang="en-US" dirty="0"/>
              <a:t> (Free, Open Source)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E9B06-9A6B-4882-9585-CACDA0C5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563-0121-4080-A066-98F87ED8CCB4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6E713-3C4C-4FC5-9327-7FA673F3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D908D-3224-4D99-A63E-067B0D67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6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CEE8-B86F-4266-BD86-609D3ED8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CSS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5B104-5B79-4E25-B00E-E74F162B4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CSS for basic styling</a:t>
            </a:r>
          </a:p>
          <a:p>
            <a:r>
              <a:rPr lang="en-US" dirty="0"/>
              <a:t>CSS for layout</a:t>
            </a:r>
          </a:p>
          <a:p>
            <a:pPr lvl="1"/>
            <a:r>
              <a:rPr lang="en-US" dirty="0"/>
              <a:t>Float</a:t>
            </a:r>
          </a:p>
          <a:p>
            <a:pPr lvl="1"/>
            <a:r>
              <a:rPr lang="en-US" dirty="0"/>
              <a:t>Flexbox</a:t>
            </a:r>
          </a:p>
          <a:p>
            <a:pPr lvl="1"/>
            <a:r>
              <a:rPr lang="en-US" dirty="0"/>
              <a:t>Grid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83E51-1586-47F2-A030-2DB8E56DD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563-0121-4080-A066-98F87ED8CCB4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31CDD-826B-4E4E-B5AE-90E640A9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B3AC6-39E7-45E7-B267-340FBFC6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ED76FE-37E6-4C21-9427-D75D1153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D2A8A-7ADE-4993-8A17-A58E7D2D7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563-0121-4080-A066-98F87ED8CCB4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2E268-CA51-4D76-A49B-0C4811C1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D5CC1-FCE9-4E80-8459-E6643A1E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134C17-FD9F-44BC-8333-DDF20A60B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1" t="9612" r="5921" b="9209"/>
          <a:stretch/>
        </p:blipFill>
        <p:spPr>
          <a:xfrm>
            <a:off x="1905000" y="1508509"/>
            <a:ext cx="5257800" cy="310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1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C7EC7B-8F85-4FA4-A2D9-DA196121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 for Basic Styling (Early 1990’s)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57301-0D5E-4584-A31B-038D11D7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563-0121-4080-A066-98F87ED8CCB4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2DA61-2EFC-4FC6-A3BC-1A3FAFDA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FC886-3DC4-4571-AF1A-69F9A0A4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07C113-285C-4B1B-8E4C-088633C16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0" t="10267" r="6187" b="8680"/>
          <a:stretch/>
        </p:blipFill>
        <p:spPr>
          <a:xfrm>
            <a:off x="1676400" y="1476089"/>
            <a:ext cx="5410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1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33B95B-8345-432D-9A18-1E326EC0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 for Layout (1999)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8027F-62D9-436E-9BFB-255F5B43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563-0121-4080-A066-98F87ED8CCB4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F546F-BA94-47B8-9906-F8EC1641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C5785-B7E6-4B47-84C4-BC774349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A92581-4AE8-4800-80E6-E7F1863A8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2" t="8518" r="4392" b="10268"/>
          <a:stretch/>
        </p:blipFill>
        <p:spPr>
          <a:xfrm>
            <a:off x="1676400" y="1465369"/>
            <a:ext cx="5524500" cy="322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4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58DC-B059-40AF-AD1B-8C906DB8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Float-Based CSS Layout (2006)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4FF2A-38E5-4366-BB52-5CF4F064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29CE-5AD3-4328-9C8E-8E235EE8FCE6}" type="datetime1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278D4-3787-4C37-8C81-A1F8DF27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363DF-EB02-4C1F-BBA6-D181F651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4FEF5-E9E8-40DE-8C9A-DA8C9DCA2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8975" r="5000" b="8975"/>
          <a:stretch/>
        </p:blipFill>
        <p:spPr>
          <a:xfrm>
            <a:off x="2286000" y="1606272"/>
            <a:ext cx="4963227" cy="295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6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E7992-2764-4934-8534-6B09870B7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Flexbox-based CSS Layout (2015)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D297A-DFC3-491D-AF99-4BFC1BBE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29CE-5AD3-4328-9C8E-8E235EE8FCE6}" type="datetime1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5F7C0-3FB9-42ED-8DFC-939A0322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927E6-2681-4BB7-B292-C4F7C82FD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E4C32-4CCD-4744-BEBD-2BBA07D953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1" t="9746" r="4081" b="9744"/>
          <a:stretch/>
        </p:blipFill>
        <p:spPr>
          <a:xfrm>
            <a:off x="1562100" y="1536649"/>
            <a:ext cx="6019800" cy="358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9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743A-1A5A-4DFA-8528-B48D8C86E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Grid-based CSS Layout (2018)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0FF97B-EEAE-45F8-963B-4397261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29CE-5AD3-4328-9C8E-8E235EE8FCE6}" type="datetime1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8DEC8-5859-4CFE-82F3-3BCAA3F4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7C9D-5074-47CD-BCE7-E98D9539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E0380C-1A7D-4BD8-9FF1-166F1EC36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" t="8975" r="3000"/>
          <a:stretch/>
        </p:blipFill>
        <p:spPr>
          <a:xfrm>
            <a:off x="1905000" y="1390529"/>
            <a:ext cx="5334000" cy="337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54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550</TotalTime>
  <Words>1112</Words>
  <Application>Microsoft Office PowerPoint</Application>
  <PresentationFormat>On-screen Show (16:9)</PresentationFormat>
  <Paragraphs>307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Narrow</vt:lpstr>
      <vt:lpstr>Calibri</vt:lpstr>
      <vt:lpstr>Constantia</vt:lpstr>
      <vt:lpstr>Source Code Pro</vt:lpstr>
      <vt:lpstr>Times New Roman</vt:lpstr>
      <vt:lpstr>Verdana</vt:lpstr>
      <vt:lpstr>Wingdings 2</vt:lpstr>
      <vt:lpstr>ProfBurnett</vt:lpstr>
      <vt:lpstr>CSS3</vt:lpstr>
      <vt:lpstr>Outline</vt:lpstr>
      <vt:lpstr>CSS Use</vt:lpstr>
      <vt:lpstr>No CSS</vt:lpstr>
      <vt:lpstr>CSS for Basic Styling (Early 1990’s)</vt:lpstr>
      <vt:lpstr>CSS for Layout (1999)</vt:lpstr>
      <vt:lpstr>Float-Based CSS Layout (2006)</vt:lpstr>
      <vt:lpstr>Flexbox-based CSS Layout (2015)</vt:lpstr>
      <vt:lpstr>Grid-based CSS Layout (2018)</vt:lpstr>
      <vt:lpstr>CSS Methodologies</vt:lpstr>
      <vt:lpstr>Strategy &amp; Structure</vt:lpstr>
      <vt:lpstr>Style Architecture</vt:lpstr>
      <vt:lpstr>Object Oriented CSS</vt:lpstr>
      <vt:lpstr>Scalable &amp; Modular Architecture for CSS</vt:lpstr>
      <vt:lpstr>Adaptive Web Design</vt:lpstr>
      <vt:lpstr>Performance Driven Selectors</vt:lpstr>
      <vt:lpstr>Reusable Code </vt:lpstr>
      <vt:lpstr>Minify &amp; Compress Files</vt:lpstr>
      <vt:lpstr>Reduce HTTP Requests</vt:lpstr>
      <vt:lpstr>Cache Common Files</vt:lpstr>
      <vt:lpstr>CSS Precompilers (Pre-Processors)</vt:lpstr>
      <vt:lpstr>CSS Postprocessors</vt:lpstr>
      <vt:lpstr>Comparison of CSS Processors</vt:lpstr>
      <vt:lpstr>Comparison of CSS Processors</vt:lpstr>
      <vt:lpstr>Sass (Syntactically Awesome StyleSheets)</vt:lpstr>
      <vt:lpstr>{less} -  Leaner Style Sheets</vt:lpstr>
      <vt:lpstr>Stylus</vt:lpstr>
      <vt:lpstr>PostCSS </vt:lpstr>
      <vt:lpstr>CSS Tools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133  HTML5 Desktop and Mobile  Level I</dc:title>
  <dc:creator>Professor Burnett</dc:creator>
  <cp:lastModifiedBy>Carl Burnett</cp:lastModifiedBy>
  <cp:revision>54</cp:revision>
  <dcterms:created xsi:type="dcterms:W3CDTF">2015-01-17T16:59:35Z</dcterms:created>
  <dcterms:modified xsi:type="dcterms:W3CDTF">2019-02-13T13:03:11Z</dcterms:modified>
</cp:coreProperties>
</file>